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tags/tag1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31.xml" ContentType="application/vnd.openxmlformats-officedocument.presentationml.notesSlide+xml"/>
  <Override PartName="/ppt/comments/comment1.xml" ContentType="application/vnd.openxmlformats-officedocument.presentationml.comment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5.xml" ContentType="application/vnd.openxmlformats-officedocument.presentationml.tags+xml"/>
  <Override PartName="/ppt/notesSlides/notesSlide34.xml" ContentType="application/vnd.openxmlformats-officedocument.presentationml.notesSlide+xml"/>
  <Override PartName="/ppt/tags/tag16.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9"/>
  </p:notesMasterIdLst>
  <p:sldIdLst>
    <p:sldId id="482" r:id="rId2"/>
    <p:sldId id="1373" r:id="rId3"/>
    <p:sldId id="558" r:id="rId4"/>
    <p:sldId id="1375" r:id="rId5"/>
    <p:sldId id="534" r:id="rId6"/>
    <p:sldId id="274" r:id="rId7"/>
    <p:sldId id="538" r:id="rId8"/>
    <p:sldId id="280" r:id="rId9"/>
    <p:sldId id="528" r:id="rId10"/>
    <p:sldId id="1398" r:id="rId11"/>
    <p:sldId id="301" r:id="rId12"/>
    <p:sldId id="1395" r:id="rId13"/>
    <p:sldId id="1396" r:id="rId14"/>
    <p:sldId id="529" r:id="rId15"/>
    <p:sldId id="539" r:id="rId16"/>
    <p:sldId id="284" r:id="rId17"/>
    <p:sldId id="289" r:id="rId18"/>
    <p:sldId id="290" r:id="rId19"/>
    <p:sldId id="291" r:id="rId20"/>
    <p:sldId id="292" r:id="rId21"/>
    <p:sldId id="293" r:id="rId22"/>
    <p:sldId id="294" r:id="rId23"/>
    <p:sldId id="295" r:id="rId24"/>
    <p:sldId id="1402" r:id="rId25"/>
    <p:sldId id="297" r:id="rId26"/>
    <p:sldId id="298" r:id="rId27"/>
    <p:sldId id="1403" r:id="rId28"/>
    <p:sldId id="304" r:id="rId29"/>
    <p:sldId id="488" r:id="rId30"/>
    <p:sldId id="311" r:id="rId31"/>
    <p:sldId id="313" r:id="rId32"/>
    <p:sldId id="489" r:id="rId33"/>
    <p:sldId id="490" r:id="rId34"/>
    <p:sldId id="316" r:id="rId35"/>
    <p:sldId id="317" r:id="rId36"/>
    <p:sldId id="325" r:id="rId37"/>
    <p:sldId id="326" r:id="rId38"/>
    <p:sldId id="493" r:id="rId39"/>
    <p:sldId id="330" r:id="rId40"/>
    <p:sldId id="334" r:id="rId41"/>
    <p:sldId id="335" r:id="rId42"/>
    <p:sldId id="343" r:id="rId43"/>
    <p:sldId id="495" r:id="rId44"/>
    <p:sldId id="344" r:id="rId45"/>
    <p:sldId id="496" r:id="rId46"/>
    <p:sldId id="498" r:id="rId47"/>
    <p:sldId id="348" r:id="rId48"/>
    <p:sldId id="349" r:id="rId49"/>
    <p:sldId id="350" r:id="rId50"/>
    <p:sldId id="542" r:id="rId51"/>
    <p:sldId id="351" r:id="rId52"/>
    <p:sldId id="352" r:id="rId53"/>
    <p:sldId id="354" r:id="rId54"/>
    <p:sldId id="356" r:id="rId55"/>
    <p:sldId id="500" r:id="rId56"/>
    <p:sldId id="357" r:id="rId57"/>
    <p:sldId id="1401" r:id="rId58"/>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 initial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08" autoAdjust="0"/>
  </p:normalViewPr>
  <p:slideViewPr>
    <p:cSldViewPr>
      <p:cViewPr varScale="1">
        <p:scale>
          <a:sx n="85" d="100"/>
          <a:sy n="85" d="100"/>
        </p:scale>
        <p:origin x="1378"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08-12-01T21:55:42.046" idx="1">
    <p:pos x="10" y="10"/>
    <p:text>Dispnea			Blaga
Invalidnost		Jaka
Smrt			Veoma jaka</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758E697A-A4D1-4F79-8CA2-76E4B596F9C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 xmlns:a16="http://schemas.microsoft.com/office/drawing/2014/main" id="{C878007E-7AC4-4A75-8C44-A2F745D623F1}"/>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9FA46CC-B2F6-4BEF-86FF-5C4BB304DECE}" type="datetimeFigureOut">
              <a:rPr lang="en-US"/>
              <a:pPr>
                <a:defRPr/>
              </a:pPr>
              <a:t>9/8/2023</a:t>
            </a:fld>
            <a:endParaRPr lang="en-US"/>
          </a:p>
        </p:txBody>
      </p:sp>
      <p:sp>
        <p:nvSpPr>
          <p:cNvPr id="4" name="Slide Image Placeholder 3">
            <a:extLst>
              <a:ext uri="{FF2B5EF4-FFF2-40B4-BE49-F238E27FC236}">
                <a16:creationId xmlns="" xmlns:a16="http://schemas.microsoft.com/office/drawing/2014/main" id="{6D1CA18D-566B-4B1F-9331-04A578E6E987}"/>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 xmlns:a16="http://schemas.microsoft.com/office/drawing/2014/main" id="{AF4F9C8E-C77D-4086-AB47-3F7530F6D3D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 xmlns:a16="http://schemas.microsoft.com/office/drawing/2014/main" id="{013DF64C-7397-47B6-BAE1-FB1C03A7AB9A}"/>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 xmlns:a16="http://schemas.microsoft.com/office/drawing/2014/main" id="{BB0A60F3-DAD4-4CD7-81E0-0101423C3195}"/>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BEBD73A4-7C3C-4552-AD9F-DBEE6D0C7476}" type="slidenum">
              <a:rPr lang="en-US" altLang="sr-Latn-RS"/>
              <a:pPr/>
              <a:t>‹#›</a:t>
            </a:fld>
            <a:endParaRPr lang="en-US" altLang="sr-Latn-RS"/>
          </a:p>
        </p:txBody>
      </p:sp>
    </p:spTree>
    <p:extLst>
      <p:ext uri="{BB962C8B-B14F-4D97-AF65-F5344CB8AC3E}">
        <p14:creationId xmlns:p14="http://schemas.microsoft.com/office/powerpoint/2010/main" val="34154490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a:extLst>
              <a:ext uri="{FF2B5EF4-FFF2-40B4-BE49-F238E27FC236}">
                <a16:creationId xmlns="" xmlns:a16="http://schemas.microsoft.com/office/drawing/2014/main" id="{448D655A-1E3B-4A79-A977-FB92F5B17935}"/>
              </a:ext>
            </a:extLst>
          </p:cNvPr>
          <p:cNvSpPr>
            <a:spLocks noGrp="1" noChangeArrowheads="1"/>
          </p:cNvSpPr>
          <p:nvPr>
            <p:ph type="sldNum" sz="quarter" idx="5"/>
          </p:nvPr>
        </p:nvSpPr>
        <p:spPr/>
        <p:txBody>
          <a:bodyPr/>
          <a:lstStyle>
            <a:lvl1pPr eaLnBrk="0" hangingPunct="0">
              <a:defRPr sz="2500" i="1">
                <a:solidFill>
                  <a:schemeClr val="tx1"/>
                </a:solidFill>
                <a:latin typeface="Arial" panose="020B0604020202020204" pitchFamily="34" charset="0"/>
                <a:cs typeface="Arial" panose="020B0604020202020204" pitchFamily="34" charset="0"/>
              </a:defRPr>
            </a:lvl1pPr>
            <a:lvl2pPr marL="742950" indent="-285750" eaLnBrk="0" hangingPunct="0">
              <a:defRPr sz="2500" i="1">
                <a:solidFill>
                  <a:schemeClr val="tx1"/>
                </a:solidFill>
                <a:latin typeface="Arial" panose="020B0604020202020204" pitchFamily="34" charset="0"/>
                <a:cs typeface="Arial" panose="020B0604020202020204" pitchFamily="34" charset="0"/>
              </a:defRPr>
            </a:lvl2pPr>
            <a:lvl3pPr marL="1143000" indent="-228600" eaLnBrk="0" hangingPunct="0">
              <a:defRPr sz="2500" i="1">
                <a:solidFill>
                  <a:schemeClr val="tx1"/>
                </a:solidFill>
                <a:latin typeface="Arial" panose="020B0604020202020204" pitchFamily="34" charset="0"/>
                <a:cs typeface="Arial" panose="020B0604020202020204" pitchFamily="34" charset="0"/>
              </a:defRPr>
            </a:lvl3pPr>
            <a:lvl4pPr marL="1600200" indent="-228600" eaLnBrk="0" hangingPunct="0">
              <a:defRPr sz="2500" i="1">
                <a:solidFill>
                  <a:schemeClr val="tx1"/>
                </a:solidFill>
                <a:latin typeface="Arial" panose="020B0604020202020204" pitchFamily="34" charset="0"/>
                <a:cs typeface="Arial" panose="020B0604020202020204" pitchFamily="34" charset="0"/>
              </a:defRPr>
            </a:lvl4pPr>
            <a:lvl5pPr marL="2057400" indent="-228600" eaLnBrk="0" hangingPunct="0">
              <a:defRPr sz="2500" i="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500" i="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500" i="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500" i="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500" i="1">
                <a:solidFill>
                  <a:schemeClr val="tx1"/>
                </a:solidFill>
                <a:latin typeface="Arial" panose="020B0604020202020204" pitchFamily="34" charset="0"/>
                <a:cs typeface="Arial" panose="020B0604020202020204" pitchFamily="34" charset="0"/>
              </a:defRPr>
            </a:lvl9pPr>
          </a:lstStyle>
          <a:p>
            <a:pPr eaLnBrk="1" hangingPunct="1"/>
            <a:fld id="{AC40245A-1D02-4108-B216-7FAE2576A493}" type="slidenum">
              <a:rPr lang="en-US" altLang="sr-Latn-RS" sz="1200" i="0"/>
              <a:pPr eaLnBrk="1" hangingPunct="1"/>
              <a:t>2</a:t>
            </a:fld>
            <a:endParaRPr lang="en-US" altLang="sr-Latn-RS" sz="1200" i="0"/>
          </a:p>
        </p:txBody>
      </p:sp>
      <p:sp>
        <p:nvSpPr>
          <p:cNvPr id="266243" name="Rectangle 2">
            <a:extLst>
              <a:ext uri="{FF2B5EF4-FFF2-40B4-BE49-F238E27FC236}">
                <a16:creationId xmlns="" xmlns:a16="http://schemas.microsoft.com/office/drawing/2014/main" id="{55BB2C89-CE74-4147-80E5-BD3D81F47113}"/>
              </a:ext>
            </a:extLst>
          </p:cNvPr>
          <p:cNvSpPr>
            <a:spLocks noGrp="1" noRot="1" noChangeAspect="1" noChangeArrowheads="1" noTextEdit="1"/>
          </p:cNvSpPr>
          <p:nvPr>
            <p:ph type="sldImg"/>
          </p:nvPr>
        </p:nvSpPr>
        <p:spPr>
          <a:solidFill>
            <a:srgbClr val="FFFFFF"/>
          </a:solidFill>
          <a:ln/>
        </p:spPr>
      </p:sp>
      <p:sp>
        <p:nvSpPr>
          <p:cNvPr id="266244" name="Rectangle 3">
            <a:extLst>
              <a:ext uri="{FF2B5EF4-FFF2-40B4-BE49-F238E27FC236}">
                <a16:creationId xmlns="" xmlns:a16="http://schemas.microsoft.com/office/drawing/2014/main" id="{9459F238-191B-4B35-8310-7CB5D61F9E51}"/>
              </a:ext>
            </a:extLst>
          </p:cNvPr>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endParaRPr lang="sr-Latn-CS" altLang="sr-Latn-RS">
              <a:solidFill>
                <a:srgbClr val="FFFFFF"/>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11920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a:extLst>
              <a:ext uri="{FF2B5EF4-FFF2-40B4-BE49-F238E27FC236}">
                <a16:creationId xmlns="" xmlns:a16="http://schemas.microsoft.com/office/drawing/2014/main" id="{D7571D01-F177-4389-A81E-1E68784E6368}"/>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F264F67-33D6-4075-A14E-77A650A540C2}" type="slidenum">
              <a:rPr lang="en-US" altLang="sr-Latn-RS"/>
              <a:pPr eaLnBrk="1" hangingPunct="1"/>
              <a:t>20</a:t>
            </a:fld>
            <a:endParaRPr lang="en-US" altLang="sr-Latn-RS"/>
          </a:p>
        </p:txBody>
      </p:sp>
      <p:sp>
        <p:nvSpPr>
          <p:cNvPr id="179203" name="Rectangle 7">
            <a:extLst>
              <a:ext uri="{FF2B5EF4-FFF2-40B4-BE49-F238E27FC236}">
                <a16:creationId xmlns="" xmlns:a16="http://schemas.microsoft.com/office/drawing/2014/main" id="{048E4E18-8F52-4310-9A40-3B9C789F9E4C}"/>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33176CE4-BC60-42B6-BD7A-EC92D3645044}" type="slidenum">
              <a:rPr lang="en-US" altLang="sr-Latn-RS" sz="1200">
                <a:latin typeface="Calibri" panose="020F0502020204030204" pitchFamily="34" charset="0"/>
              </a:rPr>
              <a:pPr algn="r" eaLnBrk="1" hangingPunct="1"/>
              <a:t>20</a:t>
            </a:fld>
            <a:endParaRPr lang="en-US" altLang="sr-Latn-RS" sz="1200">
              <a:latin typeface="Calibri" panose="020F0502020204030204" pitchFamily="34" charset="0"/>
            </a:endParaRPr>
          </a:p>
        </p:txBody>
      </p:sp>
      <p:sp>
        <p:nvSpPr>
          <p:cNvPr id="179204" name="Rectangle 2">
            <a:extLst>
              <a:ext uri="{FF2B5EF4-FFF2-40B4-BE49-F238E27FC236}">
                <a16:creationId xmlns="" xmlns:a16="http://schemas.microsoft.com/office/drawing/2014/main" id="{70BDD186-1481-40A5-8C32-23DF1769165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5" name="Rectangle 3">
            <a:extLst>
              <a:ext uri="{FF2B5EF4-FFF2-40B4-BE49-F238E27FC236}">
                <a16:creationId xmlns="" xmlns:a16="http://schemas.microsoft.com/office/drawing/2014/main" id="{0B7F91A0-EA22-44FC-AD5F-4E842CA3491A}"/>
              </a:ext>
            </a:extLst>
          </p:cNvPr>
          <p:cNvSpPr>
            <a:spLocks noGrp="1" noChangeArrowheads="1"/>
          </p:cNvSpPr>
          <p:nvPr>
            <p:ph type="body" idx="1"/>
          </p:nvPr>
        </p:nvSpPr>
        <p:spPr bwMode="auto">
          <a:xfrm>
            <a:off x="912813" y="4343400"/>
            <a:ext cx="503237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z="1600">
              <a:latin typeface="Arial" panose="020B0604020202020204" pitchFamily="34" charset="0"/>
            </a:endParaRPr>
          </a:p>
        </p:txBody>
      </p:sp>
    </p:spTree>
    <p:extLst>
      <p:ext uri="{BB962C8B-B14F-4D97-AF65-F5344CB8AC3E}">
        <p14:creationId xmlns:p14="http://schemas.microsoft.com/office/powerpoint/2010/main" val="609820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a:extLst>
              <a:ext uri="{FF2B5EF4-FFF2-40B4-BE49-F238E27FC236}">
                <a16:creationId xmlns="" xmlns:a16="http://schemas.microsoft.com/office/drawing/2014/main" id="{73DC9C4B-2062-4B80-BA72-29EB26A32472}"/>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E696A69-A8AC-4734-BE21-61647CCFD95A}" type="slidenum">
              <a:rPr lang="en-US" altLang="sr-Latn-RS"/>
              <a:pPr eaLnBrk="1" hangingPunct="1"/>
              <a:t>21</a:t>
            </a:fld>
            <a:endParaRPr lang="en-US" altLang="sr-Latn-RS"/>
          </a:p>
        </p:txBody>
      </p:sp>
      <p:sp>
        <p:nvSpPr>
          <p:cNvPr id="180227" name="Rectangle 7">
            <a:extLst>
              <a:ext uri="{FF2B5EF4-FFF2-40B4-BE49-F238E27FC236}">
                <a16:creationId xmlns="" xmlns:a16="http://schemas.microsoft.com/office/drawing/2014/main" id="{1ECC197C-2331-45F7-A27D-E27EED0A123D}"/>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DFCF0A3C-0FAE-4C0D-A6AA-5CF0C02BAF8E}" type="slidenum">
              <a:rPr lang="en-US" altLang="sr-Latn-RS" sz="1200">
                <a:latin typeface="Calibri" panose="020F0502020204030204" pitchFamily="34" charset="0"/>
              </a:rPr>
              <a:pPr algn="r" eaLnBrk="1" hangingPunct="1"/>
              <a:t>21</a:t>
            </a:fld>
            <a:endParaRPr lang="en-US" altLang="sr-Latn-RS" sz="1200">
              <a:latin typeface="Calibri" panose="020F0502020204030204" pitchFamily="34" charset="0"/>
            </a:endParaRPr>
          </a:p>
        </p:txBody>
      </p:sp>
      <p:sp>
        <p:nvSpPr>
          <p:cNvPr id="180228" name="Rectangle 2">
            <a:extLst>
              <a:ext uri="{FF2B5EF4-FFF2-40B4-BE49-F238E27FC236}">
                <a16:creationId xmlns="" xmlns:a16="http://schemas.microsoft.com/office/drawing/2014/main" id="{1D633145-A6D0-434B-8292-6CEDAF2098D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9" name="Rectangle 3">
            <a:extLst>
              <a:ext uri="{FF2B5EF4-FFF2-40B4-BE49-F238E27FC236}">
                <a16:creationId xmlns="" xmlns:a16="http://schemas.microsoft.com/office/drawing/2014/main" id="{AC4AB01F-0A1E-4C9A-9B63-A4C222022EA0}"/>
              </a:ext>
            </a:extLst>
          </p:cNvPr>
          <p:cNvSpPr>
            <a:spLocks noGrp="1" noChangeArrowheads="1"/>
          </p:cNvSpPr>
          <p:nvPr>
            <p:ph type="body" idx="1"/>
          </p:nvPr>
        </p:nvSpPr>
        <p:spPr bwMode="auto">
          <a:xfrm>
            <a:off x="912813" y="4343400"/>
            <a:ext cx="503237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z="1600">
              <a:latin typeface="Arial" panose="020B0604020202020204" pitchFamily="34" charset="0"/>
            </a:endParaRPr>
          </a:p>
        </p:txBody>
      </p:sp>
    </p:spTree>
    <p:extLst>
      <p:ext uri="{BB962C8B-B14F-4D97-AF65-F5344CB8AC3E}">
        <p14:creationId xmlns:p14="http://schemas.microsoft.com/office/powerpoint/2010/main" val="1060096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a:extLst>
              <a:ext uri="{FF2B5EF4-FFF2-40B4-BE49-F238E27FC236}">
                <a16:creationId xmlns="" xmlns:a16="http://schemas.microsoft.com/office/drawing/2014/main" id="{A63FFD9B-572B-4984-9D29-419119A311F5}"/>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B325B67-8AC6-4EAB-951A-DBE284465403}" type="slidenum">
              <a:rPr lang="en-GB" altLang="sr-Latn-RS"/>
              <a:pPr eaLnBrk="1" hangingPunct="1"/>
              <a:t>22</a:t>
            </a:fld>
            <a:endParaRPr lang="en-GB" altLang="sr-Latn-RS"/>
          </a:p>
        </p:txBody>
      </p:sp>
      <p:sp>
        <p:nvSpPr>
          <p:cNvPr id="181251" name="Rectangle 2">
            <a:extLst>
              <a:ext uri="{FF2B5EF4-FFF2-40B4-BE49-F238E27FC236}">
                <a16:creationId xmlns="" xmlns:a16="http://schemas.microsoft.com/office/drawing/2014/main" id="{FEF93953-A692-4606-94BA-EAB9DF1213EB}"/>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2" name="Rectangle 3">
            <a:extLst>
              <a:ext uri="{FF2B5EF4-FFF2-40B4-BE49-F238E27FC236}">
                <a16:creationId xmlns="" xmlns:a16="http://schemas.microsoft.com/office/drawing/2014/main" id="{EE998627-8925-4C55-BF3B-2C5245FFF743}"/>
              </a:ext>
            </a:extLst>
          </p:cNvPr>
          <p:cNvSpPr>
            <a:spLocks noGrp="1" noChangeArrowheads="1"/>
          </p:cNvSpPr>
          <p:nvPr>
            <p:ph type="body" idx="1"/>
          </p:nvPr>
        </p:nvSpPr>
        <p:spPr bwMode="auto">
          <a:xfrm>
            <a:off x="754063" y="4344988"/>
            <a:ext cx="5416550" cy="4411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spcAft>
                <a:spcPct val="20000"/>
              </a:spcAft>
            </a:pPr>
            <a:r>
              <a:rPr lang="en" altLang="sr-Latn-RS" sz="1000">
                <a:latin typeface="Arial" panose="020B0604020202020204" pitchFamily="34" charset="0"/>
              </a:rPr>
              <a:t>COPD is a multicomponent disease with inflammation at its core. This slide summarizes the multicomponent nature of COPD and the consequences from each component. In COPD, mucous glands become enlarged and the number of goblet cells increases; consequently, mucus secretion is dramatically increased. This occurs in combination with the reduced clearance of mucus from the airways, as ciliary function is compromised and this is known as mucociliary dysfunction. Mucociliary dysfunction is characterized by loss of ciliated cells, mucus hypersecretion, increased mucus viscosity, reduced mucociliary transport and/or mucosal damage. Fixed narrowing of small airways, emphysema and luminal obstruction with mucus secretions may all contribute to airflow limitations in COPD. </a:t>
            </a:r>
            <a:r>
              <a:rPr lang="en" altLang="sr-Latn-RS" sz="1000" baseline="30000">
                <a:latin typeface="Arial" panose="020B0604020202020204" pitchFamily="34" charset="0"/>
              </a:rPr>
              <a:t>1 </a:t>
            </a:r>
            <a:r>
              <a:rPr lang="en" altLang="sr-Latn-RS" sz="1000">
                <a:latin typeface="Arial" panose="020B0604020202020204" pitchFamily="34" charset="0"/>
              </a:rPr>
              <a:t>Small airways increase in thickness as a result of increased formation of lymphoid follicles and collagen deposition in the outer airway wall. </a:t>
            </a:r>
            <a:r>
              <a:rPr lang="en" altLang="sr-Latn-RS" sz="1000" baseline="30000">
                <a:latin typeface="Arial" panose="020B0604020202020204" pitchFamily="34" charset="0"/>
              </a:rPr>
              <a:t>2 </a:t>
            </a:r>
            <a:r>
              <a:rPr lang="en" altLang="sr-Latn-RS" sz="1000">
                <a:latin typeface="Arial" panose="020B0604020202020204" pitchFamily="34" charset="0"/>
              </a:rPr>
              <a:t>Structural changes include mucus metaplasia, bronchiolar smooth muscle hypertrophy, mural oedema, peribronchiolar fibrosis and an excess of airways less than 400 mm </a:t>
            </a:r>
            <a:r>
              <a:rPr lang="en" altLang="sr-Latn-RS" sz="1000">
                <a:latin typeface="Symbol" panose="05050102010706020507" pitchFamily="18" charset="2"/>
              </a:rPr>
              <a:t>in </a:t>
            </a:r>
            <a:r>
              <a:rPr lang="en" altLang="sr-Latn-RS" sz="1000">
                <a:latin typeface="Arial" panose="020B0604020202020204" pitchFamily="34" charset="0"/>
              </a:rPr>
              <a:t>diameter. </a:t>
            </a:r>
            <a:r>
              <a:rPr lang="en" altLang="sr-Latn-RS" sz="1000" baseline="30000">
                <a:latin typeface="Arial" panose="020B0604020202020204" pitchFamily="34" charset="0"/>
              </a:rPr>
              <a:t>3 </a:t>
            </a:r>
            <a:r>
              <a:rPr lang="en" altLang="sr-Latn-RS" sz="1000">
                <a:latin typeface="Arial" panose="020B0604020202020204" pitchFamily="34" charset="0"/>
              </a:rPr>
              <a:t>The systemic component of COPD refers to the non-pulmonary consequences of COPD. They include poor nutritional status, reduced body mass index (BMI), impaired skeletal muscle and cardiovascular disease. All these factors contribute to the clinical characteristics and functional limitations evident with the disease. </a:t>
            </a:r>
            <a:r>
              <a:rPr lang="en" altLang="sr-Latn-RS" sz="1000" baseline="30000">
                <a:latin typeface="Arial" panose="020B0604020202020204" pitchFamily="34" charset="0"/>
              </a:rPr>
              <a:t>4</a:t>
            </a:r>
          </a:p>
          <a:p>
            <a:pPr eaLnBrk="1" hangingPunct="1">
              <a:lnSpc>
                <a:spcPct val="90000"/>
              </a:lnSpc>
              <a:spcBef>
                <a:spcPct val="0"/>
              </a:spcBef>
              <a:spcAft>
                <a:spcPct val="20000"/>
              </a:spcAft>
            </a:pPr>
            <a:endParaRPr lang="en-GB" altLang="sr-Latn-RS" sz="1000" baseline="30000">
              <a:latin typeface="Arial" panose="020B0604020202020204" pitchFamily="34" charset="0"/>
            </a:endParaRPr>
          </a:p>
          <a:p>
            <a:pPr eaLnBrk="1" hangingPunct="1">
              <a:lnSpc>
                <a:spcPct val="90000"/>
              </a:lnSpc>
              <a:spcBef>
                <a:spcPct val="0"/>
              </a:spcBef>
              <a:spcAft>
                <a:spcPct val="20000"/>
              </a:spcAft>
            </a:pPr>
            <a:r>
              <a:rPr lang="en" altLang="sr-Latn-RS" sz="1000" b="1">
                <a:latin typeface="Arial" panose="020B0604020202020204" pitchFamily="34" charset="0"/>
              </a:rPr>
              <a:t>References: </a:t>
            </a:r>
            <a:r>
              <a:rPr lang="en" altLang="sr-Latn-RS" sz="1000">
                <a:latin typeface="Arial" panose="020B0604020202020204" pitchFamily="34" charset="0"/>
              </a:rPr>
              <a:t>1. Barnes PJ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22 </a:t>
            </a:r>
            <a:r>
              <a:rPr lang="en" altLang="sr-Latn-RS" sz="1000">
                <a:latin typeface="Arial" panose="020B0604020202020204" pitchFamily="34" charset="0"/>
              </a:rPr>
              <a:t>:672–88. 2. Chu FSF </a:t>
            </a:r>
            <a:r>
              <a:rPr lang="en" altLang="sr-Latn-RS" sz="1000" i="1">
                <a:latin typeface="Arial" panose="020B0604020202020204" pitchFamily="34" charset="0"/>
              </a:rPr>
              <a:t>et al. Am J Respir Crit Care Med </a:t>
            </a:r>
            <a:r>
              <a:rPr lang="en" altLang="sr-Latn-RS" sz="1000">
                <a:latin typeface="Arial" panose="020B0604020202020204" pitchFamily="34" charset="0"/>
              </a:rPr>
              <a:t>2003; </a:t>
            </a:r>
            <a:r>
              <a:rPr lang="en" altLang="sr-Latn-RS" sz="1000" b="1">
                <a:latin typeface="Arial" panose="020B0604020202020204" pitchFamily="34" charset="0"/>
              </a:rPr>
              <a:t>167 </a:t>
            </a:r>
            <a:r>
              <a:rPr lang="en" altLang="sr-Latn-RS" sz="1000">
                <a:latin typeface="Arial" panose="020B0604020202020204" pitchFamily="34" charset="0"/>
              </a:rPr>
              <a:t>:A874. 3. Jeffery PK. </a:t>
            </a:r>
            <a:r>
              <a:rPr lang="en" altLang="sr-Latn-RS" sz="1000" i="1">
                <a:latin typeface="Arial" panose="020B0604020202020204" pitchFamily="34" charset="0"/>
              </a:rPr>
              <a:t>Thorax </a:t>
            </a:r>
            <a:r>
              <a:rPr lang="en" altLang="sr-Latn-RS" sz="1000">
                <a:latin typeface="Arial" panose="020B0604020202020204" pitchFamily="34" charset="0"/>
              </a:rPr>
              <a:t>1998; </a:t>
            </a:r>
            <a:r>
              <a:rPr lang="en" altLang="sr-Latn-RS" sz="1000" b="1">
                <a:latin typeface="Arial" panose="020B0604020202020204" pitchFamily="34" charset="0"/>
              </a:rPr>
              <a:t>53 </a:t>
            </a:r>
            <a:r>
              <a:rPr lang="en" altLang="sr-Latn-RS" sz="1000">
                <a:latin typeface="Arial" panose="020B0604020202020204" pitchFamily="34" charset="0"/>
              </a:rPr>
              <a:t>:129–36. 4. Agusti AGN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21 </a:t>
            </a:r>
            <a:r>
              <a:rPr lang="en" altLang="sr-Latn-RS" sz="1000">
                <a:latin typeface="Arial" panose="020B0604020202020204" pitchFamily="34" charset="0"/>
              </a:rPr>
              <a:t>:347–60. Illustration adapted from Agusti AGN. </a:t>
            </a:r>
            <a:r>
              <a:rPr lang="en" altLang="sr-Latn-RS" sz="1000" i="1">
                <a:latin typeface="Arial" panose="020B0604020202020204" pitchFamily="34" charset="0"/>
              </a:rPr>
              <a:t>Respir Med </a:t>
            </a:r>
            <a:r>
              <a:rPr lang="en" altLang="sr-Latn-RS" sz="1000">
                <a:latin typeface="Arial" panose="020B0604020202020204" pitchFamily="34" charset="0"/>
              </a:rPr>
              <a:t>2005; </a:t>
            </a:r>
            <a:r>
              <a:rPr lang="en" altLang="sr-Latn-RS" sz="1000" b="1">
                <a:latin typeface="Arial" panose="020B0604020202020204" pitchFamily="34" charset="0"/>
              </a:rPr>
              <a:t>99 </a:t>
            </a:r>
            <a:r>
              <a:rPr lang="en" altLang="sr-Latn-RS" sz="1000">
                <a:latin typeface="Arial" panose="020B0604020202020204" pitchFamily="34" charset="0"/>
              </a:rPr>
              <a:t>(6):670-682.</a:t>
            </a:r>
          </a:p>
        </p:txBody>
      </p:sp>
    </p:spTree>
    <p:extLst>
      <p:ext uri="{BB962C8B-B14F-4D97-AF65-F5344CB8AC3E}">
        <p14:creationId xmlns:p14="http://schemas.microsoft.com/office/powerpoint/2010/main" val="4283279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a:extLst>
              <a:ext uri="{FF2B5EF4-FFF2-40B4-BE49-F238E27FC236}">
                <a16:creationId xmlns="" xmlns:a16="http://schemas.microsoft.com/office/drawing/2014/main" id="{49868886-ECB1-4CB1-BF37-6D9D8FE31C99}"/>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DEB6338-E7FA-460B-8596-30E00460E66A}" type="slidenum">
              <a:rPr lang="en-US" altLang="sr-Latn-RS"/>
              <a:pPr eaLnBrk="1" hangingPunct="1"/>
              <a:t>23</a:t>
            </a:fld>
            <a:endParaRPr lang="en-US" altLang="sr-Latn-RS"/>
          </a:p>
        </p:txBody>
      </p:sp>
      <p:sp>
        <p:nvSpPr>
          <p:cNvPr id="182275" name="Rectangle 2">
            <a:extLst>
              <a:ext uri="{FF2B5EF4-FFF2-40B4-BE49-F238E27FC236}">
                <a16:creationId xmlns="" xmlns:a16="http://schemas.microsoft.com/office/drawing/2014/main" id="{1EF9C406-B168-413C-A7A7-9D07E5D42288}"/>
              </a:ext>
            </a:extLst>
          </p:cNvPr>
          <p:cNvSpPr>
            <a:spLocks noGrp="1" noRot="1" noChangeAspect="1" noChangeArrowheads="1" noTextEdit="1"/>
          </p:cNvSpPr>
          <p:nvPr>
            <p:ph type="sldImg"/>
          </p:nvPr>
        </p:nvSpPr>
        <p:spPr bwMode="auto">
          <a:xfrm>
            <a:off x="1146175"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6" name="Rectangle 3">
            <a:extLst>
              <a:ext uri="{FF2B5EF4-FFF2-40B4-BE49-F238E27FC236}">
                <a16:creationId xmlns="" xmlns:a16="http://schemas.microsoft.com/office/drawing/2014/main" id="{4B54CB5A-97E9-4B26-A6AC-6389E4B108B8}"/>
              </a:ext>
            </a:extLst>
          </p:cNvPr>
          <p:cNvSpPr>
            <a:spLocks noGrp="1" noChangeArrowheads="1"/>
          </p:cNvSpPr>
          <p:nvPr>
            <p:ph type="body" idx="1"/>
          </p:nvPr>
        </p:nvSpPr>
        <p:spPr bwMode="auto">
          <a:xfrm>
            <a:off x="771525" y="4344988"/>
            <a:ext cx="5343525" cy="4375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 altLang="sr-Latn-RS">
                <a:latin typeface="Arial" panose="020B0604020202020204" pitchFamily="34" charset="0"/>
              </a:rPr>
              <a:t>COPD patients have recurrent respiratory tract infections (a common pathogen being </a:t>
            </a:r>
            <a:r>
              <a:rPr lang="en" altLang="sr-Latn-RS" i="1">
                <a:latin typeface="Arial" panose="020B0604020202020204" pitchFamily="34" charset="0"/>
              </a:rPr>
              <a:t>H. influenzae </a:t>
            </a:r>
            <a:r>
              <a:rPr lang="en" altLang="sr-Latn-RS">
                <a:latin typeface="Arial" panose="020B0604020202020204" pitchFamily="34" charset="0"/>
              </a:rPr>
              <a:t>). The bacteria damage the airway tissue leading to loss of ciliated cells.</a:t>
            </a:r>
          </a:p>
          <a:p>
            <a:pPr eaLnBrk="1" hangingPunct="1">
              <a:spcBef>
                <a:spcPct val="0"/>
              </a:spcBef>
            </a:pPr>
            <a:r>
              <a:rPr lang="en" altLang="sr-Latn-RS">
                <a:latin typeface="Arial" panose="020B0604020202020204" pitchFamily="34" charset="0"/>
              </a:rPr>
              <a:t>In COPD, mucous glands become enlarged and the number of goblet cells increases; consequently, mucus secretion is dramatically increased. This occurs in combination with the reduced clearance of mucus from the airways, as ciliary function is compromised and this is known as mucociliary dysfunction. Mucociliary dysfunction is characterized by loss of ciliated cells, mucus hypersecretion, increased mucus viscosity, reduced mucociliary transport and/or mucosal damage </a:t>
            </a:r>
            <a:r>
              <a:rPr lang="en" altLang="sr-Latn-RS" baseline="30000">
                <a:latin typeface="Arial" panose="020B0604020202020204" pitchFamily="34" charset="0"/>
              </a:rPr>
              <a:t>1 </a:t>
            </a:r>
            <a:r>
              <a:rPr lang="en" altLang="sr-Latn-RS">
                <a:latin typeface="Arial" panose="020B0604020202020204" pitchFamily="34" charset="0"/>
              </a:rPr>
              <a:t>.</a:t>
            </a:r>
          </a:p>
          <a:p>
            <a:pPr eaLnBrk="1" hangingPunct="1">
              <a:spcBef>
                <a:spcPct val="0"/>
              </a:spcBef>
            </a:pPr>
            <a:endParaRPr lang="en-GB" altLang="sr-Latn-RS">
              <a:latin typeface="Arial" panose="020B0604020202020204" pitchFamily="34" charset="0"/>
            </a:endParaRPr>
          </a:p>
          <a:p>
            <a:pPr eaLnBrk="1" hangingPunct="1">
              <a:spcBef>
                <a:spcPct val="0"/>
              </a:spcBef>
            </a:pPr>
            <a:r>
              <a:rPr lang="en" altLang="sr-Latn-RS" b="1">
                <a:latin typeface="Arial" panose="020B0604020202020204" pitchFamily="34" charset="0"/>
              </a:rPr>
              <a:t>References</a:t>
            </a:r>
          </a:p>
          <a:p>
            <a:pPr eaLnBrk="1" hangingPunct="1">
              <a:spcBef>
                <a:spcPct val="0"/>
              </a:spcBef>
            </a:pPr>
            <a:r>
              <a:rPr lang="en" altLang="sr-Latn-RS">
                <a:latin typeface="Arial" panose="020B0604020202020204" pitchFamily="34" charset="0"/>
              </a:rPr>
              <a:t>1. Agusti A. COPD, a multicomponent disease: implications for management. Respir Med 2005;99:670 </a:t>
            </a:r>
            <a:r>
              <a:rPr lang="en" altLang="sr-Latn-RS">
                <a:latin typeface="Arial" panose="020B0604020202020204" pitchFamily="34" charset="0"/>
                <a:cs typeface="Arial" panose="020B0604020202020204" pitchFamily="34" charset="0"/>
              </a:rPr>
              <a:t>– </a:t>
            </a:r>
            <a:r>
              <a:rPr lang="en" altLang="sr-Latn-RS">
                <a:latin typeface="Arial" panose="020B0604020202020204" pitchFamily="34" charset="0"/>
              </a:rPr>
              <a:t>82.</a:t>
            </a:r>
          </a:p>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3251095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a:extLst>
              <a:ext uri="{FF2B5EF4-FFF2-40B4-BE49-F238E27FC236}">
                <a16:creationId xmlns="" xmlns:a16="http://schemas.microsoft.com/office/drawing/2014/main" id="{A63FFD9B-572B-4984-9D29-419119A311F5}"/>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B325B67-8AC6-4EAB-951A-DBE284465403}" type="slidenum">
              <a:rPr lang="en-GB" altLang="sr-Latn-RS"/>
              <a:pPr eaLnBrk="1" hangingPunct="1"/>
              <a:t>24</a:t>
            </a:fld>
            <a:endParaRPr lang="en-GB" altLang="sr-Latn-RS"/>
          </a:p>
        </p:txBody>
      </p:sp>
      <p:sp>
        <p:nvSpPr>
          <p:cNvPr id="181251" name="Rectangle 2">
            <a:extLst>
              <a:ext uri="{FF2B5EF4-FFF2-40B4-BE49-F238E27FC236}">
                <a16:creationId xmlns="" xmlns:a16="http://schemas.microsoft.com/office/drawing/2014/main" id="{FEF93953-A692-4606-94BA-EAB9DF1213EB}"/>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2" name="Rectangle 3">
            <a:extLst>
              <a:ext uri="{FF2B5EF4-FFF2-40B4-BE49-F238E27FC236}">
                <a16:creationId xmlns="" xmlns:a16="http://schemas.microsoft.com/office/drawing/2014/main" id="{EE998627-8925-4C55-BF3B-2C5245FFF743}"/>
              </a:ext>
            </a:extLst>
          </p:cNvPr>
          <p:cNvSpPr>
            <a:spLocks noGrp="1" noChangeArrowheads="1"/>
          </p:cNvSpPr>
          <p:nvPr>
            <p:ph type="body" idx="1"/>
          </p:nvPr>
        </p:nvSpPr>
        <p:spPr bwMode="auto">
          <a:xfrm>
            <a:off x="754063" y="4344988"/>
            <a:ext cx="5416550" cy="4411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spcAft>
                <a:spcPct val="20000"/>
              </a:spcAft>
            </a:pPr>
            <a:r>
              <a:rPr lang="en" altLang="sr-Latn-RS" sz="1000">
                <a:latin typeface="Arial" panose="020B0604020202020204" pitchFamily="34" charset="0"/>
              </a:rPr>
              <a:t>COPD is a multicomponent disease with inflammation at its core. This slide summarizes the multicomponent nature of COPD and the consequences from each component. In COPD, mucous glands become enlarged and the number of goblet cells increases; consequently, mucus secretion is dramatically increased. This occurs in combination with the reduced clearance of mucus from the airways, as ciliary function is compromised and this is known as mucociliary dysfunction. Mucociliary dysfunction is characterized by loss of ciliated cells, mucus hypersecretion, increased mucus viscosity, reduced mucociliary transport and/or mucosal damage. Fixed narrowing of small airways, emphysema and luminal obstruction with mucus secretions may all contribute to airflow limitations in COPD. </a:t>
            </a:r>
            <a:r>
              <a:rPr lang="en" altLang="sr-Latn-RS" sz="1000" baseline="30000">
                <a:latin typeface="Arial" panose="020B0604020202020204" pitchFamily="34" charset="0"/>
              </a:rPr>
              <a:t>1 </a:t>
            </a:r>
            <a:r>
              <a:rPr lang="en" altLang="sr-Latn-RS" sz="1000">
                <a:latin typeface="Arial" panose="020B0604020202020204" pitchFamily="34" charset="0"/>
              </a:rPr>
              <a:t>Small airways increase in thickness as a result of increased formation of lymphoid follicles and collagen deposition in the outer airway wall. </a:t>
            </a:r>
            <a:r>
              <a:rPr lang="en" altLang="sr-Latn-RS" sz="1000" baseline="30000">
                <a:latin typeface="Arial" panose="020B0604020202020204" pitchFamily="34" charset="0"/>
              </a:rPr>
              <a:t>2 </a:t>
            </a:r>
            <a:r>
              <a:rPr lang="en" altLang="sr-Latn-RS" sz="1000">
                <a:latin typeface="Arial" panose="020B0604020202020204" pitchFamily="34" charset="0"/>
              </a:rPr>
              <a:t>Structural changes include mucus metaplasia, bronchiolar smooth muscle hypertrophy, mural oedema, peribronchiolar fibrosis and an excess of airways less than 400 mm </a:t>
            </a:r>
            <a:r>
              <a:rPr lang="en" altLang="sr-Latn-RS" sz="1000">
                <a:latin typeface="Symbol" panose="05050102010706020507" pitchFamily="18" charset="2"/>
              </a:rPr>
              <a:t>in </a:t>
            </a:r>
            <a:r>
              <a:rPr lang="en" altLang="sr-Latn-RS" sz="1000">
                <a:latin typeface="Arial" panose="020B0604020202020204" pitchFamily="34" charset="0"/>
              </a:rPr>
              <a:t>diameter. </a:t>
            </a:r>
            <a:r>
              <a:rPr lang="en" altLang="sr-Latn-RS" sz="1000" baseline="30000">
                <a:latin typeface="Arial" panose="020B0604020202020204" pitchFamily="34" charset="0"/>
              </a:rPr>
              <a:t>3 </a:t>
            </a:r>
            <a:r>
              <a:rPr lang="en" altLang="sr-Latn-RS" sz="1000">
                <a:latin typeface="Arial" panose="020B0604020202020204" pitchFamily="34" charset="0"/>
              </a:rPr>
              <a:t>The systemic component of COPD refers to the non-pulmonary consequences of COPD. They include poor nutritional status, reduced body mass index (BMI), impaired skeletal muscle and cardiovascular disease. All these factors contribute to the clinical characteristics and functional limitations evident with the disease. </a:t>
            </a:r>
            <a:r>
              <a:rPr lang="en" altLang="sr-Latn-RS" sz="1000" baseline="30000">
                <a:latin typeface="Arial" panose="020B0604020202020204" pitchFamily="34" charset="0"/>
              </a:rPr>
              <a:t>4</a:t>
            </a:r>
          </a:p>
          <a:p>
            <a:pPr eaLnBrk="1" hangingPunct="1">
              <a:lnSpc>
                <a:spcPct val="90000"/>
              </a:lnSpc>
              <a:spcBef>
                <a:spcPct val="0"/>
              </a:spcBef>
              <a:spcAft>
                <a:spcPct val="20000"/>
              </a:spcAft>
            </a:pPr>
            <a:endParaRPr lang="en-GB" altLang="sr-Latn-RS" sz="1000" baseline="30000">
              <a:latin typeface="Arial" panose="020B0604020202020204" pitchFamily="34" charset="0"/>
            </a:endParaRPr>
          </a:p>
          <a:p>
            <a:pPr eaLnBrk="1" hangingPunct="1">
              <a:lnSpc>
                <a:spcPct val="90000"/>
              </a:lnSpc>
              <a:spcBef>
                <a:spcPct val="0"/>
              </a:spcBef>
              <a:spcAft>
                <a:spcPct val="20000"/>
              </a:spcAft>
            </a:pPr>
            <a:r>
              <a:rPr lang="en" altLang="sr-Latn-RS" sz="1000" b="1">
                <a:latin typeface="Arial" panose="020B0604020202020204" pitchFamily="34" charset="0"/>
              </a:rPr>
              <a:t>References: </a:t>
            </a:r>
            <a:r>
              <a:rPr lang="en" altLang="sr-Latn-RS" sz="1000">
                <a:latin typeface="Arial" panose="020B0604020202020204" pitchFamily="34" charset="0"/>
              </a:rPr>
              <a:t>1. Barnes PJ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22 </a:t>
            </a:r>
            <a:r>
              <a:rPr lang="en" altLang="sr-Latn-RS" sz="1000">
                <a:latin typeface="Arial" panose="020B0604020202020204" pitchFamily="34" charset="0"/>
              </a:rPr>
              <a:t>:672–88. 2. Chu FSF </a:t>
            </a:r>
            <a:r>
              <a:rPr lang="en" altLang="sr-Latn-RS" sz="1000" i="1">
                <a:latin typeface="Arial" panose="020B0604020202020204" pitchFamily="34" charset="0"/>
              </a:rPr>
              <a:t>et al. Am J Respir Crit Care Med </a:t>
            </a:r>
            <a:r>
              <a:rPr lang="en" altLang="sr-Latn-RS" sz="1000">
                <a:latin typeface="Arial" panose="020B0604020202020204" pitchFamily="34" charset="0"/>
              </a:rPr>
              <a:t>2003; </a:t>
            </a:r>
            <a:r>
              <a:rPr lang="en" altLang="sr-Latn-RS" sz="1000" b="1">
                <a:latin typeface="Arial" panose="020B0604020202020204" pitchFamily="34" charset="0"/>
              </a:rPr>
              <a:t>167 </a:t>
            </a:r>
            <a:r>
              <a:rPr lang="en" altLang="sr-Latn-RS" sz="1000">
                <a:latin typeface="Arial" panose="020B0604020202020204" pitchFamily="34" charset="0"/>
              </a:rPr>
              <a:t>:A874. 3. Jeffery PK. </a:t>
            </a:r>
            <a:r>
              <a:rPr lang="en" altLang="sr-Latn-RS" sz="1000" i="1">
                <a:latin typeface="Arial" panose="020B0604020202020204" pitchFamily="34" charset="0"/>
              </a:rPr>
              <a:t>Thorax </a:t>
            </a:r>
            <a:r>
              <a:rPr lang="en" altLang="sr-Latn-RS" sz="1000">
                <a:latin typeface="Arial" panose="020B0604020202020204" pitchFamily="34" charset="0"/>
              </a:rPr>
              <a:t>1998; </a:t>
            </a:r>
            <a:r>
              <a:rPr lang="en" altLang="sr-Latn-RS" sz="1000" b="1">
                <a:latin typeface="Arial" panose="020B0604020202020204" pitchFamily="34" charset="0"/>
              </a:rPr>
              <a:t>53 </a:t>
            </a:r>
            <a:r>
              <a:rPr lang="en" altLang="sr-Latn-RS" sz="1000">
                <a:latin typeface="Arial" panose="020B0604020202020204" pitchFamily="34" charset="0"/>
              </a:rPr>
              <a:t>:129–36. 4. Agusti AGN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21 </a:t>
            </a:r>
            <a:r>
              <a:rPr lang="en" altLang="sr-Latn-RS" sz="1000">
                <a:latin typeface="Arial" panose="020B0604020202020204" pitchFamily="34" charset="0"/>
              </a:rPr>
              <a:t>:347–60. Illustration adapted from Agusti AGN. </a:t>
            </a:r>
            <a:r>
              <a:rPr lang="en" altLang="sr-Latn-RS" sz="1000" i="1">
                <a:latin typeface="Arial" panose="020B0604020202020204" pitchFamily="34" charset="0"/>
              </a:rPr>
              <a:t>Respir Med </a:t>
            </a:r>
            <a:r>
              <a:rPr lang="en" altLang="sr-Latn-RS" sz="1000">
                <a:latin typeface="Arial" panose="020B0604020202020204" pitchFamily="34" charset="0"/>
              </a:rPr>
              <a:t>2005; </a:t>
            </a:r>
            <a:r>
              <a:rPr lang="en" altLang="sr-Latn-RS" sz="1000" b="1">
                <a:latin typeface="Arial" panose="020B0604020202020204" pitchFamily="34" charset="0"/>
              </a:rPr>
              <a:t>99 </a:t>
            </a:r>
            <a:r>
              <a:rPr lang="en" altLang="sr-Latn-RS" sz="1000">
                <a:latin typeface="Arial" panose="020B0604020202020204" pitchFamily="34" charset="0"/>
              </a:rPr>
              <a:t>(6):670-682.</a:t>
            </a:r>
          </a:p>
        </p:txBody>
      </p:sp>
    </p:spTree>
    <p:extLst>
      <p:ext uri="{BB962C8B-B14F-4D97-AF65-F5344CB8AC3E}">
        <p14:creationId xmlns:p14="http://schemas.microsoft.com/office/powerpoint/2010/main" val="230285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a:extLst>
              <a:ext uri="{FF2B5EF4-FFF2-40B4-BE49-F238E27FC236}">
                <a16:creationId xmlns="" xmlns:a16="http://schemas.microsoft.com/office/drawing/2014/main" id="{5B91F2C3-3C25-4028-A3FB-14CFD90A62BA}"/>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E317659-E9A8-42F5-B89F-2EEAEBAB3CB3}" type="slidenum">
              <a:rPr lang="en-US" altLang="sr-Latn-RS"/>
              <a:pPr eaLnBrk="1" hangingPunct="1"/>
              <a:t>25</a:t>
            </a:fld>
            <a:endParaRPr lang="en-US" altLang="sr-Latn-RS"/>
          </a:p>
        </p:txBody>
      </p:sp>
      <p:sp>
        <p:nvSpPr>
          <p:cNvPr id="184323" name="Rectangle 2">
            <a:extLst>
              <a:ext uri="{FF2B5EF4-FFF2-40B4-BE49-F238E27FC236}">
                <a16:creationId xmlns="" xmlns:a16="http://schemas.microsoft.com/office/drawing/2014/main" id="{38AE7E8E-4207-4B09-A9B8-A2FE3F275E77}"/>
              </a:ext>
            </a:extLst>
          </p:cNvPr>
          <p:cNvSpPr>
            <a:spLocks noGrp="1" noRot="1" noChangeAspect="1" noChangeArrowheads="1" noTextEdit="1"/>
          </p:cNvSpPr>
          <p:nvPr>
            <p:ph type="sldImg"/>
          </p:nvPr>
        </p:nvSpPr>
        <p:spPr bwMode="auto">
          <a:xfrm>
            <a:off x="1146175"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4" name="Rectangle 3">
            <a:extLst>
              <a:ext uri="{FF2B5EF4-FFF2-40B4-BE49-F238E27FC236}">
                <a16:creationId xmlns="" xmlns:a16="http://schemas.microsoft.com/office/drawing/2014/main" id="{3E888DA4-B960-4B95-9111-B848A14E7FF8}"/>
              </a:ext>
            </a:extLst>
          </p:cNvPr>
          <p:cNvSpPr>
            <a:spLocks noGrp="1" noChangeArrowheads="1"/>
          </p:cNvSpPr>
          <p:nvPr>
            <p:ph type="body" idx="1"/>
          </p:nvPr>
        </p:nvSpPr>
        <p:spPr bwMode="auto">
          <a:xfrm>
            <a:off x="776288" y="4344988"/>
            <a:ext cx="5346700"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ct val="20000"/>
              </a:spcAft>
            </a:pPr>
            <a:endParaRPr lang="en-GB" altLang="sr-Latn-RS">
              <a:latin typeface="Arial" panose="020B0604020202020204" pitchFamily="34" charset="0"/>
            </a:endParaRPr>
          </a:p>
        </p:txBody>
      </p:sp>
    </p:spTree>
    <p:extLst>
      <p:ext uri="{BB962C8B-B14F-4D97-AF65-F5344CB8AC3E}">
        <p14:creationId xmlns:p14="http://schemas.microsoft.com/office/powerpoint/2010/main" val="625699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a:extLst>
              <a:ext uri="{FF2B5EF4-FFF2-40B4-BE49-F238E27FC236}">
                <a16:creationId xmlns="" xmlns:a16="http://schemas.microsoft.com/office/drawing/2014/main" id="{713CA785-60D4-43D8-96A2-91BB3A388450}"/>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561AEA4-E36E-4339-824B-C765CECC0076}" type="slidenum">
              <a:rPr lang="en-US" altLang="sr-Latn-RS"/>
              <a:pPr eaLnBrk="1" hangingPunct="1"/>
              <a:t>26</a:t>
            </a:fld>
            <a:endParaRPr lang="en-US" altLang="sr-Latn-RS"/>
          </a:p>
        </p:txBody>
      </p:sp>
      <p:sp>
        <p:nvSpPr>
          <p:cNvPr id="185347" name="Rectangle 2">
            <a:extLst>
              <a:ext uri="{FF2B5EF4-FFF2-40B4-BE49-F238E27FC236}">
                <a16:creationId xmlns="" xmlns:a16="http://schemas.microsoft.com/office/drawing/2014/main" id="{07960F3C-ED26-4F4B-B7FB-BD9AE75116A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8" name="Rectangle 3">
            <a:extLst>
              <a:ext uri="{FF2B5EF4-FFF2-40B4-BE49-F238E27FC236}">
                <a16:creationId xmlns="" xmlns:a16="http://schemas.microsoft.com/office/drawing/2014/main" id="{B2CF66D9-C39B-45C0-AD40-782EF3C0A11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37177868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a:extLst>
              <a:ext uri="{FF2B5EF4-FFF2-40B4-BE49-F238E27FC236}">
                <a16:creationId xmlns="" xmlns:a16="http://schemas.microsoft.com/office/drawing/2014/main" id="{A63FFD9B-572B-4984-9D29-419119A311F5}"/>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B325B67-8AC6-4EAB-951A-DBE284465403}" type="slidenum">
              <a:rPr lang="en-GB" altLang="sr-Latn-RS"/>
              <a:pPr eaLnBrk="1" hangingPunct="1"/>
              <a:t>27</a:t>
            </a:fld>
            <a:endParaRPr lang="en-GB" altLang="sr-Latn-RS"/>
          </a:p>
        </p:txBody>
      </p:sp>
      <p:sp>
        <p:nvSpPr>
          <p:cNvPr id="181251" name="Rectangle 2">
            <a:extLst>
              <a:ext uri="{FF2B5EF4-FFF2-40B4-BE49-F238E27FC236}">
                <a16:creationId xmlns="" xmlns:a16="http://schemas.microsoft.com/office/drawing/2014/main" id="{FEF93953-A692-4606-94BA-EAB9DF1213EB}"/>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2" name="Rectangle 3">
            <a:extLst>
              <a:ext uri="{FF2B5EF4-FFF2-40B4-BE49-F238E27FC236}">
                <a16:creationId xmlns="" xmlns:a16="http://schemas.microsoft.com/office/drawing/2014/main" id="{EE998627-8925-4C55-BF3B-2C5245FFF743}"/>
              </a:ext>
            </a:extLst>
          </p:cNvPr>
          <p:cNvSpPr>
            <a:spLocks noGrp="1" noChangeArrowheads="1"/>
          </p:cNvSpPr>
          <p:nvPr>
            <p:ph type="body" idx="1"/>
          </p:nvPr>
        </p:nvSpPr>
        <p:spPr bwMode="auto">
          <a:xfrm>
            <a:off x="754063" y="4344988"/>
            <a:ext cx="5416550" cy="4411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spcAft>
                <a:spcPct val="20000"/>
              </a:spcAft>
            </a:pPr>
            <a:r>
              <a:rPr lang="en" altLang="sr-Latn-RS" sz="1000">
                <a:latin typeface="Arial" panose="020B0604020202020204" pitchFamily="34" charset="0"/>
              </a:rPr>
              <a:t>COPD is a multicomponent disease with inflammation at its core. This slide summarizes the multicomponent nature of COPD and the consequences from each component. In COPD, mucous glands become enlarged and the number of goblet cells increases; consequently, mucus secretion is dramatically increased. This occurs in combination with the reduced clearance of mucus from the airways, as ciliary function is compromised and this is known as mucociliary dysfunction. Mucociliary dysfunction is characterized by loss of ciliated cells, mucus hypersecretion, increased mucus viscosity, reduced mucociliary transport and/or mucosal damage. Fixed narrowing of small airways, emphysema and luminal obstruction with mucus secretions may all contribute to airflow limitations in COPD. </a:t>
            </a:r>
            <a:r>
              <a:rPr lang="en" altLang="sr-Latn-RS" sz="1000" baseline="30000">
                <a:latin typeface="Arial" panose="020B0604020202020204" pitchFamily="34" charset="0"/>
              </a:rPr>
              <a:t>1 </a:t>
            </a:r>
            <a:r>
              <a:rPr lang="en" altLang="sr-Latn-RS" sz="1000">
                <a:latin typeface="Arial" panose="020B0604020202020204" pitchFamily="34" charset="0"/>
              </a:rPr>
              <a:t>Small airways increase in thickness as a result of increased formation of lymphoid follicles and collagen deposition in the outer airway wall. </a:t>
            </a:r>
            <a:r>
              <a:rPr lang="en" altLang="sr-Latn-RS" sz="1000" baseline="30000">
                <a:latin typeface="Arial" panose="020B0604020202020204" pitchFamily="34" charset="0"/>
              </a:rPr>
              <a:t>2 </a:t>
            </a:r>
            <a:r>
              <a:rPr lang="en" altLang="sr-Latn-RS" sz="1000">
                <a:latin typeface="Arial" panose="020B0604020202020204" pitchFamily="34" charset="0"/>
              </a:rPr>
              <a:t>Structural changes include mucus metaplasia, bronchiolar smooth muscle hypertrophy, mural oedema, peribronchiolar fibrosis and an excess of airways less than 400 mm </a:t>
            </a:r>
            <a:r>
              <a:rPr lang="en" altLang="sr-Latn-RS" sz="1000">
                <a:latin typeface="Symbol" panose="05050102010706020507" pitchFamily="18" charset="2"/>
              </a:rPr>
              <a:t>in </a:t>
            </a:r>
            <a:r>
              <a:rPr lang="en" altLang="sr-Latn-RS" sz="1000">
                <a:latin typeface="Arial" panose="020B0604020202020204" pitchFamily="34" charset="0"/>
              </a:rPr>
              <a:t>diameter. </a:t>
            </a:r>
            <a:r>
              <a:rPr lang="en" altLang="sr-Latn-RS" sz="1000" baseline="30000">
                <a:latin typeface="Arial" panose="020B0604020202020204" pitchFamily="34" charset="0"/>
              </a:rPr>
              <a:t>3 </a:t>
            </a:r>
            <a:r>
              <a:rPr lang="en" altLang="sr-Latn-RS" sz="1000">
                <a:latin typeface="Arial" panose="020B0604020202020204" pitchFamily="34" charset="0"/>
              </a:rPr>
              <a:t>The systemic component of COPD refers to the non-pulmonary consequences of COPD. They include poor nutritional status, reduced body mass index (BMI), impaired skeletal muscle and cardiovascular disease. All these factors contribute to the clinical characteristics and functional limitations evident with the disease. </a:t>
            </a:r>
            <a:r>
              <a:rPr lang="en" altLang="sr-Latn-RS" sz="1000" baseline="30000">
                <a:latin typeface="Arial" panose="020B0604020202020204" pitchFamily="34" charset="0"/>
              </a:rPr>
              <a:t>4</a:t>
            </a:r>
          </a:p>
          <a:p>
            <a:pPr eaLnBrk="1" hangingPunct="1">
              <a:lnSpc>
                <a:spcPct val="90000"/>
              </a:lnSpc>
              <a:spcBef>
                <a:spcPct val="0"/>
              </a:spcBef>
              <a:spcAft>
                <a:spcPct val="20000"/>
              </a:spcAft>
            </a:pPr>
            <a:endParaRPr lang="en-GB" altLang="sr-Latn-RS" sz="1000" baseline="30000">
              <a:latin typeface="Arial" panose="020B0604020202020204" pitchFamily="34" charset="0"/>
            </a:endParaRPr>
          </a:p>
          <a:p>
            <a:pPr eaLnBrk="1" hangingPunct="1">
              <a:lnSpc>
                <a:spcPct val="90000"/>
              </a:lnSpc>
              <a:spcBef>
                <a:spcPct val="0"/>
              </a:spcBef>
              <a:spcAft>
                <a:spcPct val="20000"/>
              </a:spcAft>
            </a:pPr>
            <a:r>
              <a:rPr lang="en" altLang="sr-Latn-RS" sz="1000" b="1">
                <a:latin typeface="Arial" panose="020B0604020202020204" pitchFamily="34" charset="0"/>
              </a:rPr>
              <a:t>References: </a:t>
            </a:r>
            <a:r>
              <a:rPr lang="en" altLang="sr-Latn-RS" sz="1000">
                <a:latin typeface="Arial" panose="020B0604020202020204" pitchFamily="34" charset="0"/>
              </a:rPr>
              <a:t>1. Barnes PJ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22 </a:t>
            </a:r>
            <a:r>
              <a:rPr lang="en" altLang="sr-Latn-RS" sz="1000">
                <a:latin typeface="Arial" panose="020B0604020202020204" pitchFamily="34" charset="0"/>
              </a:rPr>
              <a:t>:672–88. 2. Chu FSF </a:t>
            </a:r>
            <a:r>
              <a:rPr lang="en" altLang="sr-Latn-RS" sz="1000" i="1">
                <a:latin typeface="Arial" panose="020B0604020202020204" pitchFamily="34" charset="0"/>
              </a:rPr>
              <a:t>et al. Am J Respir Crit Care Med </a:t>
            </a:r>
            <a:r>
              <a:rPr lang="en" altLang="sr-Latn-RS" sz="1000">
                <a:latin typeface="Arial" panose="020B0604020202020204" pitchFamily="34" charset="0"/>
              </a:rPr>
              <a:t>2003; </a:t>
            </a:r>
            <a:r>
              <a:rPr lang="en" altLang="sr-Latn-RS" sz="1000" b="1">
                <a:latin typeface="Arial" panose="020B0604020202020204" pitchFamily="34" charset="0"/>
              </a:rPr>
              <a:t>167 </a:t>
            </a:r>
            <a:r>
              <a:rPr lang="en" altLang="sr-Latn-RS" sz="1000">
                <a:latin typeface="Arial" panose="020B0604020202020204" pitchFamily="34" charset="0"/>
              </a:rPr>
              <a:t>:A874. 3. Jeffery PK. </a:t>
            </a:r>
            <a:r>
              <a:rPr lang="en" altLang="sr-Latn-RS" sz="1000" i="1">
                <a:latin typeface="Arial" panose="020B0604020202020204" pitchFamily="34" charset="0"/>
              </a:rPr>
              <a:t>Thorax </a:t>
            </a:r>
            <a:r>
              <a:rPr lang="en" altLang="sr-Latn-RS" sz="1000">
                <a:latin typeface="Arial" panose="020B0604020202020204" pitchFamily="34" charset="0"/>
              </a:rPr>
              <a:t>1998; </a:t>
            </a:r>
            <a:r>
              <a:rPr lang="en" altLang="sr-Latn-RS" sz="1000" b="1">
                <a:latin typeface="Arial" panose="020B0604020202020204" pitchFamily="34" charset="0"/>
              </a:rPr>
              <a:t>53 </a:t>
            </a:r>
            <a:r>
              <a:rPr lang="en" altLang="sr-Latn-RS" sz="1000">
                <a:latin typeface="Arial" panose="020B0604020202020204" pitchFamily="34" charset="0"/>
              </a:rPr>
              <a:t>:129–36. 4. Agusti AGN </a:t>
            </a:r>
            <a:r>
              <a:rPr lang="en" altLang="sr-Latn-RS" sz="1000" i="1">
                <a:latin typeface="Arial" panose="020B0604020202020204" pitchFamily="34" charset="0"/>
              </a:rPr>
              <a:t>et al. Eur Respir J </a:t>
            </a:r>
            <a:r>
              <a:rPr lang="en" altLang="sr-Latn-RS" sz="1000">
                <a:latin typeface="Arial" panose="020B0604020202020204" pitchFamily="34" charset="0"/>
              </a:rPr>
              <a:t>2003; </a:t>
            </a:r>
            <a:r>
              <a:rPr lang="en" altLang="sr-Latn-RS" sz="1000" b="1">
                <a:latin typeface="Arial" panose="020B0604020202020204" pitchFamily="34" charset="0"/>
              </a:rPr>
              <a:t>21 </a:t>
            </a:r>
            <a:r>
              <a:rPr lang="en" altLang="sr-Latn-RS" sz="1000">
                <a:latin typeface="Arial" panose="020B0604020202020204" pitchFamily="34" charset="0"/>
              </a:rPr>
              <a:t>:347–60. Illustration adapted from Agusti AGN. </a:t>
            </a:r>
            <a:r>
              <a:rPr lang="en" altLang="sr-Latn-RS" sz="1000" i="1">
                <a:latin typeface="Arial" panose="020B0604020202020204" pitchFamily="34" charset="0"/>
              </a:rPr>
              <a:t>Respir Med </a:t>
            </a:r>
            <a:r>
              <a:rPr lang="en" altLang="sr-Latn-RS" sz="1000">
                <a:latin typeface="Arial" panose="020B0604020202020204" pitchFamily="34" charset="0"/>
              </a:rPr>
              <a:t>2005; </a:t>
            </a:r>
            <a:r>
              <a:rPr lang="en" altLang="sr-Latn-RS" sz="1000" b="1">
                <a:latin typeface="Arial" panose="020B0604020202020204" pitchFamily="34" charset="0"/>
              </a:rPr>
              <a:t>99 </a:t>
            </a:r>
            <a:r>
              <a:rPr lang="en" altLang="sr-Latn-RS" sz="1000">
                <a:latin typeface="Arial" panose="020B0604020202020204" pitchFamily="34" charset="0"/>
              </a:rPr>
              <a:t>(6):670-682.</a:t>
            </a:r>
          </a:p>
        </p:txBody>
      </p:sp>
    </p:spTree>
    <p:extLst>
      <p:ext uri="{BB962C8B-B14F-4D97-AF65-F5344CB8AC3E}">
        <p14:creationId xmlns:p14="http://schemas.microsoft.com/office/powerpoint/2010/main" val="19319904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a:extLst>
              <a:ext uri="{FF2B5EF4-FFF2-40B4-BE49-F238E27FC236}">
                <a16:creationId xmlns="" xmlns:a16="http://schemas.microsoft.com/office/drawing/2014/main" id="{8D5CD74A-7955-4CF9-985F-38579BEAC10C}"/>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14A942A-3C8B-4FE4-B74D-0328F5909AD1}" type="slidenum">
              <a:rPr lang="en-US" altLang="sr-Latn-RS"/>
              <a:pPr eaLnBrk="1" hangingPunct="1"/>
              <a:t>28</a:t>
            </a:fld>
            <a:endParaRPr lang="en-US" altLang="sr-Latn-RS"/>
          </a:p>
        </p:txBody>
      </p:sp>
      <p:sp>
        <p:nvSpPr>
          <p:cNvPr id="188419" name="Rectangle 2">
            <a:extLst>
              <a:ext uri="{FF2B5EF4-FFF2-40B4-BE49-F238E27FC236}">
                <a16:creationId xmlns="" xmlns:a16="http://schemas.microsoft.com/office/drawing/2014/main" id="{D2A3D9AF-1387-4312-9902-DB1F29A5B071}"/>
              </a:ext>
            </a:extLst>
          </p:cNvPr>
          <p:cNvSpPr>
            <a:spLocks noGrp="1" noRot="1" noChangeAspect="1" noChangeArrowheads="1" noTextEdit="1"/>
          </p:cNvSpPr>
          <p:nvPr>
            <p:ph type="sldImg"/>
          </p:nvPr>
        </p:nvSpPr>
        <p:spPr bwMode="auto">
          <a:xfrm>
            <a:off x="1141413" y="685800"/>
            <a:ext cx="4575175"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20" name="Rectangle 3">
            <a:extLst>
              <a:ext uri="{FF2B5EF4-FFF2-40B4-BE49-F238E27FC236}">
                <a16:creationId xmlns="" xmlns:a16="http://schemas.microsoft.com/office/drawing/2014/main" id="{57A0A0BB-7707-49B9-AF3D-BBF9201B628D}"/>
              </a:ext>
            </a:extLst>
          </p:cNvPr>
          <p:cNvSpPr>
            <a:spLocks noGrp="1" noChangeArrowheads="1"/>
          </p:cNvSpPr>
          <p:nvPr>
            <p:ph type="body" idx="1"/>
          </p:nvPr>
        </p:nvSpPr>
        <p:spPr bwMode="auto">
          <a:xfrm>
            <a:off x="776288" y="4348163"/>
            <a:ext cx="5338762" cy="4384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85725" defTabSz="190500" eaLnBrk="1" hangingPunct="1">
              <a:lnSpc>
                <a:spcPct val="80000"/>
              </a:lnSpc>
              <a:spcBef>
                <a:spcPct val="0"/>
              </a:spcBef>
            </a:pPr>
            <a:r>
              <a:rPr lang="en" altLang="sr-Latn-RS" sz="800">
                <a:latin typeface="Arial" panose="020B0604020202020204" pitchFamily="34" charset="0"/>
              </a:rPr>
              <a:t>Inflammation in COPD does not just affect the lungs; COPD also has effects elsewhere in the body, the so-called systemic component of COPD </a:t>
            </a:r>
            <a:r>
              <a:rPr lang="en" altLang="sr-Latn-RS" sz="800" baseline="30000">
                <a:latin typeface="Arial" panose="020B0604020202020204" pitchFamily="34" charset="0"/>
              </a:rPr>
              <a:t>1-3 </a:t>
            </a:r>
            <a:r>
              <a:rPr lang="en" altLang="sr-Latn-RS" sz="800">
                <a:latin typeface="Arial" panose="020B0604020202020204" pitchFamily="34" charset="0"/>
              </a:rPr>
              <a:t>. The systemic effects of COPD can be observed in patients through the resulting weight loss, poor nutritional status and reduced body mass index. Also, it is characterized by impaired skeletal muscle function due to muscle weakness and muscle wasting. Other examples of the systemic effects of COPD include co-morbidities such as cardiovascular disease </a:t>
            </a:r>
            <a:r>
              <a:rPr lang="en" altLang="sr-Latn-RS" sz="800" baseline="30000">
                <a:latin typeface="Arial" panose="020B0604020202020204" pitchFamily="34" charset="0"/>
              </a:rPr>
              <a:t>4 </a:t>
            </a:r>
            <a:r>
              <a:rPr lang="en" altLang="sr-Latn-RS" sz="800">
                <a:latin typeface="Arial" panose="020B0604020202020204" pitchFamily="34" charset="0"/>
              </a:rPr>
              <a:t>and depression. </a:t>
            </a:r>
            <a:r>
              <a:rPr lang="en" altLang="sr-Latn-RS" sz="800" baseline="30000">
                <a:latin typeface="Arial" panose="020B0604020202020204" pitchFamily="34" charset="0"/>
              </a:rPr>
              <a:t>2</a:t>
            </a:r>
            <a:r>
              <a:rPr lang="en" altLang="sr-Latn-RS" sz="800">
                <a:latin typeface="Arial" panose="020B0604020202020204" pitchFamily="34" charset="0"/>
              </a:rPr>
              <a:t> </a:t>
            </a:r>
          </a:p>
          <a:p>
            <a:pPr marL="85725" defTabSz="190500" eaLnBrk="1" hangingPunct="1">
              <a:lnSpc>
                <a:spcPct val="80000"/>
              </a:lnSpc>
              <a:spcBef>
                <a:spcPct val="0"/>
              </a:spcBef>
            </a:pPr>
            <a:r>
              <a:rPr lang="en" altLang="sr-Latn-RS" sz="800">
                <a:latin typeface="Arial" panose="020B0604020202020204" pitchFamily="34" charset="0"/>
              </a:rPr>
              <a:t>Persistent low-grade systemic inflammation present in COPD is associated with generalized disability and various systemic complications.</a:t>
            </a:r>
          </a:p>
          <a:p>
            <a:pPr marL="85725" defTabSz="190500" eaLnBrk="1" hangingPunct="1">
              <a:lnSpc>
                <a:spcPct val="80000"/>
              </a:lnSpc>
              <a:spcBef>
                <a:spcPct val="0"/>
              </a:spcBef>
              <a:spcAft>
                <a:spcPct val="20000"/>
              </a:spcAft>
            </a:pPr>
            <a:r>
              <a:rPr lang="en" altLang="sr-Latn-RS" sz="800">
                <a:latin typeface="Arial" panose="020B0604020202020204" pitchFamily="34" charset="0"/>
              </a:rPr>
              <a:t>The impact of COPD and underlying inflammation were considered </a:t>
            </a:r>
            <a:r>
              <a:rPr lang="en" altLang="sr-Latn-RS" sz="800">
                <a:latin typeface="Arial" panose="020B0604020202020204" pitchFamily="34" charset="0"/>
                <a:cs typeface="Arial" panose="020B0604020202020204" pitchFamily="34" charset="0"/>
              </a:rPr>
              <a:t>in a study of 80 patients with stable COPD </a:t>
            </a:r>
            <a:r>
              <a:rPr lang="en" altLang="sr-Latn-RS" sz="800">
                <a:latin typeface="Arial" panose="020B0604020202020204" pitchFamily="34" charset="0"/>
              </a:rPr>
              <a:t>. </a:t>
            </a:r>
            <a:r>
              <a:rPr lang="en" altLang="sr-Latn-RS" sz="800" baseline="30000">
                <a:latin typeface="Arial" panose="020B0604020202020204" pitchFamily="34" charset="0"/>
              </a:rPr>
              <a:t>5 </a:t>
            </a:r>
            <a:r>
              <a:rPr lang="en" altLang="sr-Latn-RS" sz="800">
                <a:latin typeface="Arial" panose="020B0604020202020204" pitchFamily="34" charset="0"/>
              </a:rPr>
              <a:t>The concentrations of circulating inflammatory mediators </a:t>
            </a:r>
            <a:r>
              <a:rPr lang="en" altLang="sr-Latn-RS" sz="800">
                <a:latin typeface="Arial" panose="020B0604020202020204" pitchFamily="34" charset="0"/>
                <a:cs typeface="Arial" panose="020B0604020202020204" pitchFamily="34" charset="0"/>
              </a:rPr>
              <a:t>and their soluble receptor molecules were significantly greater in patients with low body mass index (BMI) and creatinine height index (CHI; a measure of skeletal muscle mass).</a:t>
            </a:r>
            <a:r>
              <a:rPr lang="en" altLang="sr-Latn-RS" sz="800" baseline="30000">
                <a:latin typeface="Arial" panose="020B0604020202020204" pitchFamily="34" charset="0"/>
              </a:rPr>
              <a:t> </a:t>
            </a:r>
            <a:r>
              <a:rPr lang="en" altLang="sr-Latn-RS" sz="800">
                <a:latin typeface="Arial" panose="020B0604020202020204" pitchFamily="34" charset="0"/>
              </a:rPr>
              <a:t>Another study also showed that muscle strength was significantly reduced in patients with COPD compared to those without, reflecting chronic inactivity and muscle deconditioning. </a:t>
            </a:r>
            <a:r>
              <a:rPr lang="en" altLang="sr-Latn-RS" sz="800" baseline="30000">
                <a:latin typeface="Arial" panose="020B0604020202020204" pitchFamily="34" charset="0"/>
              </a:rPr>
              <a:t>6</a:t>
            </a:r>
          </a:p>
          <a:p>
            <a:pPr marL="85725" defTabSz="190500" eaLnBrk="1" hangingPunct="1">
              <a:lnSpc>
                <a:spcPct val="80000"/>
              </a:lnSpc>
              <a:spcBef>
                <a:spcPct val="0"/>
              </a:spcBef>
              <a:spcAft>
                <a:spcPct val="20000"/>
              </a:spcAft>
            </a:pPr>
            <a:r>
              <a:rPr lang="en" altLang="sr-Latn-RS" sz="800">
                <a:latin typeface="Arial" panose="020B0604020202020204" pitchFamily="34" charset="0"/>
              </a:rPr>
              <a:t>Nutritional abnormalities and weight loss have also been identified as systemic effects of COPD. </a:t>
            </a:r>
            <a:r>
              <a:rPr lang="en" altLang="sr-Latn-RS" sz="800" baseline="30000">
                <a:latin typeface="Arial" panose="020B0604020202020204" pitchFamily="34" charset="0"/>
              </a:rPr>
              <a:t>2 </a:t>
            </a:r>
            <a:r>
              <a:rPr lang="en" altLang="sr-Latn-RS" sz="800">
                <a:latin typeface="Arial" panose="020B0604020202020204" pitchFamily="34" charset="0"/>
              </a:rPr>
              <a:t>Although the precise causes of nutritional abnormalities are unclear, a relationship between increased levels of inflammatory mediators and metabolic derangement has been proposed in patients with COPD. </a:t>
            </a:r>
            <a:r>
              <a:rPr lang="en" altLang="sr-Latn-RS" sz="800" baseline="30000">
                <a:latin typeface="Arial" panose="020B0604020202020204" pitchFamily="34" charset="0"/>
              </a:rPr>
              <a:t>7</a:t>
            </a:r>
          </a:p>
          <a:p>
            <a:pPr marL="85725" defTabSz="190500" eaLnBrk="1" hangingPunct="1">
              <a:lnSpc>
                <a:spcPct val="80000"/>
              </a:lnSpc>
              <a:spcBef>
                <a:spcPct val="0"/>
              </a:spcBef>
              <a:spcAft>
                <a:spcPct val="20000"/>
              </a:spcAft>
            </a:pPr>
            <a:r>
              <a:rPr lang="en" altLang="sr-Latn-RS" sz="800">
                <a:latin typeface="Arial" panose="020B0604020202020204" pitchFamily="34" charset="0"/>
              </a:rPr>
              <a:t>Cardiovascular diseases such as atherosclerosis have also been shown to have an important inflammatory component to their pathogenesis. </a:t>
            </a:r>
            <a:r>
              <a:rPr lang="en" altLang="sr-Latn-RS" sz="800" baseline="30000">
                <a:latin typeface="Arial" panose="020B0604020202020204" pitchFamily="34" charset="0"/>
              </a:rPr>
              <a:t>8 </a:t>
            </a:r>
            <a:r>
              <a:rPr lang="en" altLang="sr-Latn-RS" sz="800">
                <a:latin typeface="Arial" panose="020B0604020202020204" pitchFamily="34" charset="0"/>
              </a:rPr>
              <a:t>Furthermore, the inflammatory nature of COPD may explain why women with COPD have an almost two-fold increased risk of type 2 diabetes compared to women without COPD. </a:t>
            </a:r>
            <a:r>
              <a:rPr lang="en" altLang="sr-Latn-RS" sz="800" baseline="30000">
                <a:latin typeface="Arial" panose="020B0604020202020204" pitchFamily="34" charset="0"/>
              </a:rPr>
              <a:t>9</a:t>
            </a:r>
          </a:p>
          <a:p>
            <a:pPr marL="85725" defTabSz="190500" eaLnBrk="1" hangingPunct="1">
              <a:lnSpc>
                <a:spcPct val="80000"/>
              </a:lnSpc>
              <a:spcBef>
                <a:spcPct val="0"/>
              </a:spcBef>
              <a:spcAft>
                <a:spcPct val="20000"/>
              </a:spcAft>
            </a:pPr>
            <a:r>
              <a:rPr lang="en" altLang="sr-Latn-RS" sz="800">
                <a:latin typeface="Arial" panose="020B0604020202020204" pitchFamily="34" charset="0"/>
              </a:rPr>
              <a:t>Inhaled corticosteroids (ICS) may play a role in minimizing the inflammatory processes in the lung associated with COPD, perhaps by preventing the spill-over of inflammatory markers into the systemic circulation. A study of patients with stable COPD demonstrated that 2 weeks of treatment with fluticasone propionate (FP) significantly reduced the concentration of serum markers of inflammation by 50% compared with placebo. </a:t>
            </a:r>
            <a:r>
              <a:rPr lang="en" altLang="sr-Latn-RS" sz="800" baseline="30000">
                <a:latin typeface="Arial" panose="020B0604020202020204" pitchFamily="34" charset="0"/>
              </a:rPr>
              <a:t>10</a:t>
            </a:r>
          </a:p>
          <a:p>
            <a:pPr marL="85725" defTabSz="190500" eaLnBrk="1" hangingPunct="1">
              <a:lnSpc>
                <a:spcPct val="80000"/>
              </a:lnSpc>
              <a:spcBef>
                <a:spcPct val="0"/>
              </a:spcBef>
              <a:spcAft>
                <a:spcPct val="20000"/>
              </a:spcAft>
            </a:pPr>
            <a:endParaRPr lang="en-GB" altLang="sr-Latn-RS" sz="800" baseline="30000">
              <a:latin typeface="Arial" panose="020B0604020202020204" pitchFamily="34" charset="0"/>
            </a:endParaRPr>
          </a:p>
          <a:p>
            <a:pPr marL="85725" defTabSz="190500" eaLnBrk="1" hangingPunct="1">
              <a:lnSpc>
                <a:spcPct val="80000"/>
              </a:lnSpc>
              <a:spcBef>
                <a:spcPct val="0"/>
              </a:spcBef>
              <a:spcAft>
                <a:spcPct val="20000"/>
              </a:spcAft>
            </a:pPr>
            <a:r>
              <a:rPr lang="en" altLang="sr-Latn-RS" sz="800" b="1">
                <a:latin typeface="Arial" panose="020B0604020202020204" pitchFamily="34" charset="0"/>
              </a:rPr>
              <a:t>References</a:t>
            </a:r>
          </a:p>
          <a:p>
            <a:pPr marL="85725" defTabSz="190500" eaLnBrk="1" hangingPunct="1">
              <a:lnSpc>
                <a:spcPct val="80000"/>
              </a:lnSpc>
              <a:spcBef>
                <a:spcPct val="0"/>
              </a:spcBef>
              <a:buFontTx/>
              <a:buAutoNum type="arabicPeriod"/>
            </a:pPr>
            <a:r>
              <a:rPr lang="en" altLang="sr-Latn-RS" sz="800">
                <a:latin typeface="Arial" panose="020B0604020202020204" pitchFamily="34" charset="0"/>
              </a:rPr>
              <a:t>Agusti A. COPD, a multicomponent disease: implications for management. Respir Med 2005;99:670 </a:t>
            </a:r>
            <a:r>
              <a:rPr lang="en" altLang="sr-Latn-RS" sz="800">
                <a:latin typeface="Arial" panose="020B0604020202020204" pitchFamily="34" charset="0"/>
                <a:cs typeface="Arial" panose="020B0604020202020204" pitchFamily="34" charset="0"/>
              </a:rPr>
              <a:t>– </a:t>
            </a:r>
            <a:r>
              <a:rPr lang="en" altLang="sr-Latn-RS" sz="800">
                <a:latin typeface="Arial" panose="020B0604020202020204" pitchFamily="34" charset="0"/>
              </a:rPr>
              <a:t>82.</a:t>
            </a:r>
          </a:p>
          <a:p>
            <a:pPr marL="85725" defTabSz="190500" eaLnBrk="1" hangingPunct="1">
              <a:lnSpc>
                <a:spcPct val="80000"/>
              </a:lnSpc>
              <a:spcBef>
                <a:spcPct val="0"/>
              </a:spcBef>
              <a:buFontTx/>
              <a:buAutoNum type="arabicPeriod"/>
            </a:pPr>
            <a:r>
              <a:rPr lang="en" altLang="sr-Latn-RS" sz="800">
                <a:latin typeface="Arial" panose="020B0604020202020204" pitchFamily="34" charset="0"/>
              </a:rPr>
              <a:t>Agusti A, Noguera A, Sauleda J, Sala E, Pons J, Busquets X. Systemic effects of chronic obstructive pulmonary disease. Eur Respir J 2003;21:347 </a:t>
            </a:r>
            <a:r>
              <a:rPr lang="en" altLang="sr-Latn-RS" sz="800">
                <a:latin typeface="Arial" panose="020B0604020202020204" pitchFamily="34" charset="0"/>
                <a:cs typeface="Arial" panose="020B0604020202020204" pitchFamily="34" charset="0"/>
              </a:rPr>
              <a:t>– </a:t>
            </a:r>
            <a:r>
              <a:rPr lang="en" altLang="sr-Latn-RS" sz="800">
                <a:latin typeface="Arial" panose="020B0604020202020204" pitchFamily="34" charset="0"/>
              </a:rPr>
              <a:t>60.</a:t>
            </a:r>
          </a:p>
          <a:p>
            <a:pPr marL="85725" defTabSz="190500" eaLnBrk="1" hangingPunct="1">
              <a:lnSpc>
                <a:spcPct val="80000"/>
              </a:lnSpc>
              <a:spcBef>
                <a:spcPct val="0"/>
              </a:spcBef>
              <a:buFontTx/>
              <a:buAutoNum type="arabicPeriod"/>
            </a:pPr>
            <a:r>
              <a:rPr lang="en" altLang="sr-Latn-RS" sz="800">
                <a:latin typeface="Arial" panose="020B0604020202020204" pitchFamily="34" charset="0"/>
              </a:rPr>
              <a:t>Wouters EFM. Muscle Weakness in Chronic Obstructive Pulmonary Disease. Eur Respir Rev 2000;10:74:349 </a:t>
            </a:r>
            <a:r>
              <a:rPr lang="en" altLang="sr-Latn-RS" sz="800">
                <a:latin typeface="Arial" panose="020B0604020202020204" pitchFamily="34" charset="0"/>
                <a:cs typeface="Arial" panose="020B0604020202020204" pitchFamily="34" charset="0"/>
              </a:rPr>
              <a:t>– </a:t>
            </a:r>
            <a:r>
              <a:rPr lang="en" altLang="sr-Latn-RS" sz="800">
                <a:latin typeface="Arial" panose="020B0604020202020204" pitchFamily="34" charset="0"/>
              </a:rPr>
              <a:t>53.</a:t>
            </a:r>
          </a:p>
          <a:p>
            <a:pPr marL="85725" defTabSz="190500" eaLnBrk="1" hangingPunct="1">
              <a:lnSpc>
                <a:spcPct val="80000"/>
              </a:lnSpc>
              <a:spcBef>
                <a:spcPct val="0"/>
              </a:spcBef>
              <a:buFontTx/>
              <a:buAutoNum type="arabicPeriod"/>
            </a:pPr>
            <a:r>
              <a:rPr lang="en" altLang="sr-Latn-RS" sz="800">
                <a:latin typeface="Arial" panose="020B0604020202020204" pitchFamily="34" charset="0"/>
              </a:rPr>
              <a:t>Sin D, Man S. Why are patients with chronic obstructive pulmonary disease at increased risk of cardiovascular death? The potential role of systemic inflammation in chronic obstructive pulmonary disease. Circulation 2003;107:1514 </a:t>
            </a:r>
            <a:r>
              <a:rPr lang="en" altLang="sr-Latn-RS" sz="800">
                <a:latin typeface="Arial" panose="020B0604020202020204" pitchFamily="34" charset="0"/>
                <a:cs typeface="Arial" panose="020B0604020202020204" pitchFamily="34" charset="0"/>
              </a:rPr>
              <a:t>– </a:t>
            </a:r>
            <a:r>
              <a:rPr lang="en" altLang="sr-Latn-RS" sz="800">
                <a:latin typeface="Arial" panose="020B0604020202020204" pitchFamily="34" charset="0"/>
              </a:rPr>
              <a:t>9.</a:t>
            </a:r>
            <a:endParaRPr lang="en-GB" altLang="sr-Latn-RS" sz="800">
              <a:latin typeface="Arial" panose="020B0604020202020204" pitchFamily="34" charset="0"/>
            </a:endParaRPr>
          </a:p>
          <a:p>
            <a:pPr marL="85725" defTabSz="190500" eaLnBrk="1" hangingPunct="1">
              <a:lnSpc>
                <a:spcPct val="80000"/>
              </a:lnSpc>
              <a:spcBef>
                <a:spcPct val="0"/>
              </a:spcBef>
              <a:spcAft>
                <a:spcPct val="20000"/>
              </a:spcAft>
              <a:buFontTx/>
              <a:buAutoNum type="arabicPeriod"/>
            </a:pPr>
            <a:r>
              <a:rPr lang="en" altLang="sr-Latn-RS" sz="800">
                <a:latin typeface="Arial" panose="020B0604020202020204" pitchFamily="34" charset="0"/>
              </a:rPr>
              <a:t>Eid AA, Ionescu AA, Nixon LS, et al. Inflammatory response and body composition in chronic obstructive pulmonary disease. Am J Respir Crit Care Med 2001;164:1414–8.</a:t>
            </a:r>
          </a:p>
          <a:p>
            <a:pPr marL="85725" defTabSz="190500" eaLnBrk="1" hangingPunct="1">
              <a:lnSpc>
                <a:spcPct val="80000"/>
              </a:lnSpc>
              <a:spcBef>
                <a:spcPct val="0"/>
              </a:spcBef>
              <a:spcAft>
                <a:spcPct val="20000"/>
              </a:spcAft>
              <a:buFontTx/>
              <a:buAutoNum type="arabicPeriod"/>
            </a:pPr>
            <a:r>
              <a:rPr lang="en" altLang="sr-Latn-RS" sz="800">
                <a:latin typeface="Arial" panose="020B0604020202020204" pitchFamily="34" charset="0"/>
              </a:rPr>
              <a:t>Bernard S, LeBlanc P, Whittom F et al. Peripheral muscle weakness in patients with chronic obstructive pulmonary disease. Am J Respir Crit Care Med 1998;158:629–34.</a:t>
            </a:r>
          </a:p>
          <a:p>
            <a:pPr marL="85725" defTabSz="190500" eaLnBrk="1" hangingPunct="1">
              <a:lnSpc>
                <a:spcPct val="80000"/>
              </a:lnSpc>
              <a:spcBef>
                <a:spcPct val="0"/>
              </a:spcBef>
              <a:spcAft>
                <a:spcPct val="20000"/>
              </a:spcAft>
              <a:buFontTx/>
              <a:buAutoNum type="arabicPeriod"/>
            </a:pPr>
            <a:r>
              <a:rPr lang="en" altLang="sr-Latn-RS" sz="800">
                <a:latin typeface="Arial" panose="020B0604020202020204" pitchFamily="34" charset="0"/>
              </a:rPr>
              <a:t>Schols AM, Buurman WA, Staal van den Brekel AJ et al. Evidence for a relationship between metabolic derangements and increased levels of inflammatory mediators in a subgroup of patients with chronic obstructive pulmonary disease. Thorax 1996;51:819–24.</a:t>
            </a:r>
          </a:p>
          <a:p>
            <a:pPr marL="85725" defTabSz="190500" eaLnBrk="1" hangingPunct="1">
              <a:lnSpc>
                <a:spcPct val="80000"/>
              </a:lnSpc>
              <a:spcBef>
                <a:spcPct val="0"/>
              </a:spcBef>
              <a:spcAft>
                <a:spcPct val="20000"/>
              </a:spcAft>
              <a:buFontTx/>
              <a:buAutoNum type="arabicPeriod"/>
            </a:pPr>
            <a:r>
              <a:rPr lang="en" altLang="sr-Latn-RS" sz="800">
                <a:latin typeface="Arial" panose="020B0604020202020204" pitchFamily="34" charset="0"/>
              </a:rPr>
              <a:t>Ross R. Atherosclerosis – an inflammatory disease. N Engl J Med 1999;340:115–26.</a:t>
            </a:r>
          </a:p>
          <a:p>
            <a:pPr marL="85725" defTabSz="190500" eaLnBrk="1" hangingPunct="1">
              <a:lnSpc>
                <a:spcPct val="80000"/>
              </a:lnSpc>
              <a:spcBef>
                <a:spcPct val="0"/>
              </a:spcBef>
              <a:spcAft>
                <a:spcPct val="20000"/>
              </a:spcAft>
              <a:buFontTx/>
              <a:buAutoNum type="arabicPeriod"/>
            </a:pPr>
            <a:r>
              <a:rPr lang="en" altLang="sr-Latn-RS" sz="800">
                <a:latin typeface="Arial" panose="020B0604020202020204" pitchFamily="34" charset="0"/>
              </a:rPr>
              <a:t>Rana JS, Mittleman MA, Sheikh J et al. Chronic obstructive pulmonary disease, asthma, and risk of type 2 diabetes in women. Diabetes Care 2004;27:2478–84.</a:t>
            </a:r>
          </a:p>
          <a:p>
            <a:pPr marL="85725" defTabSz="190500" eaLnBrk="1" hangingPunct="1">
              <a:lnSpc>
                <a:spcPct val="80000"/>
              </a:lnSpc>
              <a:spcBef>
                <a:spcPct val="0"/>
              </a:spcBef>
              <a:spcAft>
                <a:spcPct val="20000"/>
              </a:spcAft>
            </a:pPr>
            <a:r>
              <a:rPr lang="en" altLang="sr-Latn-RS" sz="800">
                <a:latin typeface="Arial" panose="020B0604020202020204" pitchFamily="34" charset="0"/>
              </a:rPr>
              <a:t>10. Son DD, Lacy P, York E et al. Effects of fluticasone on systemic markers of inflammation in chronic obstructive pulmonary disease. Am J Respir Crit Care Med 2004;170:760–5.</a:t>
            </a:r>
          </a:p>
        </p:txBody>
      </p:sp>
    </p:spTree>
    <p:extLst>
      <p:ext uri="{BB962C8B-B14F-4D97-AF65-F5344CB8AC3E}">
        <p14:creationId xmlns:p14="http://schemas.microsoft.com/office/powerpoint/2010/main" val="2727478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a:extLst>
              <a:ext uri="{FF2B5EF4-FFF2-40B4-BE49-F238E27FC236}">
                <a16:creationId xmlns="" xmlns:a16="http://schemas.microsoft.com/office/drawing/2014/main" id="{ABC3D46A-2FE8-4F2F-BEE0-7687FB1911CB}"/>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420D819-4FAE-4B12-B7A2-403145A890C8}" type="slidenum">
              <a:rPr lang="de-DE" altLang="sr-Latn-RS"/>
              <a:pPr eaLnBrk="1" hangingPunct="1"/>
              <a:t>29</a:t>
            </a:fld>
            <a:endParaRPr lang="de-DE" altLang="sr-Latn-RS"/>
          </a:p>
        </p:txBody>
      </p:sp>
      <p:sp>
        <p:nvSpPr>
          <p:cNvPr id="189443" name="Rectangle 2">
            <a:extLst>
              <a:ext uri="{FF2B5EF4-FFF2-40B4-BE49-F238E27FC236}">
                <a16:creationId xmlns="" xmlns:a16="http://schemas.microsoft.com/office/drawing/2014/main" id="{3D5B6944-A016-46A3-96F7-1E62FBD7FAC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4" name="Rectangle 3">
            <a:extLst>
              <a:ext uri="{FF2B5EF4-FFF2-40B4-BE49-F238E27FC236}">
                <a16:creationId xmlns="" xmlns:a16="http://schemas.microsoft.com/office/drawing/2014/main" id="{65F8FC29-69A8-48BA-8718-412205E61D93}"/>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 altLang="sr-Latn-RS">
                <a:latin typeface="Arial" panose="020B0604020202020204" pitchFamily="34" charset="0"/>
              </a:rPr>
              <a:t>The pathophysiology of COPD is complex: it cannot be attributed to any single cause and hence it can be described as a multi-component disease</a:t>
            </a:r>
          </a:p>
          <a:p>
            <a:pPr eaLnBrk="1" hangingPunct="1">
              <a:spcBef>
                <a:spcPct val="0"/>
              </a:spcBef>
            </a:pPr>
            <a:r>
              <a:rPr lang="en" altLang="sr-Latn-RS">
                <a:latin typeface="Arial" panose="020B0604020202020204" pitchFamily="34" charset="0"/>
              </a:rPr>
              <a:t>To have clinical efficacy in COPD it is necessary to treat more than one component</a:t>
            </a:r>
          </a:p>
        </p:txBody>
      </p:sp>
    </p:spTree>
    <p:extLst>
      <p:ext uri="{BB962C8B-B14F-4D97-AF65-F5344CB8AC3E}">
        <p14:creationId xmlns:p14="http://schemas.microsoft.com/office/powerpoint/2010/main" val="1629467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a:extLst>
              <a:ext uri="{FF2B5EF4-FFF2-40B4-BE49-F238E27FC236}">
                <a16:creationId xmlns="" xmlns:a16="http://schemas.microsoft.com/office/drawing/2014/main" id="{B40E805A-474A-45BC-B07B-425FC5FF41D0}"/>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F505848-A7FA-41DE-AC7D-263AE1C95AAD}" type="slidenum">
              <a:rPr lang="en-GB" altLang="sr-Latn-RS"/>
              <a:pPr eaLnBrk="1" hangingPunct="1"/>
              <a:t>6</a:t>
            </a:fld>
            <a:endParaRPr lang="en-GB" altLang="sr-Latn-RS"/>
          </a:p>
        </p:txBody>
      </p:sp>
      <p:sp>
        <p:nvSpPr>
          <p:cNvPr id="169987" name="Rectangle 2">
            <a:extLst>
              <a:ext uri="{FF2B5EF4-FFF2-40B4-BE49-F238E27FC236}">
                <a16:creationId xmlns="" xmlns:a16="http://schemas.microsoft.com/office/drawing/2014/main" id="{780CEADE-C759-48AD-A9D4-A49BC8EC9A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8" name="Rectangle 3">
            <a:extLst>
              <a:ext uri="{FF2B5EF4-FFF2-40B4-BE49-F238E27FC236}">
                <a16:creationId xmlns="" xmlns:a16="http://schemas.microsoft.com/office/drawing/2014/main" id="{BC5CD488-19D8-4C29-9DAE-18802C099E91}"/>
              </a:ext>
            </a:extLst>
          </p:cNvPr>
          <p:cNvSpPr>
            <a:spLocks noGrp="1" noChangeArrowheads="1"/>
          </p:cNvSpPr>
          <p:nvPr>
            <p:ph type="body" idx="1"/>
          </p:nvPr>
        </p:nvSpPr>
        <p:spPr bwMode="auto">
          <a:xfrm>
            <a:off x="687388" y="4343400"/>
            <a:ext cx="5548312" cy="4427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sz="1000">
              <a:latin typeface="Arial" panose="020B0604020202020204" pitchFamily="34" charset="0"/>
            </a:endParaRPr>
          </a:p>
        </p:txBody>
      </p:sp>
    </p:spTree>
    <p:extLst>
      <p:ext uri="{BB962C8B-B14F-4D97-AF65-F5344CB8AC3E}">
        <p14:creationId xmlns:p14="http://schemas.microsoft.com/office/powerpoint/2010/main" val="4128935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a:extLst>
              <a:ext uri="{FF2B5EF4-FFF2-40B4-BE49-F238E27FC236}">
                <a16:creationId xmlns="" xmlns:a16="http://schemas.microsoft.com/office/drawing/2014/main" id="{7C2AA754-681B-487A-94A1-06B426873F1D}"/>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85FD4D5-9E74-4850-A9A4-D9078B959FDB}" type="slidenum">
              <a:rPr lang="en-US" altLang="sr-Latn-RS"/>
              <a:pPr eaLnBrk="1" hangingPunct="1"/>
              <a:t>30</a:t>
            </a:fld>
            <a:endParaRPr lang="en-US" altLang="sr-Latn-RS"/>
          </a:p>
        </p:txBody>
      </p:sp>
      <p:sp>
        <p:nvSpPr>
          <p:cNvPr id="190467" name="Rectangle 2">
            <a:extLst>
              <a:ext uri="{FF2B5EF4-FFF2-40B4-BE49-F238E27FC236}">
                <a16:creationId xmlns="" xmlns:a16="http://schemas.microsoft.com/office/drawing/2014/main" id="{1A8B7007-7554-4EC9-870A-94ECC3DF01F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8" name="Rectangle 3">
            <a:extLst>
              <a:ext uri="{FF2B5EF4-FFF2-40B4-BE49-F238E27FC236}">
                <a16:creationId xmlns="" xmlns:a16="http://schemas.microsoft.com/office/drawing/2014/main" id="{0A687131-8066-49CE-925B-AA775F7A1E4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1026537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a:extLst>
              <a:ext uri="{FF2B5EF4-FFF2-40B4-BE49-F238E27FC236}">
                <a16:creationId xmlns="" xmlns:a16="http://schemas.microsoft.com/office/drawing/2014/main" id="{F41E72AF-42B1-4EEB-B67D-0B30CC03AF65}"/>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E326621-ECD9-49B7-9619-6B324329F047}" type="slidenum">
              <a:rPr lang="en-US" altLang="sr-Latn-RS"/>
              <a:pPr eaLnBrk="1" hangingPunct="1"/>
              <a:t>33</a:t>
            </a:fld>
            <a:endParaRPr lang="en-US" altLang="sr-Latn-RS"/>
          </a:p>
        </p:txBody>
      </p:sp>
      <p:sp>
        <p:nvSpPr>
          <p:cNvPr id="191491" name="Rectangle 2">
            <a:extLst>
              <a:ext uri="{FF2B5EF4-FFF2-40B4-BE49-F238E27FC236}">
                <a16:creationId xmlns="" xmlns:a16="http://schemas.microsoft.com/office/drawing/2014/main" id="{19F4B442-DBAD-46F4-A63C-1D138F168550}"/>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91492" name="Rectangle 3">
            <a:extLst>
              <a:ext uri="{FF2B5EF4-FFF2-40B4-BE49-F238E27FC236}">
                <a16:creationId xmlns="" xmlns:a16="http://schemas.microsoft.com/office/drawing/2014/main" id="{E580F6FA-8978-4B55-9759-AC968590CD9B}"/>
              </a:ext>
            </a:extLst>
          </p:cNvPr>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buFontTx/>
              <a:buChar char="•"/>
            </a:pPr>
            <a:endParaRPr lang="sr-Latn-CS" altLang="sr-Latn-RS">
              <a:latin typeface="Arial" panose="020B0604020202020204" pitchFamily="34" charset="0"/>
            </a:endParaRPr>
          </a:p>
        </p:txBody>
      </p:sp>
    </p:spTree>
    <p:extLst>
      <p:ext uri="{BB962C8B-B14F-4D97-AF65-F5344CB8AC3E}">
        <p14:creationId xmlns:p14="http://schemas.microsoft.com/office/powerpoint/2010/main" val="27074100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a:extLst>
              <a:ext uri="{FF2B5EF4-FFF2-40B4-BE49-F238E27FC236}">
                <a16:creationId xmlns="" xmlns:a16="http://schemas.microsoft.com/office/drawing/2014/main" id="{57CB1E98-2F70-4DEF-ACDF-2B25940D7F4B}"/>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5BF5CD4-F2D4-4EA0-8183-0896AB336605}" type="slidenum">
              <a:rPr lang="en-US" altLang="sr-Latn-RS"/>
              <a:pPr eaLnBrk="1" hangingPunct="1"/>
              <a:t>34</a:t>
            </a:fld>
            <a:endParaRPr lang="en-US" altLang="sr-Latn-RS"/>
          </a:p>
        </p:txBody>
      </p:sp>
      <p:sp>
        <p:nvSpPr>
          <p:cNvPr id="192515" name="Rectangle 2">
            <a:extLst>
              <a:ext uri="{FF2B5EF4-FFF2-40B4-BE49-F238E27FC236}">
                <a16:creationId xmlns="" xmlns:a16="http://schemas.microsoft.com/office/drawing/2014/main" id="{33F70F64-91A8-47E2-8E4A-FF438E6CBC08}"/>
              </a:ext>
            </a:extLst>
          </p:cNvPr>
          <p:cNvSpPr>
            <a:spLocks noGrp="1" noRot="1" noChangeAspect="1" noChangeArrowheads="1" noTextEdit="1"/>
          </p:cNvSpPr>
          <p:nvPr>
            <p:ph type="sldImg"/>
          </p:nvPr>
        </p:nvSpPr>
        <p:spPr bwMode="auto">
          <a:xfrm>
            <a:off x="1141413" y="685800"/>
            <a:ext cx="4575175"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6" name="Rectangle 3">
            <a:extLst>
              <a:ext uri="{FF2B5EF4-FFF2-40B4-BE49-F238E27FC236}">
                <a16:creationId xmlns="" xmlns:a16="http://schemas.microsoft.com/office/drawing/2014/main" id="{15965C5C-D2B5-4717-9221-0E44A5E222C9}"/>
              </a:ext>
            </a:extLst>
          </p:cNvPr>
          <p:cNvSpPr>
            <a:spLocks noGrp="1" noChangeArrowheads="1"/>
          </p:cNvSpPr>
          <p:nvPr>
            <p:ph type="body" idx="1"/>
          </p:nvPr>
        </p:nvSpPr>
        <p:spPr bwMode="auto">
          <a:xfrm>
            <a:off x="685800" y="4344988"/>
            <a:ext cx="54864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endParaRPr lang="en-GB" altLang="sr-Latn-RS" sz="900">
              <a:latin typeface="Arial" panose="020B0604020202020204" pitchFamily="34" charset="0"/>
            </a:endParaRPr>
          </a:p>
        </p:txBody>
      </p:sp>
    </p:spTree>
    <p:extLst>
      <p:ext uri="{BB962C8B-B14F-4D97-AF65-F5344CB8AC3E}">
        <p14:creationId xmlns:p14="http://schemas.microsoft.com/office/powerpoint/2010/main" val="3163429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a:extLst>
              <a:ext uri="{FF2B5EF4-FFF2-40B4-BE49-F238E27FC236}">
                <a16:creationId xmlns="" xmlns:a16="http://schemas.microsoft.com/office/drawing/2014/main" id="{9E5BF3CB-4821-43E9-8070-90D592214343}"/>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31ECF0C-8165-414C-AB4A-48C216AD458C}" type="slidenum">
              <a:rPr lang="en-US" altLang="sr-Latn-RS"/>
              <a:pPr eaLnBrk="1" hangingPunct="1"/>
              <a:t>39</a:t>
            </a:fld>
            <a:endParaRPr lang="en-US" altLang="sr-Latn-RS"/>
          </a:p>
        </p:txBody>
      </p:sp>
      <p:sp>
        <p:nvSpPr>
          <p:cNvPr id="193539" name="Rectangle 2">
            <a:extLst>
              <a:ext uri="{FF2B5EF4-FFF2-40B4-BE49-F238E27FC236}">
                <a16:creationId xmlns="" xmlns:a16="http://schemas.microsoft.com/office/drawing/2014/main" id="{78D9030C-7DCB-4DE5-B83A-0DBEF5B1577B}"/>
              </a:ext>
            </a:extLst>
          </p:cNvPr>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40" name="Rectangle 3">
            <a:extLst>
              <a:ext uri="{FF2B5EF4-FFF2-40B4-BE49-F238E27FC236}">
                <a16:creationId xmlns="" xmlns:a16="http://schemas.microsoft.com/office/drawing/2014/main" id="{178F7D26-3054-4C49-B0CD-B9A9EFF6A88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8575" eaLnBrk="1" hangingPunct="1">
              <a:spcBef>
                <a:spcPct val="0"/>
              </a:spcBef>
            </a:pPr>
            <a:endParaRPr lang="ja-JP" altLang="en-US" sz="1100">
              <a:latin typeface="Arial" panose="020B0604020202020204" pitchFamily="34" charset="0"/>
            </a:endParaRPr>
          </a:p>
        </p:txBody>
      </p:sp>
    </p:spTree>
    <p:extLst>
      <p:ext uri="{BB962C8B-B14F-4D97-AF65-F5344CB8AC3E}">
        <p14:creationId xmlns:p14="http://schemas.microsoft.com/office/powerpoint/2010/main" val="9530571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a:extLst>
              <a:ext uri="{FF2B5EF4-FFF2-40B4-BE49-F238E27FC236}">
                <a16:creationId xmlns="" xmlns:a16="http://schemas.microsoft.com/office/drawing/2014/main" id="{D0F01110-7AE6-43DD-953F-12001ED07096}"/>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CEEC9B5-A062-46F3-AD15-AB03F4DB4A4D}" type="slidenum">
              <a:rPr lang="en-US" altLang="sr-Latn-RS"/>
              <a:pPr eaLnBrk="1" hangingPunct="1"/>
              <a:t>40</a:t>
            </a:fld>
            <a:endParaRPr lang="en-US" altLang="sr-Latn-RS"/>
          </a:p>
        </p:txBody>
      </p:sp>
      <p:sp>
        <p:nvSpPr>
          <p:cNvPr id="195587" name="Rectangle 2">
            <a:extLst>
              <a:ext uri="{FF2B5EF4-FFF2-40B4-BE49-F238E27FC236}">
                <a16:creationId xmlns="" xmlns:a16="http://schemas.microsoft.com/office/drawing/2014/main" id="{BDBB09EC-936F-4AB5-862B-AAC539205CB7}"/>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8" name="Rectangle 3">
            <a:extLst>
              <a:ext uri="{FF2B5EF4-FFF2-40B4-BE49-F238E27FC236}">
                <a16:creationId xmlns="" xmlns:a16="http://schemas.microsoft.com/office/drawing/2014/main" id="{9514284A-6FBA-4BCB-B033-2AA248FC9A9A}"/>
              </a:ext>
            </a:extLst>
          </p:cNvPr>
          <p:cNvSpPr>
            <a:spLocks noGrp="1" noChangeArrowheads="1"/>
          </p:cNvSpPr>
          <p:nvPr>
            <p:ph type="body" idx="1"/>
          </p:nvPr>
        </p:nvSpPr>
        <p:spPr bwMode="auto">
          <a:xfrm>
            <a:off x="685800" y="4344988"/>
            <a:ext cx="54864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25139566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a:extLst>
              <a:ext uri="{FF2B5EF4-FFF2-40B4-BE49-F238E27FC236}">
                <a16:creationId xmlns="" xmlns:a16="http://schemas.microsoft.com/office/drawing/2014/main" id="{75DEE4B0-1E4F-4F70-9D6C-4823B7867537}"/>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AEDB4FE-E7F0-4CDE-89BC-37C16ECE2175}" type="slidenum">
              <a:rPr lang="en-GB" altLang="sr-Latn-RS"/>
              <a:pPr eaLnBrk="1" hangingPunct="1"/>
              <a:t>42</a:t>
            </a:fld>
            <a:endParaRPr lang="en-GB" altLang="sr-Latn-RS"/>
          </a:p>
        </p:txBody>
      </p:sp>
      <p:sp>
        <p:nvSpPr>
          <p:cNvPr id="197635" name="Rectangle 2">
            <a:extLst>
              <a:ext uri="{FF2B5EF4-FFF2-40B4-BE49-F238E27FC236}">
                <a16:creationId xmlns="" xmlns:a16="http://schemas.microsoft.com/office/drawing/2014/main" id="{EC2D3EFC-180B-4015-BA0E-2322A080DB84}"/>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6" name="Rectangle 3">
            <a:extLst>
              <a:ext uri="{FF2B5EF4-FFF2-40B4-BE49-F238E27FC236}">
                <a16:creationId xmlns="" xmlns:a16="http://schemas.microsoft.com/office/drawing/2014/main" id="{A585DE4B-0C91-4219-9E76-3D68A36E1301}"/>
              </a:ext>
            </a:extLst>
          </p:cNvPr>
          <p:cNvSpPr>
            <a:spLocks noGrp="1" noChangeArrowheads="1"/>
          </p:cNvSpPr>
          <p:nvPr>
            <p:ph type="body" idx="1"/>
          </p:nvPr>
        </p:nvSpPr>
        <p:spPr bwMode="auto">
          <a:xfrm>
            <a:off x="687388" y="4344988"/>
            <a:ext cx="5483225"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sz="1000">
              <a:latin typeface="Arial" panose="020B0604020202020204" pitchFamily="34" charset="0"/>
            </a:endParaRPr>
          </a:p>
        </p:txBody>
      </p:sp>
    </p:spTree>
    <p:extLst>
      <p:ext uri="{BB962C8B-B14F-4D97-AF65-F5344CB8AC3E}">
        <p14:creationId xmlns:p14="http://schemas.microsoft.com/office/powerpoint/2010/main" val="17190157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a:extLst>
              <a:ext uri="{FF2B5EF4-FFF2-40B4-BE49-F238E27FC236}">
                <a16:creationId xmlns="" xmlns:a16="http://schemas.microsoft.com/office/drawing/2014/main" id="{5C740812-F231-491F-8452-A36A1C31C01E}"/>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466A081-1222-4886-A9FC-9F877DA04BCA}" type="slidenum">
              <a:rPr lang="en-US" altLang="sr-Latn-RS"/>
              <a:pPr eaLnBrk="1" hangingPunct="1"/>
              <a:t>43</a:t>
            </a:fld>
            <a:endParaRPr lang="en-US" altLang="sr-Latn-RS"/>
          </a:p>
        </p:txBody>
      </p:sp>
      <p:sp>
        <p:nvSpPr>
          <p:cNvPr id="198659" name="Rectangle 2">
            <a:extLst>
              <a:ext uri="{FF2B5EF4-FFF2-40B4-BE49-F238E27FC236}">
                <a16:creationId xmlns="" xmlns:a16="http://schemas.microsoft.com/office/drawing/2014/main" id="{C0D864A5-2015-4564-A333-AEC07707C60F}"/>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98660" name="Rectangle 3">
            <a:extLst>
              <a:ext uri="{FF2B5EF4-FFF2-40B4-BE49-F238E27FC236}">
                <a16:creationId xmlns="" xmlns:a16="http://schemas.microsoft.com/office/drawing/2014/main" id="{56251345-3DEB-49DB-BA7B-2B81DE76A527}"/>
              </a:ext>
            </a:extLst>
          </p:cNvPr>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 altLang="sr-Latn-RS" b="1" i="1">
                <a:latin typeface="Arial" panose="020B0604020202020204" pitchFamily="34" charset="0"/>
              </a:rPr>
              <a:t>Speaker Notes</a:t>
            </a:r>
          </a:p>
          <a:p>
            <a:pPr eaLnBrk="1" hangingPunct="1">
              <a:spcBef>
                <a:spcPct val="0"/>
              </a:spcBef>
              <a:buFontTx/>
              <a:buChar char="•"/>
            </a:pPr>
            <a:r>
              <a:rPr lang="en" altLang="sr-Latn-RS">
                <a:latin typeface="Arial" panose="020B0604020202020204" pitchFamily="34" charset="0"/>
              </a:rPr>
              <a:t>COPD includes four stages of severity classified by spirometry.</a:t>
            </a:r>
          </a:p>
          <a:p>
            <a:pPr eaLnBrk="1" hangingPunct="1">
              <a:spcBef>
                <a:spcPct val="0"/>
              </a:spcBef>
              <a:buFontTx/>
              <a:buChar char="•"/>
            </a:pPr>
            <a:r>
              <a:rPr lang="en" altLang="sr-Latn-RS">
                <a:latin typeface="Arial" panose="020B0604020202020204" pitchFamily="34" charset="0"/>
              </a:rPr>
              <a:t>A fifth category-- </a:t>
            </a:r>
            <a:r>
              <a:rPr lang="en" altLang="sr-Latn-RS" i="1">
                <a:latin typeface="Arial" panose="020B0604020202020204" pitchFamily="34" charset="0"/>
              </a:rPr>
              <a:t>Stage 0: At Risk </a:t>
            </a:r>
            <a:r>
              <a:rPr lang="en" altLang="sr-Latn-RS">
                <a:latin typeface="Arial" panose="020B0604020202020204" pitchFamily="34" charset="0"/>
              </a:rPr>
              <a:t>--that appeared in the 2001 report is no longer included as a stage of COPD, as there is incomplete evidence that the individuals who meet the definition of "At Risk" (chronic cough and sputum production, normal spirometry) necessarily progress on to </a:t>
            </a:r>
            <a:r>
              <a:rPr lang="en" altLang="sr-Latn-RS" i="1">
                <a:latin typeface="Arial" panose="020B0604020202020204" pitchFamily="34" charset="0"/>
              </a:rPr>
              <a:t>Stage I: Mild COPD </a:t>
            </a:r>
            <a:r>
              <a:rPr lang="en" altLang="sr-Latn-RS">
                <a:latin typeface="Arial" panose="020B0604020202020204" pitchFamily="34" charset="0"/>
              </a:rPr>
              <a:t>.</a:t>
            </a:r>
          </a:p>
          <a:p>
            <a:pPr eaLnBrk="1" hangingPunct="1">
              <a:spcBef>
                <a:spcPct val="0"/>
              </a:spcBef>
              <a:buFontTx/>
              <a:buChar char="•"/>
            </a:pPr>
            <a:r>
              <a:rPr lang="en" altLang="sr-Latn-RS">
                <a:latin typeface="Arial" panose="020B0604020202020204" pitchFamily="34" charset="0"/>
              </a:rPr>
              <a:t>The public health message is that chronic cough and sputum are not normal and remains important - their presence should trigger a search for underlying cause(s).</a:t>
            </a:r>
          </a:p>
          <a:p>
            <a:pPr eaLnBrk="1" hangingPunct="1">
              <a:spcBef>
                <a:spcPct val="0"/>
              </a:spcBef>
              <a:buFontTx/>
              <a:buChar char="•"/>
            </a:pPr>
            <a:endParaRPr lang="en-US" altLang="sr-Latn-RS">
              <a:latin typeface="Arial" panose="020B0604020202020204" pitchFamily="34" charset="0"/>
            </a:endParaRPr>
          </a:p>
          <a:p>
            <a:pPr eaLnBrk="1" hangingPunct="1">
              <a:spcBef>
                <a:spcPct val="0"/>
              </a:spcBef>
            </a:pPr>
            <a:r>
              <a:rPr lang="en" altLang="sr-Latn-RS" b="1" i="1">
                <a:latin typeface="Arial" panose="020B0604020202020204" pitchFamily="34" charset="0"/>
              </a:rPr>
              <a:t>References</a:t>
            </a:r>
          </a:p>
          <a:p>
            <a:pPr eaLnBrk="1" hangingPunct="1">
              <a:spcBef>
                <a:spcPct val="0"/>
              </a:spcBef>
              <a:buClr>
                <a:srgbClr val="FFFFFF"/>
              </a:buClr>
            </a:pPr>
            <a:r>
              <a:rPr lang="en" altLang="sr-Latn-RS">
                <a:solidFill>
                  <a:srgbClr val="FFFFFF"/>
                </a:solidFill>
                <a:latin typeface="Arial" panose="020B0604020202020204" pitchFamily="34" charset="0"/>
                <a:cs typeface="Arial" panose="020B0604020202020204" pitchFamily="34" charset="0"/>
                <a:sym typeface="Arial" panose="020B0604020202020204" pitchFamily="34" charset="0"/>
              </a:rPr>
              <a:t>From the </a:t>
            </a:r>
            <a:r>
              <a:rPr lang="en" altLang="sr-Latn-RS" i="1">
                <a:solidFill>
                  <a:srgbClr val="FFFFFF"/>
                </a:solidFill>
                <a:latin typeface="Arial" panose="020B0604020202020204" pitchFamily="34" charset="0"/>
                <a:cs typeface="Arial" panose="020B0604020202020204" pitchFamily="34" charset="0"/>
                <a:sym typeface="Arial" panose="020B0604020202020204" pitchFamily="34" charset="0"/>
              </a:rPr>
              <a:t>Global Strategy for the Diagnosis, Management, and Prevention of Chronic Obstructive Pulmonary Disease </a:t>
            </a:r>
            <a:r>
              <a:rPr lang="en" altLang="sr-Latn-RS">
                <a:solidFill>
                  <a:srgbClr val="FFFFFF"/>
                </a:solidFill>
                <a:latin typeface="Arial" panose="020B0604020202020204" pitchFamily="34" charset="0"/>
                <a:cs typeface="Arial" panose="020B0604020202020204" pitchFamily="34" charset="0"/>
                <a:sym typeface="Arial" panose="020B0604020202020204" pitchFamily="34" charset="0"/>
              </a:rPr>
              <a:t>, Global Initiative for Chronic Obstructive Lung Disease (GOLD) 2008. Available from: http://www.goldcopd.org.</a:t>
            </a:r>
          </a:p>
          <a:p>
            <a:pPr eaLnBrk="1" hangingPunct="1">
              <a:spcBef>
                <a:spcPct val="0"/>
              </a:spcBef>
            </a:pPr>
            <a:endParaRPr lang="en-US" altLang="sr-Latn-RS">
              <a:latin typeface="Arial" panose="020B0604020202020204" pitchFamily="34" charset="0"/>
            </a:endParaRPr>
          </a:p>
          <a:p>
            <a:pPr eaLnBrk="1" hangingPunct="1">
              <a:spcBef>
                <a:spcPct val="0"/>
              </a:spcBef>
            </a:pPr>
            <a:endParaRPr lang="en-US" altLang="sr-Latn-RS">
              <a:latin typeface="Arial" panose="020B0604020202020204" pitchFamily="34" charset="0"/>
            </a:endParaRPr>
          </a:p>
          <a:p>
            <a:pPr eaLnBrk="1" hangingPunct="1">
              <a:spcBef>
                <a:spcPct val="0"/>
              </a:spcBef>
            </a:pPr>
            <a:endParaRPr lang="en-US" altLang="sr-Latn-RS">
              <a:latin typeface="Arial" panose="020B0604020202020204" pitchFamily="34" charset="0"/>
            </a:endParaRPr>
          </a:p>
          <a:p>
            <a:pPr eaLnBrk="1" hangingPunct="1">
              <a:spcBef>
                <a:spcPct val="0"/>
              </a:spcBef>
              <a:buFontTx/>
              <a:buChar char="•"/>
            </a:pPr>
            <a:endParaRPr lang="en-US" altLang="sr-Latn-RS">
              <a:latin typeface="Arial" panose="020B0604020202020204" pitchFamily="34" charset="0"/>
            </a:endParaRPr>
          </a:p>
        </p:txBody>
      </p:sp>
    </p:spTree>
    <p:extLst>
      <p:ext uri="{BB962C8B-B14F-4D97-AF65-F5344CB8AC3E}">
        <p14:creationId xmlns:p14="http://schemas.microsoft.com/office/powerpoint/2010/main" val="3674540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Image Placeholder 1">
            <a:extLst>
              <a:ext uri="{FF2B5EF4-FFF2-40B4-BE49-F238E27FC236}">
                <a16:creationId xmlns="" xmlns:a16="http://schemas.microsoft.com/office/drawing/2014/main" id="{34D6046C-FF91-4EE4-A92B-5AE7EC35D5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Notes Placeholder 2">
            <a:extLst>
              <a:ext uri="{FF2B5EF4-FFF2-40B4-BE49-F238E27FC236}">
                <a16:creationId xmlns="" xmlns:a16="http://schemas.microsoft.com/office/drawing/2014/main" id="{60D51992-EA8F-4148-A3AF-4BD36F2284A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a:p>
        </p:txBody>
      </p:sp>
      <p:sp>
        <p:nvSpPr>
          <p:cNvPr id="236548" name="Slide Number Placeholder 3">
            <a:extLst>
              <a:ext uri="{FF2B5EF4-FFF2-40B4-BE49-F238E27FC236}">
                <a16:creationId xmlns="" xmlns:a16="http://schemas.microsoft.com/office/drawing/2014/main" id="{0434D9D7-BC4B-4B21-A0B6-0ECAAF5C4401}"/>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C0E9D15-8D38-4EC0-9251-FAF6A788843B}" type="slidenum">
              <a:rPr lang="en-US" altLang="sr-Latn-RS">
                <a:latin typeface="Calibri" panose="020F0502020204030204" pitchFamily="34" charset="0"/>
              </a:rPr>
              <a:pPr eaLnBrk="1" hangingPunct="1"/>
              <a:t>45</a:t>
            </a:fld>
            <a:endParaRPr lang="en-US" altLang="sr-Latn-RS">
              <a:latin typeface="Calibri" panose="020F0502020204030204" pitchFamily="34" charset="0"/>
            </a:endParaRPr>
          </a:p>
        </p:txBody>
      </p:sp>
    </p:spTree>
    <p:extLst>
      <p:ext uri="{BB962C8B-B14F-4D97-AF65-F5344CB8AC3E}">
        <p14:creationId xmlns:p14="http://schemas.microsoft.com/office/powerpoint/2010/main" val="18754126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a:extLst>
              <a:ext uri="{FF2B5EF4-FFF2-40B4-BE49-F238E27FC236}">
                <a16:creationId xmlns="" xmlns:a16="http://schemas.microsoft.com/office/drawing/2014/main" id="{8D3C6A14-B20C-44A8-BDD0-BADFA21ED6D7}"/>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9B7B3C0-EE9B-4B2E-B120-567FB8E9038C}" type="slidenum">
              <a:rPr lang="en-GB" altLang="sr-Latn-RS"/>
              <a:pPr eaLnBrk="1" hangingPunct="1"/>
              <a:t>47</a:t>
            </a:fld>
            <a:endParaRPr lang="en-GB" altLang="sr-Latn-RS"/>
          </a:p>
        </p:txBody>
      </p:sp>
      <p:sp>
        <p:nvSpPr>
          <p:cNvPr id="201731" name="Rectangle 2">
            <a:extLst>
              <a:ext uri="{FF2B5EF4-FFF2-40B4-BE49-F238E27FC236}">
                <a16:creationId xmlns="" xmlns:a16="http://schemas.microsoft.com/office/drawing/2014/main" id="{999A0333-AA6A-47B8-B0EB-6A0AC89BC976}"/>
              </a:ext>
            </a:extLst>
          </p:cNvPr>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1732" name="Rectangle 3">
            <a:extLst>
              <a:ext uri="{FF2B5EF4-FFF2-40B4-BE49-F238E27FC236}">
                <a16:creationId xmlns="" xmlns:a16="http://schemas.microsoft.com/office/drawing/2014/main" id="{42B0E64D-A72E-431E-91DC-D5FF92BFF48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sz="1100">
              <a:latin typeface="Arial" panose="020B0604020202020204" pitchFamily="34" charset="0"/>
            </a:endParaRPr>
          </a:p>
        </p:txBody>
      </p:sp>
    </p:spTree>
    <p:extLst>
      <p:ext uri="{BB962C8B-B14F-4D97-AF65-F5344CB8AC3E}">
        <p14:creationId xmlns:p14="http://schemas.microsoft.com/office/powerpoint/2010/main" val="41651755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a:extLst>
              <a:ext uri="{FF2B5EF4-FFF2-40B4-BE49-F238E27FC236}">
                <a16:creationId xmlns="" xmlns:a16="http://schemas.microsoft.com/office/drawing/2014/main" id="{4CF96297-34DC-4076-B725-ACC0F4083E1E}"/>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44240D3-3B70-437A-8805-77F00A7C725E}" type="slidenum">
              <a:rPr lang="en-US" altLang="sr-Latn-RS"/>
              <a:pPr eaLnBrk="1" hangingPunct="1"/>
              <a:t>48</a:t>
            </a:fld>
            <a:endParaRPr lang="en-US" altLang="sr-Latn-RS"/>
          </a:p>
        </p:txBody>
      </p:sp>
      <p:sp>
        <p:nvSpPr>
          <p:cNvPr id="202755" name="Rectangle 2">
            <a:extLst>
              <a:ext uri="{FF2B5EF4-FFF2-40B4-BE49-F238E27FC236}">
                <a16:creationId xmlns="" xmlns:a16="http://schemas.microsoft.com/office/drawing/2014/main" id="{A5550D8C-4E9E-43D0-A271-A0462B1836D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6" name="Rectangle 3">
            <a:extLst>
              <a:ext uri="{FF2B5EF4-FFF2-40B4-BE49-F238E27FC236}">
                <a16:creationId xmlns="" xmlns:a16="http://schemas.microsoft.com/office/drawing/2014/main" id="{6AF3B28C-BCA6-4B9D-88D2-FA991E8D2A1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588737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a:extLst>
              <a:ext uri="{FF2B5EF4-FFF2-40B4-BE49-F238E27FC236}">
                <a16:creationId xmlns="" xmlns:a16="http://schemas.microsoft.com/office/drawing/2014/main" id="{FAE32229-B02F-4EA6-B5A3-A60BA646D89E}"/>
              </a:ext>
            </a:extLst>
          </p:cNvPr>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52B8AA6-B983-488D-AC1A-CCB7FFAC4027}" type="slidenum">
              <a:rPr lang="en-US" altLang="sr-Latn-RS"/>
              <a:pPr eaLnBrk="1" hangingPunct="1"/>
              <a:t>7</a:t>
            </a:fld>
            <a:endParaRPr lang="en-US" altLang="sr-Latn-RS"/>
          </a:p>
        </p:txBody>
      </p:sp>
      <p:sp>
        <p:nvSpPr>
          <p:cNvPr id="172035" name="Rectangle 2">
            <a:extLst>
              <a:ext uri="{FF2B5EF4-FFF2-40B4-BE49-F238E27FC236}">
                <a16:creationId xmlns="" xmlns:a16="http://schemas.microsoft.com/office/drawing/2014/main" id="{510352FC-2A9D-4C24-B603-75A91AB38050}"/>
              </a:ext>
            </a:extLst>
          </p:cNvPr>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72036" name="Rectangle 3">
            <a:extLst>
              <a:ext uri="{FF2B5EF4-FFF2-40B4-BE49-F238E27FC236}">
                <a16:creationId xmlns="" xmlns:a16="http://schemas.microsoft.com/office/drawing/2014/main" id="{79246104-3B18-474D-BBEA-475D5597B5BD}"/>
              </a:ext>
            </a:extLst>
          </p:cNvPr>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r>
              <a:rPr lang="en" altLang="sr-Latn-RS" b="1" i="1">
                <a:latin typeface="Arial" panose="020B0604020202020204" pitchFamily="34" charset="0"/>
              </a:rPr>
              <a:t>Speaker Notes</a:t>
            </a:r>
          </a:p>
          <a:p>
            <a:pPr eaLnBrk="1" hangingPunct="1">
              <a:buFontTx/>
              <a:buChar char="•"/>
            </a:pPr>
            <a:r>
              <a:rPr lang="en" altLang="sr-Latn-RS">
                <a:latin typeface="Arial" panose="020B0604020202020204" pitchFamily="34" charset="0"/>
              </a:rPr>
              <a:t>COPD is a progressive disease in which patients experience pulmonary inflammation, mucus hypersecretion, airway obstruction, and exacerbations. This cycle continues ultimately leading to disability and death.</a:t>
            </a:r>
          </a:p>
          <a:p>
            <a:pPr eaLnBrk="1" hangingPunct="1">
              <a:buFontTx/>
              <a:buChar char="•"/>
            </a:pPr>
            <a:endParaRPr lang="en-US" altLang="sr-Latn-RS">
              <a:latin typeface="Arial" panose="020B0604020202020204" pitchFamily="34" charset="0"/>
            </a:endParaRPr>
          </a:p>
          <a:p>
            <a:pPr eaLnBrk="1" hangingPunct="1"/>
            <a:r>
              <a:rPr lang="en" altLang="sr-Latn-RS" b="1" i="1">
                <a:latin typeface="Arial" panose="020B0604020202020204" pitchFamily="34" charset="0"/>
              </a:rPr>
              <a:t>References</a:t>
            </a:r>
          </a:p>
          <a:p>
            <a:pPr eaLnBrk="1" hangingPunct="1">
              <a:buClr>
                <a:srgbClr val="FFFFFF"/>
              </a:buClr>
            </a:pPr>
            <a:r>
              <a:rPr lang="en" altLang="sr-Latn-RS">
                <a:latin typeface="Arial" panose="020B0604020202020204" pitchFamily="34" charset="0"/>
              </a:rPr>
              <a:t> </a:t>
            </a:r>
            <a:r>
              <a:rPr lang="en" altLang="sr-Latn-RS">
                <a:solidFill>
                  <a:srgbClr val="FFFFFF"/>
                </a:solidFill>
                <a:latin typeface="Arial" panose="020B0604020202020204" pitchFamily="34" charset="0"/>
                <a:cs typeface="Arial" panose="020B0604020202020204" pitchFamily="34" charset="0"/>
                <a:sym typeface="Arial" panose="020B0604020202020204" pitchFamily="34" charset="0"/>
              </a:rPr>
              <a:t>From the </a:t>
            </a:r>
            <a:r>
              <a:rPr lang="en" altLang="sr-Latn-RS" i="1">
                <a:solidFill>
                  <a:srgbClr val="FFFFFF"/>
                </a:solidFill>
                <a:latin typeface="Arial" panose="020B0604020202020204" pitchFamily="34" charset="0"/>
                <a:cs typeface="Arial" panose="020B0604020202020204" pitchFamily="34" charset="0"/>
                <a:sym typeface="Arial" panose="020B0604020202020204" pitchFamily="34" charset="0"/>
              </a:rPr>
              <a:t>Global Strategy for the Diagnosis, Management, and Prevention of Chronic Obstructive Pulmonary Disease </a:t>
            </a:r>
            <a:r>
              <a:rPr lang="en" altLang="sr-Latn-RS">
                <a:solidFill>
                  <a:srgbClr val="FFFFFF"/>
                </a:solidFill>
                <a:latin typeface="Arial" panose="020B0604020202020204" pitchFamily="34" charset="0"/>
                <a:cs typeface="Arial" panose="020B0604020202020204" pitchFamily="34" charset="0"/>
                <a:sym typeface="Arial" panose="020B0604020202020204" pitchFamily="34" charset="0"/>
              </a:rPr>
              <a:t>, Global Initiative for Chronic Obstructive Lung Disease (GOLD) 2008. Available from: http://www.goldcopd.org.</a:t>
            </a:r>
          </a:p>
          <a:p>
            <a:pPr eaLnBrk="1" hangingPunct="1"/>
            <a:endParaRPr lang="en-US" altLang="sr-Latn-RS">
              <a:latin typeface="Arial" panose="020B0604020202020204" pitchFamily="34" charset="0"/>
            </a:endParaRPr>
          </a:p>
          <a:p>
            <a:pPr eaLnBrk="1" hangingPunct="1"/>
            <a:endParaRPr lang="en-US" altLang="sr-Latn-RS">
              <a:latin typeface="Arial" panose="020B0604020202020204" pitchFamily="34" charset="0"/>
            </a:endParaRPr>
          </a:p>
          <a:p>
            <a:pPr eaLnBrk="1" hangingPunct="1"/>
            <a:endParaRPr lang="en-US" altLang="sr-Latn-RS">
              <a:latin typeface="Arial" panose="020B0604020202020204" pitchFamily="34" charset="0"/>
            </a:endParaRPr>
          </a:p>
          <a:p>
            <a:pPr eaLnBrk="1" hangingPunct="1">
              <a:buFontTx/>
              <a:buChar char="•"/>
            </a:pPr>
            <a:endParaRPr lang="en-US" altLang="sr-Latn-RS">
              <a:latin typeface="Arial" panose="020B0604020202020204" pitchFamily="34" charset="0"/>
            </a:endParaRPr>
          </a:p>
          <a:p>
            <a:pPr eaLnBrk="1" hangingPunct="1"/>
            <a:endParaRPr lang="en-US" altLang="sr-Latn-RS">
              <a:latin typeface="Arial" panose="020B0604020202020204" pitchFamily="34" charset="0"/>
            </a:endParaRPr>
          </a:p>
        </p:txBody>
      </p:sp>
    </p:spTree>
    <p:extLst>
      <p:ext uri="{BB962C8B-B14F-4D97-AF65-F5344CB8AC3E}">
        <p14:creationId xmlns:p14="http://schemas.microsoft.com/office/powerpoint/2010/main" val="5438760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a:extLst>
              <a:ext uri="{FF2B5EF4-FFF2-40B4-BE49-F238E27FC236}">
                <a16:creationId xmlns="" xmlns:a16="http://schemas.microsoft.com/office/drawing/2014/main" id="{D7629C5E-A346-4A02-AB0F-45203C6834B1}"/>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ACA597F-8D10-4222-A6D8-01D5A4A1AAA9}" type="slidenum">
              <a:rPr lang="sr-Latn-CS" altLang="sr-Latn-RS"/>
              <a:pPr eaLnBrk="1" hangingPunct="1"/>
              <a:t>49</a:t>
            </a:fld>
            <a:endParaRPr lang="sr-Latn-CS" altLang="sr-Latn-RS"/>
          </a:p>
        </p:txBody>
      </p:sp>
      <p:sp>
        <p:nvSpPr>
          <p:cNvPr id="203779" name="Rectangle 2">
            <a:extLst>
              <a:ext uri="{FF2B5EF4-FFF2-40B4-BE49-F238E27FC236}">
                <a16:creationId xmlns="" xmlns:a16="http://schemas.microsoft.com/office/drawing/2014/main" id="{56BECC82-2B61-468B-83AC-5A376C81AC1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80" name="Rectangle 3">
            <a:extLst>
              <a:ext uri="{FF2B5EF4-FFF2-40B4-BE49-F238E27FC236}">
                <a16:creationId xmlns="" xmlns:a16="http://schemas.microsoft.com/office/drawing/2014/main" id="{AD3212F2-830B-4D64-BC4C-EB6BD2B76CB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a:latin typeface="Arial" panose="020B0604020202020204" pitchFamily="34" charset="0"/>
            </a:endParaRPr>
          </a:p>
        </p:txBody>
      </p:sp>
    </p:spTree>
    <p:extLst>
      <p:ext uri="{BB962C8B-B14F-4D97-AF65-F5344CB8AC3E}">
        <p14:creationId xmlns:p14="http://schemas.microsoft.com/office/powerpoint/2010/main" val="2022804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a:extLst>
              <a:ext uri="{FF2B5EF4-FFF2-40B4-BE49-F238E27FC236}">
                <a16:creationId xmlns="" xmlns:a16="http://schemas.microsoft.com/office/drawing/2014/main" id="{A567546C-A060-4CB6-B036-9C7AC34CA57C}"/>
              </a:ext>
            </a:extLst>
          </p:cNvPr>
          <p:cNvSpPr>
            <a:spLocks noGrp="1" noRot="1" noChangeAspect="1" noChangeArrowheads="1" noTextEdit="1"/>
          </p:cNvSpPr>
          <p:nvPr>
            <p:ph type="sldImg"/>
          </p:nvPr>
        </p:nvSpPr>
        <p:spPr bwMode="auto">
          <a:xfrm>
            <a:off x="1116013" y="450850"/>
            <a:ext cx="4608512" cy="3457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Rectangle 3">
            <a:extLst>
              <a:ext uri="{FF2B5EF4-FFF2-40B4-BE49-F238E27FC236}">
                <a16:creationId xmlns="" xmlns:a16="http://schemas.microsoft.com/office/drawing/2014/main" id="{AE0FF3E7-D878-4722-B60E-C84F90BBE8D2}"/>
              </a:ext>
            </a:extLst>
          </p:cNvPr>
          <p:cNvSpPr>
            <a:spLocks noGrp="1" noChangeArrowheads="1"/>
          </p:cNvSpPr>
          <p:nvPr>
            <p:ph type="body" idx="1"/>
          </p:nvPr>
        </p:nvSpPr>
        <p:spPr bwMode="auto">
          <a:xfrm>
            <a:off x="685800" y="4346575"/>
            <a:ext cx="5486400"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90500" indent="-190500"/>
            <a:endParaRPr lang="en-GB" altLang="en-US">
              <a:latin typeface="Arial" panose="020B0604020202020204" pitchFamily="34" charset="0"/>
            </a:endParaRPr>
          </a:p>
        </p:txBody>
      </p:sp>
    </p:spTree>
    <p:extLst>
      <p:ext uri="{BB962C8B-B14F-4D97-AF65-F5344CB8AC3E}">
        <p14:creationId xmlns:p14="http://schemas.microsoft.com/office/powerpoint/2010/main" val="3491756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7">
            <a:extLst>
              <a:ext uri="{FF2B5EF4-FFF2-40B4-BE49-F238E27FC236}">
                <a16:creationId xmlns="" xmlns:a16="http://schemas.microsoft.com/office/drawing/2014/main" id="{D5ACBE3E-C1CF-4E6B-A2DA-3FC00B98218C}"/>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FEC4BDC-2C00-433B-A17B-F8911FE1F909}" type="slidenum">
              <a:rPr lang="en-GB" altLang="sr-Latn-RS"/>
              <a:pPr eaLnBrk="1" hangingPunct="1"/>
              <a:t>51</a:t>
            </a:fld>
            <a:endParaRPr lang="en-GB" altLang="sr-Latn-RS"/>
          </a:p>
        </p:txBody>
      </p:sp>
      <p:sp>
        <p:nvSpPr>
          <p:cNvPr id="205827" name="Rectangle 2">
            <a:extLst>
              <a:ext uri="{FF2B5EF4-FFF2-40B4-BE49-F238E27FC236}">
                <a16:creationId xmlns="" xmlns:a16="http://schemas.microsoft.com/office/drawing/2014/main" id="{F8DADD6D-FE93-470E-A376-B37A0990AFF6}"/>
              </a:ext>
            </a:extLst>
          </p:cNvPr>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8" name="Rectangle 3">
            <a:extLst>
              <a:ext uri="{FF2B5EF4-FFF2-40B4-BE49-F238E27FC236}">
                <a16:creationId xmlns="" xmlns:a16="http://schemas.microsoft.com/office/drawing/2014/main" id="{DDD7306F-966C-46B7-8E66-432FE6A8972B}"/>
              </a:ext>
            </a:extLst>
          </p:cNvPr>
          <p:cNvSpPr>
            <a:spLocks noGrp="1" noChangeArrowheads="1"/>
          </p:cNvSpPr>
          <p:nvPr>
            <p:ph type="body" idx="1"/>
          </p:nvPr>
        </p:nvSpPr>
        <p:spPr bwMode="auto">
          <a:xfrm>
            <a:off x="687388" y="4344988"/>
            <a:ext cx="5483225"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sz="1000">
              <a:latin typeface="Arial" panose="020B0604020202020204" pitchFamily="34" charset="0"/>
            </a:endParaRPr>
          </a:p>
        </p:txBody>
      </p:sp>
    </p:spTree>
    <p:extLst>
      <p:ext uri="{BB962C8B-B14F-4D97-AF65-F5344CB8AC3E}">
        <p14:creationId xmlns:p14="http://schemas.microsoft.com/office/powerpoint/2010/main" val="4980841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7">
            <a:extLst>
              <a:ext uri="{FF2B5EF4-FFF2-40B4-BE49-F238E27FC236}">
                <a16:creationId xmlns="" xmlns:a16="http://schemas.microsoft.com/office/drawing/2014/main" id="{5AFECBB9-9786-4232-AEF3-A7F99014DE0F}"/>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CA0213E-5730-4B2A-8E80-5E9DE11C6172}" type="slidenum">
              <a:rPr lang="en-US" altLang="sr-Latn-RS"/>
              <a:pPr eaLnBrk="1" hangingPunct="1"/>
              <a:t>52</a:t>
            </a:fld>
            <a:endParaRPr lang="en-US" altLang="sr-Latn-RS"/>
          </a:p>
        </p:txBody>
      </p:sp>
      <p:sp>
        <p:nvSpPr>
          <p:cNvPr id="206851" name="Rectangle 2">
            <a:extLst>
              <a:ext uri="{FF2B5EF4-FFF2-40B4-BE49-F238E27FC236}">
                <a16:creationId xmlns="" xmlns:a16="http://schemas.microsoft.com/office/drawing/2014/main" id="{9D7346F3-FFD7-4FBB-9D82-C240D753098B}"/>
              </a:ext>
            </a:extLst>
          </p:cNvPr>
          <p:cNvSpPr>
            <a:spLocks noGrp="1" noRot="1" noChangeAspect="1" noChangeArrowheads="1" noTextEdit="1"/>
          </p:cNvSpPr>
          <p:nvPr>
            <p:ph type="sldImg"/>
          </p:nvPr>
        </p:nvSpPr>
        <p:spPr bwMode="auto">
          <a:xfrm>
            <a:off x="1141413" y="685800"/>
            <a:ext cx="4575175"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2" name="Rectangle 3">
            <a:extLst>
              <a:ext uri="{FF2B5EF4-FFF2-40B4-BE49-F238E27FC236}">
                <a16:creationId xmlns="" xmlns:a16="http://schemas.microsoft.com/office/drawing/2014/main" id="{16E7F24D-55E2-4DC0-8102-9B36690B755A}"/>
              </a:ext>
            </a:extLst>
          </p:cNvPr>
          <p:cNvSpPr>
            <a:spLocks noGrp="1" noChangeArrowheads="1"/>
          </p:cNvSpPr>
          <p:nvPr>
            <p:ph type="body" idx="1"/>
          </p:nvPr>
        </p:nvSpPr>
        <p:spPr bwMode="auto">
          <a:xfrm>
            <a:off x="685800" y="4344988"/>
            <a:ext cx="5486400" cy="4113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endParaRPr lang="en-GB" altLang="sr-Latn-RS" sz="900">
              <a:latin typeface="Arial" panose="020B0604020202020204" pitchFamily="34" charset="0"/>
            </a:endParaRPr>
          </a:p>
        </p:txBody>
      </p:sp>
    </p:spTree>
    <p:extLst>
      <p:ext uri="{BB962C8B-B14F-4D97-AF65-F5344CB8AC3E}">
        <p14:creationId xmlns:p14="http://schemas.microsoft.com/office/powerpoint/2010/main" val="3479160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7">
            <a:extLst>
              <a:ext uri="{FF2B5EF4-FFF2-40B4-BE49-F238E27FC236}">
                <a16:creationId xmlns="" xmlns:a16="http://schemas.microsoft.com/office/drawing/2014/main" id="{198337EA-93E2-488C-837C-7BEDACC7F2E4}"/>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4021077-9B14-4E16-A75E-74A10FACB06F}" type="slidenum">
              <a:rPr lang="en-US" altLang="sr-Latn-RS"/>
              <a:pPr eaLnBrk="1" hangingPunct="1"/>
              <a:t>53</a:t>
            </a:fld>
            <a:endParaRPr lang="en-US" altLang="sr-Latn-RS"/>
          </a:p>
        </p:txBody>
      </p:sp>
      <p:sp>
        <p:nvSpPr>
          <p:cNvPr id="207875" name="Rectangle 2">
            <a:extLst>
              <a:ext uri="{FF2B5EF4-FFF2-40B4-BE49-F238E27FC236}">
                <a16:creationId xmlns="" xmlns:a16="http://schemas.microsoft.com/office/drawing/2014/main" id="{D4D256B9-274A-4738-8EA4-A0C3C32118C9}"/>
              </a:ext>
            </a:extLst>
          </p:cNvPr>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6" name="Rectangle 3">
            <a:extLst>
              <a:ext uri="{FF2B5EF4-FFF2-40B4-BE49-F238E27FC236}">
                <a16:creationId xmlns="" xmlns:a16="http://schemas.microsoft.com/office/drawing/2014/main" id="{7C332562-E4C7-4697-A1D6-A96ED50CB3C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a:latin typeface="Arial" panose="020B0604020202020204" pitchFamily="34" charset="0"/>
            </a:endParaRPr>
          </a:p>
        </p:txBody>
      </p:sp>
    </p:spTree>
    <p:extLst>
      <p:ext uri="{BB962C8B-B14F-4D97-AF65-F5344CB8AC3E}">
        <p14:creationId xmlns:p14="http://schemas.microsoft.com/office/powerpoint/2010/main" val="41950751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a:extLst>
              <a:ext uri="{FF2B5EF4-FFF2-40B4-BE49-F238E27FC236}">
                <a16:creationId xmlns="" xmlns:a16="http://schemas.microsoft.com/office/drawing/2014/main" id="{A3913C55-757A-49E1-B350-52EEABC48DA2}"/>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2846DD5-3E78-491D-921D-BC7C1DC678E9}" type="slidenum">
              <a:rPr lang="en-US" altLang="sr-Latn-RS"/>
              <a:pPr eaLnBrk="1" hangingPunct="1"/>
              <a:t>54</a:t>
            </a:fld>
            <a:endParaRPr lang="en-US" altLang="sr-Latn-RS"/>
          </a:p>
        </p:txBody>
      </p:sp>
      <p:sp>
        <p:nvSpPr>
          <p:cNvPr id="208899" name="Rectangle 2">
            <a:extLst>
              <a:ext uri="{FF2B5EF4-FFF2-40B4-BE49-F238E27FC236}">
                <a16:creationId xmlns="" xmlns:a16="http://schemas.microsoft.com/office/drawing/2014/main" id="{E9305228-2EF4-459B-A1A5-CF6BC1636D00}"/>
              </a:ext>
            </a:extLst>
          </p:cNvPr>
          <p:cNvSpPr>
            <a:spLocks noGrp="1" noRot="1" noChangeAspect="1" noChangeArrowheads="1" noTextEdit="1"/>
          </p:cNvSpPr>
          <p:nvPr>
            <p:ph type="sldImg"/>
          </p:nvPr>
        </p:nvSpPr>
        <p:spPr bwMode="auto">
          <a:xfrm>
            <a:off x="1141413" y="685800"/>
            <a:ext cx="4575175"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900" name="Rectangle 3">
            <a:extLst>
              <a:ext uri="{FF2B5EF4-FFF2-40B4-BE49-F238E27FC236}">
                <a16:creationId xmlns="" xmlns:a16="http://schemas.microsoft.com/office/drawing/2014/main" id="{78D63963-443C-42EE-AC45-0A1339BE670B}"/>
              </a:ext>
            </a:extLst>
          </p:cNvPr>
          <p:cNvSpPr>
            <a:spLocks noGrp="1" noChangeArrowheads="1"/>
          </p:cNvSpPr>
          <p:nvPr>
            <p:ph type="body" idx="1"/>
          </p:nvPr>
        </p:nvSpPr>
        <p:spPr bwMode="auto">
          <a:xfrm>
            <a:off x="773113" y="4344988"/>
            <a:ext cx="5345112" cy="46323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180975" eaLnBrk="1" hangingPunct="1">
              <a:spcBef>
                <a:spcPct val="0"/>
              </a:spcBef>
              <a:spcAft>
                <a:spcPct val="20000"/>
              </a:spcAft>
            </a:pPr>
            <a:endParaRPr lang="en-GB" altLang="sr-Latn-RS" sz="900">
              <a:latin typeface="Arial" panose="020B0604020202020204" pitchFamily="34" charset="0"/>
            </a:endParaRPr>
          </a:p>
        </p:txBody>
      </p:sp>
    </p:spTree>
    <p:extLst>
      <p:ext uri="{BB962C8B-B14F-4D97-AF65-F5344CB8AC3E}">
        <p14:creationId xmlns:p14="http://schemas.microsoft.com/office/powerpoint/2010/main" val="12034237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a:extLst>
              <a:ext uri="{FF2B5EF4-FFF2-40B4-BE49-F238E27FC236}">
                <a16:creationId xmlns="" xmlns:a16="http://schemas.microsoft.com/office/drawing/2014/main" id="{3D46BC82-EF17-4C72-A66E-930DE8E65AA2}"/>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EBD12B-D976-4893-9776-276B0E3CBF9D}" type="slidenum">
              <a:rPr lang="en-US" altLang="sr-Latn-RS">
                <a:latin typeface="Calibri" panose="020F0502020204030204" pitchFamily="34" charset="0"/>
              </a:rPr>
              <a:pPr eaLnBrk="1" hangingPunct="1"/>
              <a:t>55</a:t>
            </a:fld>
            <a:endParaRPr lang="en-US" altLang="sr-Latn-RS">
              <a:latin typeface="Calibri" panose="020F0502020204030204" pitchFamily="34" charset="0"/>
            </a:endParaRPr>
          </a:p>
        </p:txBody>
      </p:sp>
      <p:sp>
        <p:nvSpPr>
          <p:cNvPr id="209923" name="Rectangle 2">
            <a:extLst>
              <a:ext uri="{FF2B5EF4-FFF2-40B4-BE49-F238E27FC236}">
                <a16:creationId xmlns="" xmlns:a16="http://schemas.microsoft.com/office/drawing/2014/main" id="{65E47CD1-679B-483A-A1D1-C9988821BA9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4" name="Rectangle 3">
            <a:extLst>
              <a:ext uri="{FF2B5EF4-FFF2-40B4-BE49-F238E27FC236}">
                <a16:creationId xmlns="" xmlns:a16="http://schemas.microsoft.com/office/drawing/2014/main" id="{131E84DA-39ED-4F2A-8CC5-523267D83D4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a:latin typeface="Arial" panose="020B0604020202020204" pitchFamily="34" charset="0"/>
            </a:endParaRPr>
          </a:p>
        </p:txBody>
      </p:sp>
    </p:spTree>
    <p:extLst>
      <p:ext uri="{BB962C8B-B14F-4D97-AF65-F5344CB8AC3E}">
        <p14:creationId xmlns:p14="http://schemas.microsoft.com/office/powerpoint/2010/main" val="3550535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a:extLst>
              <a:ext uri="{FF2B5EF4-FFF2-40B4-BE49-F238E27FC236}">
                <a16:creationId xmlns="" xmlns:a16="http://schemas.microsoft.com/office/drawing/2014/main" id="{6F6A5A4B-FCCD-4E52-B306-25E475016097}"/>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13FFAA0-81C4-4996-AC8C-2692DD13AB44}" type="slidenum">
              <a:rPr lang="en-US" altLang="sr-Latn-RS"/>
              <a:pPr eaLnBrk="1" hangingPunct="1"/>
              <a:t>56</a:t>
            </a:fld>
            <a:endParaRPr lang="en-US" altLang="sr-Latn-RS"/>
          </a:p>
        </p:txBody>
      </p:sp>
      <p:sp>
        <p:nvSpPr>
          <p:cNvPr id="210947" name="Rectangle 2">
            <a:extLst>
              <a:ext uri="{FF2B5EF4-FFF2-40B4-BE49-F238E27FC236}">
                <a16:creationId xmlns="" xmlns:a16="http://schemas.microsoft.com/office/drawing/2014/main" id="{EAD7B028-9CA8-4C94-ADDB-8BDD23331B5B}"/>
              </a:ext>
            </a:extLst>
          </p:cNvPr>
          <p:cNvSpPr>
            <a:spLocks noGrp="1" noRot="1" noChangeAspect="1" noChangeArrowheads="1" noTextEdit="1"/>
          </p:cNvSpPr>
          <p:nvPr>
            <p:ph type="sldImg"/>
          </p:nvPr>
        </p:nvSpPr>
        <p:spPr bwMode="auto">
          <a:xfrm>
            <a:off x="1182688" y="1092200"/>
            <a:ext cx="4537075" cy="3402013"/>
          </a:xfr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10948" name="Rectangle 3">
            <a:extLst>
              <a:ext uri="{FF2B5EF4-FFF2-40B4-BE49-F238E27FC236}">
                <a16:creationId xmlns="" xmlns:a16="http://schemas.microsoft.com/office/drawing/2014/main" id="{C90A68F7-0739-43D9-BCD2-F04695244D02}"/>
              </a:ext>
            </a:extLst>
          </p:cNvPr>
          <p:cNvSpPr>
            <a:spLocks noGrp="1" noChangeArrowheads="1"/>
          </p:cNvSpPr>
          <p:nvPr>
            <p:ph type="body" idx="1"/>
          </p:nvPr>
        </p:nvSpPr>
        <p:spPr bwMode="auto">
          <a:xfrm>
            <a:off x="773113" y="4872038"/>
            <a:ext cx="5394325" cy="3913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spcAft>
                <a:spcPts val="300"/>
              </a:spcAft>
            </a:pPr>
            <a:endParaRPr lang="de-AT" altLang="sr-Latn-RS">
              <a:latin typeface="Arial" panose="020B0604020202020204" pitchFamily="34" charset="0"/>
            </a:endParaRPr>
          </a:p>
        </p:txBody>
      </p:sp>
      <p:sp>
        <p:nvSpPr>
          <p:cNvPr id="210949" name="Text Box 4">
            <a:extLst>
              <a:ext uri="{FF2B5EF4-FFF2-40B4-BE49-F238E27FC236}">
                <a16:creationId xmlns="" xmlns:a16="http://schemas.microsoft.com/office/drawing/2014/main" id="{3D8F32DF-CF96-4196-A913-A638267D7EBB}"/>
              </a:ext>
            </a:extLst>
          </p:cNvPr>
          <p:cNvSpPr txBox="1">
            <a:spLocks noChangeArrowheads="1"/>
          </p:cNvSpPr>
          <p:nvPr/>
        </p:nvSpPr>
        <p:spPr bwMode="auto">
          <a:xfrm>
            <a:off x="773113" y="461963"/>
            <a:ext cx="44132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89013" eaLnBrk="0" hangingPunct="0">
              <a:defRPr>
                <a:solidFill>
                  <a:schemeClr val="tx1"/>
                </a:solidFill>
                <a:latin typeface="Arial" panose="020B0604020202020204" pitchFamily="34" charset="0"/>
                <a:cs typeface="Arial" panose="020B0604020202020204" pitchFamily="34" charset="0"/>
              </a:defRPr>
            </a:lvl1pPr>
            <a:lvl2pPr marL="742950" indent="-285750" defTabSz="989013" eaLnBrk="0" hangingPunct="0">
              <a:defRPr>
                <a:solidFill>
                  <a:schemeClr val="tx1"/>
                </a:solidFill>
                <a:latin typeface="Arial" panose="020B0604020202020204" pitchFamily="34" charset="0"/>
                <a:cs typeface="Arial" panose="020B0604020202020204" pitchFamily="34" charset="0"/>
              </a:defRPr>
            </a:lvl2pPr>
            <a:lvl3pPr marL="1143000" indent="-228600" defTabSz="989013" eaLnBrk="0" hangingPunct="0">
              <a:defRPr>
                <a:solidFill>
                  <a:schemeClr val="tx1"/>
                </a:solidFill>
                <a:latin typeface="Arial" panose="020B0604020202020204" pitchFamily="34" charset="0"/>
                <a:cs typeface="Arial" panose="020B0604020202020204" pitchFamily="34" charset="0"/>
              </a:defRPr>
            </a:lvl3pPr>
            <a:lvl4pPr marL="1600200" indent="-228600" defTabSz="989013" eaLnBrk="0" hangingPunct="0">
              <a:defRPr>
                <a:solidFill>
                  <a:schemeClr val="tx1"/>
                </a:solidFill>
                <a:latin typeface="Arial" panose="020B0604020202020204" pitchFamily="34" charset="0"/>
                <a:cs typeface="Arial" panose="020B0604020202020204" pitchFamily="34" charset="0"/>
              </a:defRPr>
            </a:lvl4pPr>
            <a:lvl5pPr marL="2057400" indent="-228600" defTabSz="989013" eaLnBrk="0" hangingPunct="0">
              <a:defRPr>
                <a:solidFill>
                  <a:schemeClr val="tx1"/>
                </a:solidFill>
                <a:latin typeface="Arial" panose="020B0604020202020204" pitchFamily="34" charset="0"/>
                <a:cs typeface="Arial" panose="020B0604020202020204" pitchFamily="34" charset="0"/>
              </a:defRPr>
            </a:lvl5pPr>
            <a:lvl6pPr marL="2514600" indent="-228600" defTabSz="9890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890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890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890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 altLang="sr-Latn-RS" sz="1300" b="1">
                <a:solidFill>
                  <a:srgbClr val="000099"/>
                </a:solidFill>
                <a:latin typeface="Calibri" panose="020F0502020204030204" pitchFamily="34" charset="0"/>
              </a:rPr>
              <a:t>Epidemiologie</a:t>
            </a:r>
            <a:endParaRPr lang="de-DE" altLang="sr-Latn-RS" sz="1300" u="sng">
              <a:solidFill>
                <a:srgbClr val="000099"/>
              </a:solidFill>
              <a:latin typeface="Calibri" panose="020F0502020204030204" pitchFamily="34" charset="0"/>
            </a:endParaRPr>
          </a:p>
        </p:txBody>
      </p:sp>
      <p:sp>
        <p:nvSpPr>
          <p:cNvPr id="210950" name="Line 5">
            <a:extLst>
              <a:ext uri="{FF2B5EF4-FFF2-40B4-BE49-F238E27FC236}">
                <a16:creationId xmlns="" xmlns:a16="http://schemas.microsoft.com/office/drawing/2014/main" id="{95963F04-5A0E-4BFF-A568-D7B0DA1B6DEC}"/>
              </a:ext>
            </a:extLst>
          </p:cNvPr>
          <p:cNvSpPr>
            <a:spLocks noChangeShapeType="1"/>
          </p:cNvSpPr>
          <p:nvPr/>
        </p:nvSpPr>
        <p:spPr bwMode="auto">
          <a:xfrm>
            <a:off x="773113" y="703263"/>
            <a:ext cx="4341812" cy="0"/>
          </a:xfrm>
          <a:prstGeom prst="line">
            <a:avLst/>
          </a:prstGeom>
          <a:noFill/>
          <a:ln w="9525">
            <a:solidFill>
              <a:srgbClr val="000099"/>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269318" name="Rectangle 6">
            <a:extLst>
              <a:ext uri="{FF2B5EF4-FFF2-40B4-BE49-F238E27FC236}">
                <a16:creationId xmlns="" xmlns:a16="http://schemas.microsoft.com/office/drawing/2014/main" id="{528D53AD-21DA-4338-99FD-F3C30C6CE245}"/>
              </a:ext>
            </a:extLst>
          </p:cNvPr>
          <p:cNvSpPr>
            <a:spLocks noChangeArrowheads="1"/>
          </p:cNvSpPr>
          <p:nvPr/>
        </p:nvSpPr>
        <p:spPr bwMode="auto">
          <a:xfrm>
            <a:off x="5372100" y="560388"/>
            <a:ext cx="803275" cy="276225"/>
          </a:xfrm>
          <a:prstGeom prst="rect">
            <a:avLst/>
          </a:prstGeom>
          <a:solidFill>
            <a:schemeClr val="bg1"/>
          </a:solidFill>
          <a:ln w="9525">
            <a:solidFill>
              <a:srgbClr val="000099"/>
            </a:solidFill>
            <a:miter lim="800000"/>
            <a:headEnd/>
            <a:tailEnd/>
          </a:ln>
          <a:effectLst>
            <a:outerShdw dist="35921" dir="2700000" algn="ctr" rotWithShape="0">
              <a:srgbClr val="000099"/>
            </a:outerShdw>
          </a:effectLst>
        </p:spPr>
        <p:txBody>
          <a:bodyPr lIns="0" tIns="0" rIns="0" bIns="0">
            <a:spAutoFit/>
          </a:bodyPr>
          <a:lstStyle/>
          <a:p>
            <a:pPr fontAlgn="auto">
              <a:spcBef>
                <a:spcPts val="0"/>
              </a:spcBef>
              <a:spcAft>
                <a:spcPts val="0"/>
              </a:spcAft>
              <a:defRPr/>
            </a:pPr>
            <a:endParaRPr lang="en-US">
              <a:latin typeface="+mn-lt"/>
              <a:cs typeface="+mn-cs"/>
            </a:endParaRPr>
          </a:p>
        </p:txBody>
      </p:sp>
      <p:sp>
        <p:nvSpPr>
          <p:cNvPr id="210952" name="Text Box 7">
            <a:extLst>
              <a:ext uri="{FF2B5EF4-FFF2-40B4-BE49-F238E27FC236}">
                <a16:creationId xmlns="" xmlns:a16="http://schemas.microsoft.com/office/drawing/2014/main" id="{6EF0962E-4DA8-4254-ACCF-E36CF1013687}"/>
              </a:ext>
            </a:extLst>
          </p:cNvPr>
          <p:cNvSpPr txBox="1">
            <a:spLocks noChangeArrowheads="1"/>
          </p:cNvSpPr>
          <p:nvPr/>
        </p:nvSpPr>
        <p:spPr bwMode="auto">
          <a:xfrm>
            <a:off x="5332413" y="600075"/>
            <a:ext cx="8826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93763" eaLnBrk="0" hangingPunct="0">
              <a:defRPr>
                <a:solidFill>
                  <a:schemeClr val="tx1"/>
                </a:solidFill>
                <a:latin typeface="Arial" panose="020B0604020202020204" pitchFamily="34" charset="0"/>
                <a:cs typeface="Arial" panose="020B0604020202020204" pitchFamily="34" charset="0"/>
              </a:defRPr>
            </a:lvl1pPr>
            <a:lvl2pPr marL="742950" indent="-285750" defTabSz="893763" eaLnBrk="0" hangingPunct="0">
              <a:defRPr>
                <a:solidFill>
                  <a:schemeClr val="tx1"/>
                </a:solidFill>
                <a:latin typeface="Arial" panose="020B0604020202020204" pitchFamily="34" charset="0"/>
                <a:cs typeface="Arial" panose="020B0604020202020204" pitchFamily="34" charset="0"/>
              </a:defRPr>
            </a:lvl2pPr>
            <a:lvl3pPr marL="1143000" indent="-228600" defTabSz="893763" eaLnBrk="0" hangingPunct="0">
              <a:defRPr>
                <a:solidFill>
                  <a:schemeClr val="tx1"/>
                </a:solidFill>
                <a:latin typeface="Arial" panose="020B0604020202020204" pitchFamily="34" charset="0"/>
                <a:cs typeface="Arial" panose="020B0604020202020204" pitchFamily="34" charset="0"/>
              </a:defRPr>
            </a:lvl3pPr>
            <a:lvl4pPr marL="1600200" indent="-228600" defTabSz="893763" eaLnBrk="0" hangingPunct="0">
              <a:defRPr>
                <a:solidFill>
                  <a:schemeClr val="tx1"/>
                </a:solidFill>
                <a:latin typeface="Arial" panose="020B0604020202020204" pitchFamily="34" charset="0"/>
                <a:cs typeface="Arial" panose="020B0604020202020204" pitchFamily="34" charset="0"/>
              </a:defRPr>
            </a:lvl4pPr>
            <a:lvl5pPr marL="2057400" indent="-228600" defTabSz="893763" eaLnBrk="0" hangingPunct="0">
              <a:defRPr>
                <a:solidFill>
                  <a:schemeClr val="tx1"/>
                </a:solidFill>
                <a:latin typeface="Arial" panose="020B0604020202020204" pitchFamily="34" charset="0"/>
                <a:cs typeface="Arial" panose="020B0604020202020204" pitchFamily="34" charset="0"/>
              </a:defRPr>
            </a:lvl5pPr>
            <a:lvl6pPr marL="25146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Bef>
                <a:spcPct val="50000"/>
              </a:spcBef>
            </a:pPr>
            <a:r>
              <a:rPr lang="en" altLang="sr-Latn-RS" sz="1400" b="1">
                <a:latin typeface="Calibri" panose="020F0502020204030204" pitchFamily="34" charset="0"/>
              </a:rPr>
              <a:t>Day 5</a:t>
            </a:r>
          </a:p>
        </p:txBody>
      </p:sp>
    </p:spTree>
    <p:extLst>
      <p:ext uri="{BB962C8B-B14F-4D97-AF65-F5344CB8AC3E}">
        <p14:creationId xmlns:p14="http://schemas.microsoft.com/office/powerpoint/2010/main" val="6493074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a:extLst>
              <a:ext uri="{FF2B5EF4-FFF2-40B4-BE49-F238E27FC236}">
                <a16:creationId xmlns="" xmlns:a16="http://schemas.microsoft.com/office/drawing/2014/main" id="{7C2AA754-681B-487A-94A1-06B426873F1D}"/>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85FD4D5-9E74-4850-A9A4-D9078B959FDB}" type="slidenum">
              <a:rPr lang="en-US" altLang="sr-Latn-RS"/>
              <a:pPr eaLnBrk="1" hangingPunct="1"/>
              <a:t>57</a:t>
            </a:fld>
            <a:endParaRPr lang="en-US" altLang="sr-Latn-RS"/>
          </a:p>
        </p:txBody>
      </p:sp>
      <p:sp>
        <p:nvSpPr>
          <p:cNvPr id="190467" name="Rectangle 2">
            <a:extLst>
              <a:ext uri="{FF2B5EF4-FFF2-40B4-BE49-F238E27FC236}">
                <a16:creationId xmlns="" xmlns:a16="http://schemas.microsoft.com/office/drawing/2014/main" id="{1A8B7007-7554-4EC9-870A-94ECC3DF01F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8" name="Rectangle 3">
            <a:extLst>
              <a:ext uri="{FF2B5EF4-FFF2-40B4-BE49-F238E27FC236}">
                <a16:creationId xmlns="" xmlns:a16="http://schemas.microsoft.com/office/drawing/2014/main" id="{0A687131-8066-49CE-925B-AA775F7A1E4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sr-Latn-RS">
              <a:latin typeface="Arial" panose="020B0604020202020204" pitchFamily="34" charset="0"/>
            </a:endParaRPr>
          </a:p>
        </p:txBody>
      </p:sp>
    </p:spTree>
    <p:extLst>
      <p:ext uri="{BB962C8B-B14F-4D97-AF65-F5344CB8AC3E}">
        <p14:creationId xmlns:p14="http://schemas.microsoft.com/office/powerpoint/2010/main" val="1689201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a:extLst>
              <a:ext uri="{FF2B5EF4-FFF2-40B4-BE49-F238E27FC236}">
                <a16:creationId xmlns="" xmlns:a16="http://schemas.microsoft.com/office/drawing/2014/main" id="{B56CF977-9562-4FC8-9E0B-9A6598739BB3}"/>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F9C5E2C-FCC4-48B1-BAB5-04BE89469A63}" type="slidenum">
              <a:rPr lang="en-US" altLang="sr-Latn-RS"/>
              <a:pPr eaLnBrk="1" hangingPunct="1"/>
              <a:t>8</a:t>
            </a:fld>
            <a:endParaRPr lang="en-US" altLang="sr-Latn-RS"/>
          </a:p>
        </p:txBody>
      </p:sp>
      <p:sp>
        <p:nvSpPr>
          <p:cNvPr id="173059" name="Rectangle 2">
            <a:extLst>
              <a:ext uri="{FF2B5EF4-FFF2-40B4-BE49-F238E27FC236}">
                <a16:creationId xmlns="" xmlns:a16="http://schemas.microsoft.com/office/drawing/2014/main" id="{90D72E56-C6FF-4B09-9DD0-8DA14C2DAC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60" name="Rectangle 3">
            <a:extLst>
              <a:ext uri="{FF2B5EF4-FFF2-40B4-BE49-F238E27FC236}">
                <a16:creationId xmlns="" xmlns:a16="http://schemas.microsoft.com/office/drawing/2014/main" id="{44A41FC3-50A4-4534-B5D7-08F245557BC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a:latin typeface="Arial" panose="020B0604020202020204" pitchFamily="34" charset="0"/>
            </a:endParaRPr>
          </a:p>
        </p:txBody>
      </p:sp>
    </p:spTree>
    <p:extLst>
      <p:ext uri="{BB962C8B-B14F-4D97-AF65-F5344CB8AC3E}">
        <p14:creationId xmlns:p14="http://schemas.microsoft.com/office/powerpoint/2010/main" val="454839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 xmlns:a16="http://schemas.microsoft.com/office/drawing/2014/main" id="{B86B532D-EB7A-4CDD-8E4E-6CBE91CD5A61}"/>
              </a:ext>
            </a:extLst>
          </p:cNvPr>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723B1C8-2DAA-488B-815D-6B9C517A8114}" type="slidenum">
              <a:rPr lang="en-GB" altLang="sr-Latn-RS">
                <a:latin typeface="Calibri" panose="020F0502020204030204" pitchFamily="34" charset="0"/>
              </a:rPr>
              <a:pPr eaLnBrk="1" hangingPunct="1"/>
              <a:t>15</a:t>
            </a:fld>
            <a:endParaRPr lang="en-GB" altLang="sr-Latn-RS">
              <a:latin typeface="Calibri" panose="020F0502020204030204" pitchFamily="34" charset="0"/>
            </a:endParaRPr>
          </a:p>
        </p:txBody>
      </p:sp>
      <p:sp>
        <p:nvSpPr>
          <p:cNvPr id="174083" name="Rectangle 2">
            <a:extLst>
              <a:ext uri="{FF2B5EF4-FFF2-40B4-BE49-F238E27FC236}">
                <a16:creationId xmlns="" xmlns:a16="http://schemas.microsoft.com/office/drawing/2014/main" id="{F80BC1FE-24C5-4FC0-A4E0-C96F1D2FE2B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4" name="Rectangle 3">
            <a:extLst>
              <a:ext uri="{FF2B5EF4-FFF2-40B4-BE49-F238E27FC236}">
                <a16:creationId xmlns="" xmlns:a16="http://schemas.microsoft.com/office/drawing/2014/main" id="{70F81756-9480-4438-8C96-1F7A1C5263CD}"/>
              </a:ext>
            </a:extLst>
          </p:cNvPr>
          <p:cNvSpPr>
            <a:spLocks noGrp="1" noChangeArrowheads="1"/>
          </p:cNvSpPr>
          <p:nvPr>
            <p:ph type="body" idx="1"/>
          </p:nvPr>
        </p:nvSpPr>
        <p:spPr bwMode="auto">
          <a:xfrm>
            <a:off x="912813" y="4343400"/>
            <a:ext cx="503237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sr-Latn-RS" altLang="sr-Latn-RS">
              <a:latin typeface="Arial" panose="020B0604020202020204" pitchFamily="34" charset="0"/>
            </a:endParaRPr>
          </a:p>
        </p:txBody>
      </p:sp>
    </p:spTree>
    <p:extLst>
      <p:ext uri="{BB962C8B-B14F-4D97-AF65-F5344CB8AC3E}">
        <p14:creationId xmlns:p14="http://schemas.microsoft.com/office/powerpoint/2010/main" val="898578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a:extLst>
              <a:ext uri="{FF2B5EF4-FFF2-40B4-BE49-F238E27FC236}">
                <a16:creationId xmlns="" xmlns:a16="http://schemas.microsoft.com/office/drawing/2014/main" id="{C6F137A8-5177-4F7B-A513-6AED63F9A670}"/>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55482E9-D455-4078-A473-C7C9F2671134}" type="slidenum">
              <a:rPr lang="en-GB" altLang="sr-Latn-RS"/>
              <a:pPr eaLnBrk="1" hangingPunct="1"/>
              <a:t>16</a:t>
            </a:fld>
            <a:endParaRPr lang="en-GB" altLang="sr-Latn-RS"/>
          </a:p>
        </p:txBody>
      </p:sp>
      <p:sp>
        <p:nvSpPr>
          <p:cNvPr id="175107" name="Rectangle 2">
            <a:extLst>
              <a:ext uri="{FF2B5EF4-FFF2-40B4-BE49-F238E27FC236}">
                <a16:creationId xmlns="" xmlns:a16="http://schemas.microsoft.com/office/drawing/2014/main" id="{51EBC073-F183-46BC-AAA0-16F10804B45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8" name="Rectangle 3">
            <a:extLst>
              <a:ext uri="{FF2B5EF4-FFF2-40B4-BE49-F238E27FC236}">
                <a16:creationId xmlns="" xmlns:a16="http://schemas.microsoft.com/office/drawing/2014/main" id="{AF879886-59BE-462F-B74E-0DC0DCF97B22}"/>
              </a:ext>
            </a:extLst>
          </p:cNvPr>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hr-HR" altLang="sr-Latn-RS">
              <a:latin typeface="Arial" panose="020B0604020202020204" pitchFamily="34" charset="0"/>
            </a:endParaRPr>
          </a:p>
        </p:txBody>
      </p:sp>
    </p:spTree>
    <p:extLst>
      <p:ext uri="{BB962C8B-B14F-4D97-AF65-F5344CB8AC3E}">
        <p14:creationId xmlns:p14="http://schemas.microsoft.com/office/powerpoint/2010/main" val="2153866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a:extLst>
              <a:ext uri="{FF2B5EF4-FFF2-40B4-BE49-F238E27FC236}">
                <a16:creationId xmlns="" xmlns:a16="http://schemas.microsoft.com/office/drawing/2014/main" id="{EE4428DB-2BE4-4D99-A86B-EBDEA92C844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Rectangle 3">
            <a:extLst>
              <a:ext uri="{FF2B5EF4-FFF2-40B4-BE49-F238E27FC236}">
                <a16:creationId xmlns="" xmlns:a16="http://schemas.microsoft.com/office/drawing/2014/main" id="{4C28FB41-4D37-4D4B-957E-F0F82614D99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a:latin typeface="Arial" panose="020B0604020202020204" pitchFamily="34" charset="0"/>
            </a:endParaRPr>
          </a:p>
        </p:txBody>
      </p:sp>
    </p:spTree>
    <p:extLst>
      <p:ext uri="{BB962C8B-B14F-4D97-AF65-F5344CB8AC3E}">
        <p14:creationId xmlns:p14="http://schemas.microsoft.com/office/powerpoint/2010/main" val="488112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a:extLst>
              <a:ext uri="{FF2B5EF4-FFF2-40B4-BE49-F238E27FC236}">
                <a16:creationId xmlns="" xmlns:a16="http://schemas.microsoft.com/office/drawing/2014/main" id="{93C38ABB-1161-459C-8B72-B1CCB33893A8}"/>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A432C3F-6101-41D8-9E97-16A1BAFD45EF}" type="slidenum">
              <a:rPr lang="en-US" altLang="sr-Latn-RS"/>
              <a:pPr eaLnBrk="1" hangingPunct="1"/>
              <a:t>18</a:t>
            </a:fld>
            <a:endParaRPr lang="en-US" altLang="sr-Latn-RS"/>
          </a:p>
        </p:txBody>
      </p:sp>
      <p:sp>
        <p:nvSpPr>
          <p:cNvPr id="177155" name="Rectangle 2">
            <a:extLst>
              <a:ext uri="{FF2B5EF4-FFF2-40B4-BE49-F238E27FC236}">
                <a16:creationId xmlns="" xmlns:a16="http://schemas.microsoft.com/office/drawing/2014/main" id="{903AB0E5-1D29-4616-9284-80BFEAFCA99B}"/>
              </a:ext>
            </a:extLst>
          </p:cNvPr>
          <p:cNvSpPr>
            <a:spLocks noGrp="1" noRot="1" noChangeAspect="1" noChangeArrowheads="1" noTextEdit="1"/>
          </p:cNvSpPr>
          <p:nvPr>
            <p:ph type="sldImg"/>
          </p:nvPr>
        </p:nvSpPr>
        <p:spPr bwMode="auto">
          <a:xfrm>
            <a:off x="1146175" y="687388"/>
            <a:ext cx="4568825" cy="34258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6" name="Rectangle 3">
            <a:extLst>
              <a:ext uri="{FF2B5EF4-FFF2-40B4-BE49-F238E27FC236}">
                <a16:creationId xmlns="" xmlns:a16="http://schemas.microsoft.com/office/drawing/2014/main" id="{9F04BC1A-DF5A-4F02-9BA5-A53E6ABEDB86}"/>
              </a:ext>
            </a:extLst>
          </p:cNvPr>
          <p:cNvSpPr>
            <a:spLocks noGrp="1" noChangeArrowheads="1"/>
          </p:cNvSpPr>
          <p:nvPr>
            <p:ph type="body" idx="1"/>
          </p:nvPr>
        </p:nvSpPr>
        <p:spPr bwMode="auto">
          <a:xfrm>
            <a:off x="776288" y="4344988"/>
            <a:ext cx="5318125" cy="43830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ct val="20000"/>
              </a:spcAft>
            </a:pPr>
            <a:endParaRPr lang="en-GB" altLang="sr-Latn-RS">
              <a:latin typeface="Arial" panose="020B0604020202020204" pitchFamily="34" charset="0"/>
            </a:endParaRPr>
          </a:p>
        </p:txBody>
      </p:sp>
    </p:spTree>
    <p:extLst>
      <p:ext uri="{BB962C8B-B14F-4D97-AF65-F5344CB8AC3E}">
        <p14:creationId xmlns:p14="http://schemas.microsoft.com/office/powerpoint/2010/main" val="973671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a:extLst>
              <a:ext uri="{FF2B5EF4-FFF2-40B4-BE49-F238E27FC236}">
                <a16:creationId xmlns="" xmlns:a16="http://schemas.microsoft.com/office/drawing/2014/main" id="{20DAF9E4-9D6A-4A20-A2A6-5F16E48BABE2}"/>
              </a:ext>
            </a:extLst>
          </p:cNvPr>
          <p:cNvSpPr>
            <a:spLocks noGrp="1" noChangeArrowheads="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7DA023B-346D-4B0E-B709-A2B15C520686}" type="slidenum">
              <a:rPr lang="en-US" altLang="sr-Latn-RS"/>
              <a:pPr eaLnBrk="1" hangingPunct="1"/>
              <a:t>19</a:t>
            </a:fld>
            <a:endParaRPr lang="en-US" altLang="sr-Latn-RS"/>
          </a:p>
        </p:txBody>
      </p:sp>
      <p:sp>
        <p:nvSpPr>
          <p:cNvPr id="178179" name="Rectangle 7">
            <a:extLst>
              <a:ext uri="{FF2B5EF4-FFF2-40B4-BE49-F238E27FC236}">
                <a16:creationId xmlns="" xmlns:a16="http://schemas.microsoft.com/office/drawing/2014/main" id="{1B46FEE1-2106-49FB-8217-024EFC183ED9}"/>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BFFD7ED8-6A20-46F8-A97D-DDC4664F2A7C}" type="slidenum">
              <a:rPr lang="en-US" altLang="sr-Latn-RS" sz="1200">
                <a:latin typeface="Calibri" panose="020F0502020204030204" pitchFamily="34" charset="0"/>
              </a:rPr>
              <a:pPr algn="r" eaLnBrk="1" hangingPunct="1"/>
              <a:t>19</a:t>
            </a:fld>
            <a:endParaRPr lang="en-US" altLang="sr-Latn-RS" sz="1200">
              <a:latin typeface="Calibri" panose="020F0502020204030204" pitchFamily="34" charset="0"/>
            </a:endParaRPr>
          </a:p>
        </p:txBody>
      </p:sp>
      <p:sp>
        <p:nvSpPr>
          <p:cNvPr id="178180" name="Rectangle 2">
            <a:extLst>
              <a:ext uri="{FF2B5EF4-FFF2-40B4-BE49-F238E27FC236}">
                <a16:creationId xmlns="" xmlns:a16="http://schemas.microsoft.com/office/drawing/2014/main" id="{4DA4AFBB-B2EB-462C-B3C0-76C843127E7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81" name="Rectangle 3">
            <a:extLst>
              <a:ext uri="{FF2B5EF4-FFF2-40B4-BE49-F238E27FC236}">
                <a16:creationId xmlns="" xmlns:a16="http://schemas.microsoft.com/office/drawing/2014/main" id="{BF3AE161-2F61-4BCD-AB42-D0B6C77E735F}"/>
              </a:ext>
            </a:extLst>
          </p:cNvPr>
          <p:cNvSpPr>
            <a:spLocks noGrp="1" noChangeArrowheads="1"/>
          </p:cNvSpPr>
          <p:nvPr>
            <p:ph type="body" idx="1"/>
          </p:nvPr>
        </p:nvSpPr>
        <p:spPr bwMode="auto">
          <a:xfrm>
            <a:off x="912813" y="4343400"/>
            <a:ext cx="5032375"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altLang="sr-Latn-RS" sz="1600">
              <a:latin typeface="Arial" panose="020B0604020202020204" pitchFamily="34" charset="0"/>
            </a:endParaRPr>
          </a:p>
        </p:txBody>
      </p:sp>
    </p:spTree>
    <p:extLst>
      <p:ext uri="{BB962C8B-B14F-4D97-AF65-F5344CB8AC3E}">
        <p14:creationId xmlns:p14="http://schemas.microsoft.com/office/powerpoint/2010/main" val="388993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a:extLst>
              <a:ext uri="{FF2B5EF4-FFF2-40B4-BE49-F238E27FC236}">
                <a16:creationId xmlns="" xmlns:a16="http://schemas.microsoft.com/office/drawing/2014/main" id="{0324E442-E5D2-46C7-A5C8-2D50B8864B04}"/>
              </a:ext>
            </a:extLst>
          </p:cNvPr>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a:extLst>
              <a:ext uri="{FF2B5EF4-FFF2-40B4-BE49-F238E27FC236}">
                <a16:creationId xmlns="" xmlns:a16="http://schemas.microsoft.com/office/drawing/2014/main" id="{EA25EB32-0E5E-4C9B-AD46-3C71C1F6568A}"/>
              </a:ext>
            </a:extLst>
          </p:cNvPr>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a:extLst>
              <a:ext uri="{FF2B5EF4-FFF2-40B4-BE49-F238E27FC236}">
                <a16:creationId xmlns="" xmlns:a16="http://schemas.microsoft.com/office/drawing/2014/main" id="{11609990-34EF-491A-B6D7-35CD02208464}"/>
              </a:ext>
            </a:extLst>
          </p:cNvPr>
          <p:cNvSpPr>
            <a:spLocks noGrp="1"/>
          </p:cNvSpPr>
          <p:nvPr>
            <p:ph type="dt" sz="half" idx="10"/>
          </p:nvPr>
        </p:nvSpPr>
        <p:spPr/>
        <p:txBody>
          <a:bodyPr/>
          <a:lstStyle>
            <a:lvl1pPr>
              <a:defRPr/>
            </a:lvl1pPr>
            <a:extLst/>
          </a:lstStyle>
          <a:p>
            <a:pPr>
              <a:defRPr/>
            </a:pPr>
            <a:fld id="{81B5BB10-A544-48EC-8300-A3CEC26A9CA5}" type="datetimeFigureOut">
              <a:rPr lang="en-US"/>
              <a:pPr>
                <a:defRPr/>
              </a:pPr>
              <a:t>9/8/2023</a:t>
            </a:fld>
            <a:endParaRPr lang="en-US"/>
          </a:p>
        </p:txBody>
      </p:sp>
      <p:sp>
        <p:nvSpPr>
          <p:cNvPr id="7" name="Footer Placeholder 19">
            <a:extLst>
              <a:ext uri="{FF2B5EF4-FFF2-40B4-BE49-F238E27FC236}">
                <a16:creationId xmlns="" xmlns:a16="http://schemas.microsoft.com/office/drawing/2014/main" id="{923525C3-D971-4BF1-AF3B-DAB231CE5947}"/>
              </a:ext>
            </a:extLst>
          </p:cNvPr>
          <p:cNvSpPr>
            <a:spLocks noGrp="1"/>
          </p:cNvSpPr>
          <p:nvPr>
            <p:ph type="ftr" sz="quarter" idx="11"/>
          </p:nvPr>
        </p:nvSpPr>
        <p:spPr/>
        <p:txBody>
          <a:bodyPr/>
          <a:lstStyle>
            <a:lvl1pPr>
              <a:defRPr/>
            </a:lvl1pPr>
            <a:extLst/>
          </a:lstStyle>
          <a:p>
            <a:pPr>
              <a:defRPr/>
            </a:pPr>
            <a:endParaRPr lang="en-US"/>
          </a:p>
        </p:txBody>
      </p:sp>
      <p:sp>
        <p:nvSpPr>
          <p:cNvPr id="8" name="Slide Number Placeholder 9">
            <a:extLst>
              <a:ext uri="{FF2B5EF4-FFF2-40B4-BE49-F238E27FC236}">
                <a16:creationId xmlns="" xmlns:a16="http://schemas.microsoft.com/office/drawing/2014/main" id="{2164C96E-4DDA-4CE8-9B21-F229B7CBF15B}"/>
              </a:ext>
            </a:extLst>
          </p:cNvPr>
          <p:cNvSpPr>
            <a:spLocks noGrp="1"/>
          </p:cNvSpPr>
          <p:nvPr>
            <p:ph type="sldNum" sz="quarter" idx="12"/>
          </p:nvPr>
        </p:nvSpPr>
        <p:spPr/>
        <p:txBody>
          <a:bodyPr/>
          <a:lstStyle>
            <a:lvl1pPr>
              <a:defRPr/>
            </a:lvl1pPr>
          </a:lstStyle>
          <a:p>
            <a:fld id="{1D90A180-7B5E-4F08-B379-6F01422400B1}" type="slidenum">
              <a:rPr lang="en-US" altLang="sr-Latn-RS"/>
              <a:pPr/>
              <a:t>‹#›</a:t>
            </a:fld>
            <a:endParaRPr lang="en-US" altLang="sr-Latn-RS"/>
          </a:p>
        </p:txBody>
      </p:sp>
    </p:spTree>
    <p:extLst>
      <p:ext uri="{BB962C8B-B14F-4D97-AF65-F5344CB8AC3E}">
        <p14:creationId xmlns:p14="http://schemas.microsoft.com/office/powerpoint/2010/main" val="2317421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 xmlns:a16="http://schemas.microsoft.com/office/drawing/2014/main" id="{17175D5A-2699-40C8-A52A-EC7B3B374B91}"/>
              </a:ext>
            </a:extLst>
          </p:cNvPr>
          <p:cNvSpPr>
            <a:spLocks noGrp="1"/>
          </p:cNvSpPr>
          <p:nvPr>
            <p:ph type="dt" sz="half" idx="10"/>
          </p:nvPr>
        </p:nvSpPr>
        <p:spPr/>
        <p:txBody>
          <a:bodyPr/>
          <a:lstStyle>
            <a:lvl1pPr>
              <a:defRPr/>
            </a:lvl1pPr>
          </a:lstStyle>
          <a:p>
            <a:pPr>
              <a:defRPr/>
            </a:pPr>
            <a:fld id="{1E126D0D-798E-4C54-A562-FFB3E283287F}" type="datetimeFigureOut">
              <a:rPr lang="en-US"/>
              <a:pPr>
                <a:defRPr/>
              </a:pPr>
              <a:t>9/8/2023</a:t>
            </a:fld>
            <a:endParaRPr lang="en-US"/>
          </a:p>
        </p:txBody>
      </p:sp>
      <p:sp>
        <p:nvSpPr>
          <p:cNvPr id="5" name="Footer Placeholder 9">
            <a:extLst>
              <a:ext uri="{FF2B5EF4-FFF2-40B4-BE49-F238E27FC236}">
                <a16:creationId xmlns="" xmlns:a16="http://schemas.microsoft.com/office/drawing/2014/main" id="{37EBF55D-B5BA-4680-9C01-3B2379D2744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 xmlns:a16="http://schemas.microsoft.com/office/drawing/2014/main" id="{AF3EBB3B-FDC0-4D91-BF50-CD57509C5BFB}"/>
              </a:ext>
            </a:extLst>
          </p:cNvPr>
          <p:cNvSpPr>
            <a:spLocks noGrp="1"/>
          </p:cNvSpPr>
          <p:nvPr>
            <p:ph type="sldNum" sz="quarter" idx="12"/>
          </p:nvPr>
        </p:nvSpPr>
        <p:spPr/>
        <p:txBody>
          <a:bodyPr/>
          <a:lstStyle>
            <a:lvl1pPr>
              <a:defRPr/>
            </a:lvl1pPr>
          </a:lstStyle>
          <a:p>
            <a:fld id="{936CF4D6-AB33-46FC-BA97-01CC0162EDC6}" type="slidenum">
              <a:rPr lang="en-US" altLang="sr-Latn-RS"/>
              <a:pPr/>
              <a:t>‹#›</a:t>
            </a:fld>
            <a:endParaRPr lang="en-US" altLang="sr-Latn-RS"/>
          </a:p>
        </p:txBody>
      </p:sp>
    </p:spTree>
    <p:extLst>
      <p:ext uri="{BB962C8B-B14F-4D97-AF65-F5344CB8AC3E}">
        <p14:creationId xmlns:p14="http://schemas.microsoft.com/office/powerpoint/2010/main" val="55998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 xmlns:a16="http://schemas.microsoft.com/office/drawing/2014/main" id="{955051EB-6174-4503-A9C2-2F10493B1BBF}"/>
              </a:ext>
            </a:extLst>
          </p:cNvPr>
          <p:cNvSpPr>
            <a:spLocks noGrp="1"/>
          </p:cNvSpPr>
          <p:nvPr>
            <p:ph type="dt" sz="half" idx="10"/>
          </p:nvPr>
        </p:nvSpPr>
        <p:spPr/>
        <p:txBody>
          <a:bodyPr/>
          <a:lstStyle>
            <a:lvl1pPr>
              <a:defRPr/>
            </a:lvl1pPr>
          </a:lstStyle>
          <a:p>
            <a:pPr>
              <a:defRPr/>
            </a:pPr>
            <a:fld id="{A3F49D23-BEAB-429D-87D6-B36F83287F76}" type="datetimeFigureOut">
              <a:rPr lang="en-US"/>
              <a:pPr>
                <a:defRPr/>
              </a:pPr>
              <a:t>9/8/2023</a:t>
            </a:fld>
            <a:endParaRPr lang="en-US"/>
          </a:p>
        </p:txBody>
      </p:sp>
      <p:sp>
        <p:nvSpPr>
          <p:cNvPr id="5" name="Footer Placeholder 9">
            <a:extLst>
              <a:ext uri="{FF2B5EF4-FFF2-40B4-BE49-F238E27FC236}">
                <a16:creationId xmlns="" xmlns:a16="http://schemas.microsoft.com/office/drawing/2014/main" id="{D09C0540-604D-4CB2-87A8-7217F86EFFE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 xmlns:a16="http://schemas.microsoft.com/office/drawing/2014/main" id="{86A050DA-05DE-4767-98D5-FF80B83D69EC}"/>
              </a:ext>
            </a:extLst>
          </p:cNvPr>
          <p:cNvSpPr>
            <a:spLocks noGrp="1"/>
          </p:cNvSpPr>
          <p:nvPr>
            <p:ph type="sldNum" sz="quarter" idx="12"/>
          </p:nvPr>
        </p:nvSpPr>
        <p:spPr/>
        <p:txBody>
          <a:bodyPr/>
          <a:lstStyle>
            <a:lvl1pPr>
              <a:defRPr/>
            </a:lvl1pPr>
          </a:lstStyle>
          <a:p>
            <a:fld id="{8655CEAB-1399-4155-8AE2-F4AEE9E26C3A}" type="slidenum">
              <a:rPr lang="en-US" altLang="sr-Latn-RS"/>
              <a:pPr/>
              <a:t>‹#›</a:t>
            </a:fld>
            <a:endParaRPr lang="en-US" altLang="sr-Latn-RS"/>
          </a:p>
        </p:txBody>
      </p:sp>
    </p:spTree>
    <p:extLst>
      <p:ext uri="{BB962C8B-B14F-4D97-AF65-F5344CB8AC3E}">
        <p14:creationId xmlns:p14="http://schemas.microsoft.com/office/powerpoint/2010/main" val="3187016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0"/>
            <a:ext cx="8604250" cy="1052513"/>
          </a:xfrm>
        </p:spPr>
        <p:txBody>
          <a:bodyPr/>
          <a:lstStyle/>
          <a:p>
            <a:r>
              <a:rPr lang="en-US"/>
              <a:t>Click to edit Master title style</a:t>
            </a:r>
          </a:p>
        </p:txBody>
      </p:sp>
      <p:sp>
        <p:nvSpPr>
          <p:cNvPr id="3" name="Text Placeholder 2"/>
          <p:cNvSpPr>
            <a:spLocks noGrp="1"/>
          </p:cNvSpPr>
          <p:nvPr>
            <p:ph type="body" sz="half" idx="1"/>
          </p:nvPr>
        </p:nvSpPr>
        <p:spPr>
          <a:xfrm>
            <a:off x="457200" y="1412875"/>
            <a:ext cx="4038600" cy="52562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12875"/>
            <a:ext cx="4038600" cy="52562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68477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838200"/>
          </a:xfrm>
        </p:spPr>
        <p:txBody>
          <a:bodyPr/>
          <a:lstStyle/>
          <a:p>
            <a:r>
              <a:rPr lang="en-US"/>
              <a:t>Click to edit Master title style</a:t>
            </a:r>
          </a:p>
        </p:txBody>
      </p:sp>
      <p:sp>
        <p:nvSpPr>
          <p:cNvPr id="3" name="Text Placeholder 2"/>
          <p:cNvSpPr>
            <a:spLocks noGrp="1"/>
          </p:cNvSpPr>
          <p:nvPr>
            <p:ph type="body" sz="half" idx="1"/>
          </p:nvPr>
        </p:nvSpPr>
        <p:spPr>
          <a:xfrm>
            <a:off x="381000" y="1524000"/>
            <a:ext cx="41148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524000"/>
            <a:ext cx="4114800" cy="4953000"/>
          </a:xfrm>
        </p:spPr>
        <p:txBody>
          <a:bodyPr>
            <a:normAutofit/>
          </a:bodyPr>
          <a:lstStyle/>
          <a:p>
            <a:pPr lvl="0"/>
            <a:endParaRPr lang="en-US" noProof="0"/>
          </a:p>
        </p:txBody>
      </p:sp>
    </p:spTree>
    <p:extLst>
      <p:ext uri="{BB962C8B-B14F-4D97-AF65-F5344CB8AC3E}">
        <p14:creationId xmlns:p14="http://schemas.microsoft.com/office/powerpoint/2010/main" val="562324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85775" y="227013"/>
            <a:ext cx="8077200" cy="1143000"/>
          </a:xfrm>
        </p:spPr>
        <p:txBody>
          <a:bodyPr/>
          <a:lstStyle/>
          <a:p>
            <a:r>
              <a:rPr lang="en-US"/>
              <a:t>Click to edit Master title style</a:t>
            </a:r>
          </a:p>
        </p:txBody>
      </p:sp>
      <p:sp>
        <p:nvSpPr>
          <p:cNvPr id="3" name="Table Placeholder 2"/>
          <p:cNvSpPr>
            <a:spLocks noGrp="1"/>
          </p:cNvSpPr>
          <p:nvPr>
            <p:ph type="tbl" idx="1"/>
          </p:nvPr>
        </p:nvSpPr>
        <p:spPr>
          <a:xfrm>
            <a:off x="506413" y="1755775"/>
            <a:ext cx="7937500" cy="4114800"/>
          </a:xfrm>
        </p:spPr>
        <p:txBody>
          <a:bodyPr>
            <a:normAutofit/>
          </a:bodyPr>
          <a:lstStyle/>
          <a:p>
            <a:pPr lvl="0"/>
            <a:endParaRPr lang="en-US" noProof="0"/>
          </a:p>
        </p:txBody>
      </p:sp>
    </p:spTree>
    <p:extLst>
      <p:ext uri="{BB962C8B-B14F-4D97-AF65-F5344CB8AC3E}">
        <p14:creationId xmlns:p14="http://schemas.microsoft.com/office/powerpoint/2010/main" val="269039152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a:extLst>
              <a:ext uri="{FF2B5EF4-FFF2-40B4-BE49-F238E27FC236}">
                <a16:creationId xmlns="" xmlns:a16="http://schemas.microsoft.com/office/drawing/2014/main" id="{62A0345F-4C1B-48C7-AC2B-39597E783E84}"/>
              </a:ext>
            </a:extLst>
          </p:cNvPr>
          <p:cNvSpPr>
            <a:spLocks noGrp="1"/>
          </p:cNvSpPr>
          <p:nvPr>
            <p:ph type="dt" sz="half" idx="10"/>
          </p:nvPr>
        </p:nvSpPr>
        <p:spPr/>
        <p:txBody>
          <a:bodyPr/>
          <a:lstStyle>
            <a:lvl1pPr>
              <a:defRPr/>
            </a:lvl1pPr>
          </a:lstStyle>
          <a:p>
            <a:pPr>
              <a:defRPr/>
            </a:pPr>
            <a:fld id="{B0AB3B94-0692-4FDE-A796-FDB30CB81CB9}" type="datetimeFigureOut">
              <a:rPr lang="en-US"/>
              <a:pPr>
                <a:defRPr/>
              </a:pPr>
              <a:t>9/8/2023</a:t>
            </a:fld>
            <a:endParaRPr lang="en-US"/>
          </a:p>
        </p:txBody>
      </p:sp>
      <p:sp>
        <p:nvSpPr>
          <p:cNvPr id="5" name="Footer Placeholder 9">
            <a:extLst>
              <a:ext uri="{FF2B5EF4-FFF2-40B4-BE49-F238E27FC236}">
                <a16:creationId xmlns="" xmlns:a16="http://schemas.microsoft.com/office/drawing/2014/main" id="{01E9DA59-4995-43FC-AD16-341D1012248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1">
            <a:extLst>
              <a:ext uri="{FF2B5EF4-FFF2-40B4-BE49-F238E27FC236}">
                <a16:creationId xmlns="" xmlns:a16="http://schemas.microsoft.com/office/drawing/2014/main" id="{36BA3BBD-8665-4DA4-8CA7-D3EBF449B949}"/>
              </a:ext>
            </a:extLst>
          </p:cNvPr>
          <p:cNvSpPr>
            <a:spLocks noGrp="1"/>
          </p:cNvSpPr>
          <p:nvPr>
            <p:ph type="sldNum" sz="quarter" idx="12"/>
          </p:nvPr>
        </p:nvSpPr>
        <p:spPr/>
        <p:txBody>
          <a:bodyPr/>
          <a:lstStyle>
            <a:lvl1pPr>
              <a:defRPr/>
            </a:lvl1pPr>
          </a:lstStyle>
          <a:p>
            <a:fld id="{FF3E5A16-2A36-4C2B-9FD0-57E295D2D5D3}" type="slidenum">
              <a:rPr lang="en-US" altLang="sr-Latn-RS"/>
              <a:pPr/>
              <a:t>‹#›</a:t>
            </a:fld>
            <a:endParaRPr lang="en-US" altLang="sr-Latn-RS"/>
          </a:p>
        </p:txBody>
      </p:sp>
    </p:spTree>
    <p:extLst>
      <p:ext uri="{BB962C8B-B14F-4D97-AF65-F5344CB8AC3E}">
        <p14:creationId xmlns:p14="http://schemas.microsoft.com/office/powerpoint/2010/main" val="3563695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A211A2B2-BCA9-4156-B9A6-8054496AD266}"/>
              </a:ext>
            </a:extLst>
          </p:cNvPr>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a:extLst>
              <a:ext uri="{FF2B5EF4-FFF2-40B4-BE49-F238E27FC236}">
                <a16:creationId xmlns="" xmlns:a16="http://schemas.microsoft.com/office/drawing/2014/main" id="{E6DD3FE1-E61E-4760-B609-FAFC7399A588}"/>
              </a:ext>
            </a:extLst>
          </p:cNvPr>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a:extLst>
              <a:ext uri="{FF2B5EF4-FFF2-40B4-BE49-F238E27FC236}">
                <a16:creationId xmlns="" xmlns:a16="http://schemas.microsoft.com/office/drawing/2014/main" id="{5886E798-CA8C-49F8-ACB0-BB5D1752AF5B}"/>
              </a:ext>
            </a:extLst>
          </p:cNvPr>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a:extLst>
              <a:ext uri="{FF2B5EF4-FFF2-40B4-BE49-F238E27FC236}">
                <a16:creationId xmlns="" xmlns:a16="http://schemas.microsoft.com/office/drawing/2014/main" id="{94693FFD-B5B7-4D3D-B71B-F33B21F8B3CC}"/>
              </a:ext>
            </a:extLst>
          </p:cNvPr>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a:extLst>
              <a:ext uri="{FF2B5EF4-FFF2-40B4-BE49-F238E27FC236}">
                <a16:creationId xmlns="" xmlns:a16="http://schemas.microsoft.com/office/drawing/2014/main" id="{09A2F5DA-3BDF-47ED-824C-3190B0D441C1}"/>
              </a:ext>
            </a:extLst>
          </p:cNvPr>
          <p:cNvSpPr>
            <a:spLocks noGrp="1"/>
          </p:cNvSpPr>
          <p:nvPr>
            <p:ph type="dt" sz="half" idx="10"/>
          </p:nvPr>
        </p:nvSpPr>
        <p:spPr/>
        <p:txBody>
          <a:bodyPr/>
          <a:lstStyle>
            <a:lvl1pPr>
              <a:defRPr/>
            </a:lvl1pPr>
            <a:extLst/>
          </a:lstStyle>
          <a:p>
            <a:pPr>
              <a:defRPr/>
            </a:pPr>
            <a:fld id="{891450F4-473C-444A-88BD-52B20240E497}" type="datetimeFigureOut">
              <a:rPr lang="en-US"/>
              <a:pPr>
                <a:defRPr/>
              </a:pPr>
              <a:t>9/8/2023</a:t>
            </a:fld>
            <a:endParaRPr lang="en-US"/>
          </a:p>
        </p:txBody>
      </p:sp>
      <p:sp>
        <p:nvSpPr>
          <p:cNvPr id="9" name="Footer Placeholder 4">
            <a:extLst>
              <a:ext uri="{FF2B5EF4-FFF2-40B4-BE49-F238E27FC236}">
                <a16:creationId xmlns="" xmlns:a16="http://schemas.microsoft.com/office/drawing/2014/main" id="{960E9D11-F1B1-4946-8D79-BCEB251AE342}"/>
              </a:ext>
            </a:extLst>
          </p:cNvPr>
          <p:cNvSpPr>
            <a:spLocks noGrp="1"/>
          </p:cNvSpPr>
          <p:nvPr>
            <p:ph type="ftr" sz="quarter" idx="11"/>
          </p:nvPr>
        </p:nvSpPr>
        <p:spPr/>
        <p:txBody>
          <a:bodyPr/>
          <a:lstStyle>
            <a:lvl1pPr>
              <a:defRPr/>
            </a:lvl1pPr>
            <a:extLst/>
          </a:lstStyle>
          <a:p>
            <a:pPr>
              <a:defRPr/>
            </a:pPr>
            <a:endParaRPr lang="en-US"/>
          </a:p>
        </p:txBody>
      </p:sp>
      <p:sp>
        <p:nvSpPr>
          <p:cNvPr id="10" name="Slide Number Placeholder 5">
            <a:extLst>
              <a:ext uri="{FF2B5EF4-FFF2-40B4-BE49-F238E27FC236}">
                <a16:creationId xmlns="" xmlns:a16="http://schemas.microsoft.com/office/drawing/2014/main" id="{96FA979A-CF68-4138-802A-9DDA60946E2A}"/>
              </a:ext>
            </a:extLst>
          </p:cNvPr>
          <p:cNvSpPr>
            <a:spLocks noGrp="1"/>
          </p:cNvSpPr>
          <p:nvPr>
            <p:ph type="sldNum" sz="quarter" idx="12"/>
          </p:nvPr>
        </p:nvSpPr>
        <p:spPr/>
        <p:txBody>
          <a:bodyPr/>
          <a:lstStyle>
            <a:lvl1pPr>
              <a:defRPr/>
            </a:lvl1pPr>
          </a:lstStyle>
          <a:p>
            <a:fld id="{E18B6554-1A72-4239-AF3B-A3650AF87D20}" type="slidenum">
              <a:rPr lang="en-US" altLang="sr-Latn-RS"/>
              <a:pPr/>
              <a:t>‹#›</a:t>
            </a:fld>
            <a:endParaRPr lang="en-US" altLang="sr-Latn-RS"/>
          </a:p>
        </p:txBody>
      </p:sp>
    </p:spTree>
    <p:extLst>
      <p:ext uri="{BB962C8B-B14F-4D97-AF65-F5344CB8AC3E}">
        <p14:creationId xmlns:p14="http://schemas.microsoft.com/office/powerpoint/2010/main" val="1484039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a:extLst>
              <a:ext uri="{FF2B5EF4-FFF2-40B4-BE49-F238E27FC236}">
                <a16:creationId xmlns="" xmlns:a16="http://schemas.microsoft.com/office/drawing/2014/main" id="{8A29F88F-043A-44CD-A849-C11DC98EB375}"/>
              </a:ext>
            </a:extLst>
          </p:cNvPr>
          <p:cNvSpPr>
            <a:spLocks noGrp="1"/>
          </p:cNvSpPr>
          <p:nvPr>
            <p:ph type="dt" sz="half" idx="10"/>
          </p:nvPr>
        </p:nvSpPr>
        <p:spPr/>
        <p:txBody>
          <a:bodyPr/>
          <a:lstStyle>
            <a:lvl1pPr>
              <a:defRPr/>
            </a:lvl1pPr>
          </a:lstStyle>
          <a:p>
            <a:pPr>
              <a:defRPr/>
            </a:pPr>
            <a:fld id="{3A9BE37B-139C-46C7-A937-FB8634B8D97F}" type="datetimeFigureOut">
              <a:rPr lang="en-US"/>
              <a:pPr>
                <a:defRPr/>
              </a:pPr>
              <a:t>9/8/2023</a:t>
            </a:fld>
            <a:endParaRPr lang="en-US"/>
          </a:p>
        </p:txBody>
      </p:sp>
      <p:sp>
        <p:nvSpPr>
          <p:cNvPr id="6" name="Footer Placeholder 9">
            <a:extLst>
              <a:ext uri="{FF2B5EF4-FFF2-40B4-BE49-F238E27FC236}">
                <a16:creationId xmlns="" xmlns:a16="http://schemas.microsoft.com/office/drawing/2014/main" id="{62EBC901-B22E-4FE3-B135-9B404BB26AB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21">
            <a:extLst>
              <a:ext uri="{FF2B5EF4-FFF2-40B4-BE49-F238E27FC236}">
                <a16:creationId xmlns="" xmlns:a16="http://schemas.microsoft.com/office/drawing/2014/main" id="{577FD2E1-7CFF-46C3-ABF2-19C894670EF3}"/>
              </a:ext>
            </a:extLst>
          </p:cNvPr>
          <p:cNvSpPr>
            <a:spLocks noGrp="1"/>
          </p:cNvSpPr>
          <p:nvPr>
            <p:ph type="sldNum" sz="quarter" idx="12"/>
          </p:nvPr>
        </p:nvSpPr>
        <p:spPr/>
        <p:txBody>
          <a:bodyPr/>
          <a:lstStyle>
            <a:lvl1pPr>
              <a:defRPr/>
            </a:lvl1pPr>
          </a:lstStyle>
          <a:p>
            <a:fld id="{AAD4BA41-7AC2-4BE1-BB6D-CDB93E491CC3}" type="slidenum">
              <a:rPr lang="en-US" altLang="sr-Latn-RS"/>
              <a:pPr/>
              <a:t>‹#›</a:t>
            </a:fld>
            <a:endParaRPr lang="en-US" altLang="sr-Latn-RS"/>
          </a:p>
        </p:txBody>
      </p:sp>
    </p:spTree>
    <p:extLst>
      <p:ext uri="{BB962C8B-B14F-4D97-AF65-F5344CB8AC3E}">
        <p14:creationId xmlns:p14="http://schemas.microsoft.com/office/powerpoint/2010/main" val="1595966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8F1771B-8714-44F8-BAD0-8C4D5C7E4A3F}"/>
              </a:ext>
            </a:extLst>
          </p:cNvPr>
          <p:cNvSpPr>
            <a:spLocks noGrp="1"/>
          </p:cNvSpPr>
          <p:nvPr>
            <p:ph type="dt" sz="half" idx="10"/>
          </p:nvPr>
        </p:nvSpPr>
        <p:spPr/>
        <p:txBody>
          <a:bodyPr/>
          <a:lstStyle>
            <a:lvl1pPr>
              <a:defRPr/>
            </a:lvl1pPr>
            <a:extLst/>
          </a:lstStyle>
          <a:p>
            <a:pPr>
              <a:defRPr/>
            </a:pPr>
            <a:fld id="{CB8F0481-7014-4C3E-871E-2803A3AFAB0E}" type="datetimeFigureOut">
              <a:rPr lang="en-US"/>
              <a:pPr>
                <a:defRPr/>
              </a:pPr>
              <a:t>9/8/2023</a:t>
            </a:fld>
            <a:endParaRPr lang="en-US"/>
          </a:p>
        </p:txBody>
      </p:sp>
      <p:sp>
        <p:nvSpPr>
          <p:cNvPr id="8" name="Footer Placeholder 7">
            <a:extLst>
              <a:ext uri="{FF2B5EF4-FFF2-40B4-BE49-F238E27FC236}">
                <a16:creationId xmlns="" xmlns:a16="http://schemas.microsoft.com/office/drawing/2014/main" id="{8ECAB206-CB6A-4243-8BA7-917C6C15E021}"/>
              </a:ext>
            </a:extLst>
          </p:cNvPr>
          <p:cNvSpPr>
            <a:spLocks noGrp="1"/>
          </p:cNvSpPr>
          <p:nvPr>
            <p:ph type="ftr" sz="quarter" idx="11"/>
          </p:nvPr>
        </p:nvSpPr>
        <p:spPr/>
        <p:txBody>
          <a:bodyPr/>
          <a:lstStyle>
            <a:lvl1pPr>
              <a:defRPr/>
            </a:lvl1pPr>
            <a:extLst/>
          </a:lstStyle>
          <a:p>
            <a:pPr>
              <a:defRPr/>
            </a:pPr>
            <a:endParaRPr lang="en-US"/>
          </a:p>
        </p:txBody>
      </p:sp>
      <p:sp>
        <p:nvSpPr>
          <p:cNvPr id="9" name="Slide Number Placeholder 8">
            <a:extLst>
              <a:ext uri="{FF2B5EF4-FFF2-40B4-BE49-F238E27FC236}">
                <a16:creationId xmlns="" xmlns:a16="http://schemas.microsoft.com/office/drawing/2014/main" id="{CE930781-7405-4445-912E-7E7354FECC9C}"/>
              </a:ext>
            </a:extLst>
          </p:cNvPr>
          <p:cNvSpPr>
            <a:spLocks noGrp="1"/>
          </p:cNvSpPr>
          <p:nvPr>
            <p:ph type="sldNum" sz="quarter" idx="12"/>
          </p:nvPr>
        </p:nvSpPr>
        <p:spPr/>
        <p:txBody>
          <a:bodyPr/>
          <a:lstStyle>
            <a:lvl1pPr>
              <a:defRPr/>
            </a:lvl1pPr>
          </a:lstStyle>
          <a:p>
            <a:fld id="{93D30486-5AC3-4127-9001-2411697CCF8B}" type="slidenum">
              <a:rPr lang="en-US" altLang="sr-Latn-RS"/>
              <a:pPr/>
              <a:t>‹#›</a:t>
            </a:fld>
            <a:endParaRPr lang="en-US" altLang="sr-Latn-RS"/>
          </a:p>
        </p:txBody>
      </p:sp>
    </p:spTree>
    <p:extLst>
      <p:ext uri="{BB962C8B-B14F-4D97-AF65-F5344CB8AC3E}">
        <p14:creationId xmlns:p14="http://schemas.microsoft.com/office/powerpoint/2010/main" val="2073983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a:extLst>
              <a:ext uri="{FF2B5EF4-FFF2-40B4-BE49-F238E27FC236}">
                <a16:creationId xmlns="" xmlns:a16="http://schemas.microsoft.com/office/drawing/2014/main" id="{C3E628A5-4363-453D-A688-22A92F0165E7}"/>
              </a:ext>
            </a:extLst>
          </p:cNvPr>
          <p:cNvSpPr>
            <a:spLocks noGrp="1"/>
          </p:cNvSpPr>
          <p:nvPr>
            <p:ph type="dt" sz="half" idx="10"/>
          </p:nvPr>
        </p:nvSpPr>
        <p:spPr/>
        <p:txBody>
          <a:bodyPr/>
          <a:lstStyle>
            <a:lvl1pPr>
              <a:defRPr/>
            </a:lvl1pPr>
          </a:lstStyle>
          <a:p>
            <a:pPr>
              <a:defRPr/>
            </a:pPr>
            <a:fld id="{ED471129-0258-4512-A6F3-E86B3DC06974}" type="datetimeFigureOut">
              <a:rPr lang="en-US"/>
              <a:pPr>
                <a:defRPr/>
              </a:pPr>
              <a:t>9/8/2023</a:t>
            </a:fld>
            <a:endParaRPr lang="en-US"/>
          </a:p>
        </p:txBody>
      </p:sp>
      <p:sp>
        <p:nvSpPr>
          <p:cNvPr id="4" name="Footer Placeholder 9">
            <a:extLst>
              <a:ext uri="{FF2B5EF4-FFF2-40B4-BE49-F238E27FC236}">
                <a16:creationId xmlns="" xmlns:a16="http://schemas.microsoft.com/office/drawing/2014/main" id="{06A467FD-47F0-4C1A-9F9B-55A212D2EDE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21">
            <a:extLst>
              <a:ext uri="{FF2B5EF4-FFF2-40B4-BE49-F238E27FC236}">
                <a16:creationId xmlns="" xmlns:a16="http://schemas.microsoft.com/office/drawing/2014/main" id="{6270CD28-D7A6-45BA-9647-2322EC3D1778}"/>
              </a:ext>
            </a:extLst>
          </p:cNvPr>
          <p:cNvSpPr>
            <a:spLocks noGrp="1"/>
          </p:cNvSpPr>
          <p:nvPr>
            <p:ph type="sldNum" sz="quarter" idx="12"/>
          </p:nvPr>
        </p:nvSpPr>
        <p:spPr/>
        <p:txBody>
          <a:bodyPr/>
          <a:lstStyle>
            <a:lvl1pPr>
              <a:defRPr/>
            </a:lvl1pPr>
          </a:lstStyle>
          <a:p>
            <a:fld id="{50CC909F-01B4-4C73-A498-B7CEDFDB7FD2}" type="slidenum">
              <a:rPr lang="en-US" altLang="sr-Latn-RS"/>
              <a:pPr/>
              <a:t>‹#›</a:t>
            </a:fld>
            <a:endParaRPr lang="en-US" altLang="sr-Latn-RS"/>
          </a:p>
        </p:txBody>
      </p:sp>
    </p:spTree>
    <p:extLst>
      <p:ext uri="{BB962C8B-B14F-4D97-AF65-F5344CB8AC3E}">
        <p14:creationId xmlns:p14="http://schemas.microsoft.com/office/powerpoint/2010/main" val="4261746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E81C5766-AF70-4F7D-A888-E87C25EEE268}"/>
              </a:ext>
            </a:extLst>
          </p:cNvPr>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a:extLst>
              <a:ext uri="{FF2B5EF4-FFF2-40B4-BE49-F238E27FC236}">
                <a16:creationId xmlns="" xmlns:a16="http://schemas.microsoft.com/office/drawing/2014/main" id="{8B6BF24E-2DA7-4140-8115-576358E20182}"/>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a:extLst>
              <a:ext uri="{FF2B5EF4-FFF2-40B4-BE49-F238E27FC236}">
                <a16:creationId xmlns="" xmlns:a16="http://schemas.microsoft.com/office/drawing/2014/main" id="{BCC89C5F-F3E4-4230-B31B-A0A176539974}"/>
              </a:ext>
            </a:extLst>
          </p:cNvPr>
          <p:cNvSpPr>
            <a:spLocks noGrp="1"/>
          </p:cNvSpPr>
          <p:nvPr>
            <p:ph type="dt" sz="half" idx="10"/>
          </p:nvPr>
        </p:nvSpPr>
        <p:spPr/>
        <p:txBody>
          <a:bodyPr/>
          <a:lstStyle>
            <a:lvl1pPr>
              <a:defRPr/>
            </a:lvl1pPr>
            <a:extLst/>
          </a:lstStyle>
          <a:p>
            <a:pPr>
              <a:defRPr/>
            </a:pPr>
            <a:fld id="{FD179B4C-18F8-4167-82C0-FF61C5B1CB9B}" type="datetimeFigureOut">
              <a:rPr lang="en-US"/>
              <a:pPr>
                <a:defRPr/>
              </a:pPr>
              <a:t>9/8/2023</a:t>
            </a:fld>
            <a:endParaRPr lang="en-US"/>
          </a:p>
        </p:txBody>
      </p:sp>
      <p:sp>
        <p:nvSpPr>
          <p:cNvPr id="5" name="Footer Placeholder 2">
            <a:extLst>
              <a:ext uri="{FF2B5EF4-FFF2-40B4-BE49-F238E27FC236}">
                <a16:creationId xmlns="" xmlns:a16="http://schemas.microsoft.com/office/drawing/2014/main" id="{218D08AB-EDFE-4916-820F-DDE53AD660F4}"/>
              </a:ext>
            </a:extLst>
          </p:cNvPr>
          <p:cNvSpPr>
            <a:spLocks noGrp="1"/>
          </p:cNvSpPr>
          <p:nvPr>
            <p:ph type="ftr" sz="quarter" idx="11"/>
          </p:nvPr>
        </p:nvSpPr>
        <p:spPr/>
        <p:txBody>
          <a:bodyPr/>
          <a:lstStyle>
            <a:lvl1pPr>
              <a:defRPr/>
            </a:lvl1pPr>
            <a:extLst/>
          </a:lstStyle>
          <a:p>
            <a:pPr>
              <a:defRPr/>
            </a:pPr>
            <a:endParaRPr lang="en-US"/>
          </a:p>
        </p:txBody>
      </p:sp>
      <p:sp>
        <p:nvSpPr>
          <p:cNvPr id="6" name="Slide Number Placeholder 3">
            <a:extLst>
              <a:ext uri="{FF2B5EF4-FFF2-40B4-BE49-F238E27FC236}">
                <a16:creationId xmlns="" xmlns:a16="http://schemas.microsoft.com/office/drawing/2014/main" id="{00AAF086-220C-47BE-A7BA-E2E659E0CA91}"/>
              </a:ext>
            </a:extLst>
          </p:cNvPr>
          <p:cNvSpPr>
            <a:spLocks noGrp="1"/>
          </p:cNvSpPr>
          <p:nvPr>
            <p:ph type="sldNum" sz="quarter" idx="12"/>
          </p:nvPr>
        </p:nvSpPr>
        <p:spPr/>
        <p:txBody>
          <a:bodyPr/>
          <a:lstStyle>
            <a:lvl1pPr>
              <a:defRPr/>
            </a:lvl1pPr>
          </a:lstStyle>
          <a:p>
            <a:fld id="{16BDF912-870D-4D66-847D-AD1DEE6FC06A}" type="slidenum">
              <a:rPr lang="en-US" altLang="sr-Latn-RS"/>
              <a:pPr/>
              <a:t>‹#›</a:t>
            </a:fld>
            <a:endParaRPr lang="en-US" altLang="sr-Latn-RS"/>
          </a:p>
        </p:txBody>
      </p:sp>
    </p:spTree>
    <p:extLst>
      <p:ext uri="{BB962C8B-B14F-4D97-AF65-F5344CB8AC3E}">
        <p14:creationId xmlns:p14="http://schemas.microsoft.com/office/powerpoint/2010/main" val="191895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F387B3F-01B2-4F43-BE6E-C2A76EEB8EE8}"/>
              </a:ext>
            </a:extLst>
          </p:cNvPr>
          <p:cNvSpPr>
            <a:spLocks noGrp="1"/>
          </p:cNvSpPr>
          <p:nvPr>
            <p:ph type="dt" sz="half" idx="10"/>
          </p:nvPr>
        </p:nvSpPr>
        <p:spPr/>
        <p:txBody>
          <a:bodyPr/>
          <a:lstStyle>
            <a:lvl1pPr>
              <a:defRPr/>
            </a:lvl1pPr>
            <a:extLst/>
          </a:lstStyle>
          <a:p>
            <a:pPr>
              <a:defRPr/>
            </a:pPr>
            <a:fld id="{0941C871-DE9C-46A7-9E4B-7936F02CB26F}" type="datetimeFigureOut">
              <a:rPr lang="en-US"/>
              <a:pPr>
                <a:defRPr/>
              </a:pPr>
              <a:t>9/8/2023</a:t>
            </a:fld>
            <a:endParaRPr lang="en-US"/>
          </a:p>
        </p:txBody>
      </p:sp>
      <p:sp>
        <p:nvSpPr>
          <p:cNvPr id="6" name="Footer Placeholder 5">
            <a:extLst>
              <a:ext uri="{FF2B5EF4-FFF2-40B4-BE49-F238E27FC236}">
                <a16:creationId xmlns="" xmlns:a16="http://schemas.microsoft.com/office/drawing/2014/main" id="{42C4416B-2B5A-4B7D-B60A-0F6BFF879C15}"/>
              </a:ext>
            </a:extLst>
          </p:cNvPr>
          <p:cNvSpPr>
            <a:spLocks noGrp="1"/>
          </p:cNvSpPr>
          <p:nvPr>
            <p:ph type="ftr" sz="quarter" idx="11"/>
          </p:nvPr>
        </p:nvSpPr>
        <p:spPr/>
        <p:txBody>
          <a:bodyPr/>
          <a:lstStyle>
            <a:lvl1pPr>
              <a:defRPr/>
            </a:lvl1pPr>
            <a:extLst/>
          </a:lstStyle>
          <a:p>
            <a:pPr>
              <a:defRPr/>
            </a:pPr>
            <a:endParaRPr lang="en-US"/>
          </a:p>
        </p:txBody>
      </p:sp>
      <p:sp>
        <p:nvSpPr>
          <p:cNvPr id="7" name="Slide Number Placeholder 6">
            <a:extLst>
              <a:ext uri="{FF2B5EF4-FFF2-40B4-BE49-F238E27FC236}">
                <a16:creationId xmlns="" xmlns:a16="http://schemas.microsoft.com/office/drawing/2014/main" id="{6908738E-31B4-4D8B-9A05-02B47D8E3413}"/>
              </a:ext>
            </a:extLst>
          </p:cNvPr>
          <p:cNvSpPr>
            <a:spLocks noGrp="1"/>
          </p:cNvSpPr>
          <p:nvPr>
            <p:ph type="sldNum" sz="quarter" idx="12"/>
          </p:nvPr>
        </p:nvSpPr>
        <p:spPr/>
        <p:txBody>
          <a:bodyPr/>
          <a:lstStyle>
            <a:lvl1pPr>
              <a:defRPr/>
            </a:lvl1pPr>
          </a:lstStyle>
          <a:p>
            <a:fld id="{52296911-A83B-407A-98D6-B8FCDABC1BC4}" type="slidenum">
              <a:rPr lang="en-US" altLang="sr-Latn-RS"/>
              <a:pPr/>
              <a:t>‹#›</a:t>
            </a:fld>
            <a:endParaRPr lang="en-US" altLang="sr-Latn-RS"/>
          </a:p>
        </p:txBody>
      </p:sp>
    </p:spTree>
    <p:extLst>
      <p:ext uri="{BB962C8B-B14F-4D97-AF65-F5344CB8AC3E}">
        <p14:creationId xmlns:p14="http://schemas.microsoft.com/office/powerpoint/2010/main" val="4074007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5F8BA214-C68E-4B15-AAD4-34A3FF545185}"/>
              </a:ext>
            </a:extLst>
          </p:cNvPr>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a:extLst>
              <a:ext uri="{FF2B5EF4-FFF2-40B4-BE49-F238E27FC236}">
                <a16:creationId xmlns="" xmlns:a16="http://schemas.microsoft.com/office/drawing/2014/main" id="{4D3BDE65-33F0-4802-80E1-2BE36236254A}"/>
              </a:ext>
            </a:extLst>
          </p:cNvPr>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a:extLst>
              <a:ext uri="{FF2B5EF4-FFF2-40B4-BE49-F238E27FC236}">
                <a16:creationId xmlns="" xmlns:a16="http://schemas.microsoft.com/office/drawing/2014/main" id="{2BCBFDBB-4DDF-4DEB-AC72-6C7A12B52E31}"/>
              </a:ext>
            </a:extLst>
          </p:cNvPr>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a:extLst>
              <a:ext uri="{FF2B5EF4-FFF2-40B4-BE49-F238E27FC236}">
                <a16:creationId xmlns="" xmlns:a16="http://schemas.microsoft.com/office/drawing/2014/main" id="{445ECFE6-A936-474A-8D6D-70105B4605C3}"/>
              </a:ext>
            </a:extLst>
          </p:cNvPr>
          <p:cNvSpPr>
            <a:spLocks noGrp="1"/>
          </p:cNvSpPr>
          <p:nvPr>
            <p:ph type="dt" sz="half" idx="10"/>
          </p:nvPr>
        </p:nvSpPr>
        <p:spPr/>
        <p:txBody>
          <a:bodyPr/>
          <a:lstStyle>
            <a:lvl1pPr>
              <a:defRPr/>
            </a:lvl1pPr>
            <a:extLst/>
          </a:lstStyle>
          <a:p>
            <a:pPr>
              <a:defRPr/>
            </a:pPr>
            <a:fld id="{033E06D9-E354-4BC7-82CB-C652730161F3}" type="datetimeFigureOut">
              <a:rPr lang="en-US"/>
              <a:pPr>
                <a:defRPr/>
              </a:pPr>
              <a:t>9/8/2023</a:t>
            </a:fld>
            <a:endParaRPr lang="en-US"/>
          </a:p>
        </p:txBody>
      </p:sp>
      <p:sp>
        <p:nvSpPr>
          <p:cNvPr id="9" name="Footer Placeholder 5">
            <a:extLst>
              <a:ext uri="{FF2B5EF4-FFF2-40B4-BE49-F238E27FC236}">
                <a16:creationId xmlns="" xmlns:a16="http://schemas.microsoft.com/office/drawing/2014/main" id="{76BE7582-59F5-46CC-88F6-B2D58AC86859}"/>
              </a:ext>
            </a:extLst>
          </p:cNvPr>
          <p:cNvSpPr>
            <a:spLocks noGrp="1"/>
          </p:cNvSpPr>
          <p:nvPr>
            <p:ph type="ftr" sz="quarter" idx="11"/>
          </p:nvPr>
        </p:nvSpPr>
        <p:spPr/>
        <p:txBody>
          <a:bodyPr/>
          <a:lstStyle>
            <a:lvl1pPr>
              <a:defRPr/>
            </a:lvl1pPr>
            <a:extLst/>
          </a:lstStyle>
          <a:p>
            <a:pPr>
              <a:defRPr/>
            </a:pPr>
            <a:endParaRPr lang="en-US"/>
          </a:p>
        </p:txBody>
      </p:sp>
      <p:sp>
        <p:nvSpPr>
          <p:cNvPr id="10" name="Slide Number Placeholder 6">
            <a:extLst>
              <a:ext uri="{FF2B5EF4-FFF2-40B4-BE49-F238E27FC236}">
                <a16:creationId xmlns="" xmlns:a16="http://schemas.microsoft.com/office/drawing/2014/main" id="{B2CB2ED1-BAA4-4B89-81E4-E9D0820F3BA4}"/>
              </a:ext>
            </a:extLst>
          </p:cNvPr>
          <p:cNvSpPr>
            <a:spLocks noGrp="1"/>
          </p:cNvSpPr>
          <p:nvPr>
            <p:ph type="sldNum" sz="quarter" idx="12"/>
          </p:nvPr>
        </p:nvSpPr>
        <p:spPr/>
        <p:txBody>
          <a:bodyPr/>
          <a:lstStyle>
            <a:lvl1pPr>
              <a:defRPr/>
            </a:lvl1pPr>
          </a:lstStyle>
          <a:p>
            <a:fld id="{35B4E802-81A1-4736-A2AA-ABCC253EFA9F}" type="slidenum">
              <a:rPr lang="en-US" altLang="sr-Latn-RS"/>
              <a:pPr/>
              <a:t>‹#›</a:t>
            </a:fld>
            <a:endParaRPr lang="en-US" altLang="sr-Latn-RS"/>
          </a:p>
        </p:txBody>
      </p:sp>
    </p:spTree>
    <p:extLst>
      <p:ext uri="{BB962C8B-B14F-4D97-AF65-F5344CB8AC3E}">
        <p14:creationId xmlns:p14="http://schemas.microsoft.com/office/powerpoint/2010/main" val="1236841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7" name="Pie 6">
            <a:extLst>
              <a:ext uri="{FF2B5EF4-FFF2-40B4-BE49-F238E27FC236}">
                <a16:creationId xmlns="" xmlns:a16="http://schemas.microsoft.com/office/drawing/2014/main" id="{DFDEFAE5-A01A-4A3C-B62D-FABAF2CB122F}"/>
              </a:ext>
            </a:extLst>
          </p:cNvP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a:extLst>
              <a:ext uri="{FF2B5EF4-FFF2-40B4-BE49-F238E27FC236}">
                <a16:creationId xmlns="" xmlns:a16="http://schemas.microsoft.com/office/drawing/2014/main" id="{85663812-B52F-4282-9494-F3A6185A572C}"/>
              </a:ext>
            </a:extLst>
          </p:cNvPr>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a:extLst>
              <a:ext uri="{FF2B5EF4-FFF2-40B4-BE49-F238E27FC236}">
                <a16:creationId xmlns="" xmlns:a16="http://schemas.microsoft.com/office/drawing/2014/main" id="{370EF9E4-B3D3-46BE-BCD2-8DB64DCDE2A8}"/>
              </a:ext>
            </a:extLst>
          </p:cNvPr>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a:extLst>
              <a:ext uri="{FF2B5EF4-FFF2-40B4-BE49-F238E27FC236}">
                <a16:creationId xmlns="" xmlns:a16="http://schemas.microsoft.com/office/drawing/2014/main" id="{7065D5A1-E3C2-40F4-B4F8-F079DFCEE2F4}"/>
              </a:ext>
            </a:extLst>
          </p:cNvPr>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a:extLst>
              <a:ext uri="{FF2B5EF4-FFF2-40B4-BE49-F238E27FC236}">
                <a16:creationId xmlns="" xmlns:a16="http://schemas.microsoft.com/office/drawing/2014/main" id="{FF2968AA-627F-4273-B09A-E55E2B4B3806}"/>
              </a:ext>
            </a:extLst>
          </p:cNvPr>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p>
        </p:txBody>
      </p:sp>
      <p:sp>
        <p:nvSpPr>
          <p:cNvPr id="3081" name="Text Placeholder 8">
            <a:extLst>
              <a:ext uri="{FF2B5EF4-FFF2-40B4-BE49-F238E27FC236}">
                <a16:creationId xmlns="" xmlns:a16="http://schemas.microsoft.com/office/drawing/2014/main" id="{211E7A21-8229-443F-A383-3DFD7940B800}"/>
              </a:ext>
            </a:extLst>
          </p:cNvPr>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a:t>Click to edit Master text styles</a:t>
            </a:r>
          </a:p>
          <a:p>
            <a:pPr lvl="1"/>
            <a:r>
              <a:rPr lang="en-US" altLang="sr-Latn-RS"/>
              <a:t>Second level</a:t>
            </a:r>
          </a:p>
          <a:p>
            <a:pPr lvl="2"/>
            <a:r>
              <a:rPr lang="en-US" altLang="sr-Latn-RS"/>
              <a:t>Third level</a:t>
            </a:r>
          </a:p>
          <a:p>
            <a:pPr lvl="3"/>
            <a:r>
              <a:rPr lang="en-US" altLang="sr-Latn-RS"/>
              <a:t>Fourth level</a:t>
            </a:r>
          </a:p>
          <a:p>
            <a:pPr lvl="4"/>
            <a:r>
              <a:rPr lang="en-US" altLang="sr-Latn-RS"/>
              <a:t>Fifth level</a:t>
            </a:r>
          </a:p>
        </p:txBody>
      </p:sp>
      <p:sp>
        <p:nvSpPr>
          <p:cNvPr id="24" name="Date Placeholder 23">
            <a:extLst>
              <a:ext uri="{FF2B5EF4-FFF2-40B4-BE49-F238E27FC236}">
                <a16:creationId xmlns="" xmlns:a16="http://schemas.microsoft.com/office/drawing/2014/main" id="{7BA3CC64-17E6-46CD-A47B-FDC94AAA30AD}"/>
              </a:ext>
            </a:extLst>
          </p:cNvPr>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F3BC2485-D3FD-4091-8229-BD943C5DFD18}" type="datetimeFigureOut">
              <a:rPr lang="en-US"/>
              <a:pPr>
                <a:defRPr/>
              </a:pPr>
              <a:t>9/8/2023</a:t>
            </a:fld>
            <a:endParaRPr lang="en-US"/>
          </a:p>
        </p:txBody>
      </p:sp>
      <p:sp>
        <p:nvSpPr>
          <p:cNvPr id="10" name="Footer Placeholder 9">
            <a:extLst>
              <a:ext uri="{FF2B5EF4-FFF2-40B4-BE49-F238E27FC236}">
                <a16:creationId xmlns="" xmlns:a16="http://schemas.microsoft.com/office/drawing/2014/main" id="{41BC3801-5182-40E8-8BC5-E8BA07DDAAB1}"/>
              </a:ext>
            </a:extLst>
          </p:cNvPr>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US"/>
          </a:p>
        </p:txBody>
      </p:sp>
      <p:sp>
        <p:nvSpPr>
          <p:cNvPr id="22" name="Slide Number Placeholder 21">
            <a:extLst>
              <a:ext uri="{FF2B5EF4-FFF2-40B4-BE49-F238E27FC236}">
                <a16:creationId xmlns="" xmlns:a16="http://schemas.microsoft.com/office/drawing/2014/main" id="{1E47997F-01F3-4F0B-8198-22D8993AAE80}"/>
              </a:ext>
            </a:extLst>
          </p:cNvPr>
          <p:cNvSpPr>
            <a:spLocks noGrp="1"/>
          </p:cNvSpPr>
          <p:nvPr>
            <p:ph type="sldNum" sz="quarter" idx="4"/>
          </p:nvPr>
        </p:nvSpPr>
        <p:spPr>
          <a:xfrm>
            <a:off x="8613775" y="6305550"/>
            <a:ext cx="457200" cy="476250"/>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5A788"/>
                </a:solidFill>
                <a:latin typeface="Gill Sans MT" panose="020B0502020104020203" pitchFamily="34" charset="0"/>
              </a:defRPr>
            </a:lvl1pPr>
          </a:lstStyle>
          <a:p>
            <a:fld id="{4BE82CE1-CC71-4E1B-8696-921AE27E2D3A}" type="slidenum">
              <a:rPr lang="en-US" altLang="sr-Latn-RS"/>
              <a:pPr/>
              <a:t>‹#›</a:t>
            </a:fld>
            <a:endParaRPr lang="en-US" altLang="sr-Latn-RS"/>
          </a:p>
        </p:txBody>
      </p:sp>
      <p:sp>
        <p:nvSpPr>
          <p:cNvPr id="15" name="Rectangle 14">
            <a:extLst>
              <a:ext uri="{FF2B5EF4-FFF2-40B4-BE49-F238E27FC236}">
                <a16:creationId xmlns="" xmlns:a16="http://schemas.microsoft.com/office/drawing/2014/main" id="{14FD8A83-4C0A-4663-8C2F-FB3CBE04A828}"/>
              </a:ext>
            </a:extLst>
          </p:cNvPr>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951" r:id="rId1"/>
    <p:sldLayoutId id="2147483901" r:id="rId2"/>
    <p:sldLayoutId id="2147483952" r:id="rId3"/>
    <p:sldLayoutId id="2147483902" r:id="rId4"/>
    <p:sldLayoutId id="2147483953" r:id="rId5"/>
    <p:sldLayoutId id="2147483903" r:id="rId6"/>
    <p:sldLayoutId id="2147483954" r:id="rId7"/>
    <p:sldLayoutId id="2147483955" r:id="rId8"/>
    <p:sldLayoutId id="2147483956" r:id="rId9"/>
    <p:sldLayoutId id="2147483904" r:id="rId10"/>
    <p:sldLayoutId id="2147483905" r:id="rId11"/>
    <p:sldLayoutId id="2147483958" r:id="rId12"/>
    <p:sldLayoutId id="2147483960" r:id="rId13"/>
    <p:sldLayoutId id="2147483961" r:id="rId14"/>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anose="05020102010507070707"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anose="020B0604030504040204"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anose="05020102010507070707"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anose="05020102010507070707"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7.xml"/><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0.xml"/><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21.jpeg"/><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14.xml"/><Relationship Id="rId5" Type="http://schemas.openxmlformats.org/officeDocument/2006/relationships/comments" Target="../comments/comment1.xml"/><Relationship Id="rId4" Type="http://schemas.openxmlformats.org/officeDocument/2006/relationships/image" Target="../media/image34.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35.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kg.ac.rs/pict/logo.jpg">
            <a:extLst>
              <a:ext uri="{FF2B5EF4-FFF2-40B4-BE49-F238E27FC236}">
                <a16:creationId xmlns="" xmlns:a16="http://schemas.microsoft.com/office/drawing/2014/main" id="{67999A80-FA6D-4E03-9CE7-23878E89E3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96479"/>
            <a:ext cx="1656779" cy="1841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a:extLst>
              <a:ext uri="{FF2B5EF4-FFF2-40B4-BE49-F238E27FC236}">
                <a16:creationId xmlns="" xmlns:a16="http://schemas.microsoft.com/office/drawing/2014/main" id="{42B8D153-6FC3-4BD0-AAE9-B69DBB42E68A}"/>
              </a:ext>
            </a:extLst>
          </p:cNvPr>
          <p:cNvSpPr/>
          <p:nvPr/>
        </p:nvSpPr>
        <p:spPr>
          <a:xfrm>
            <a:off x="1692275" y="549275"/>
            <a:ext cx="6767513" cy="1295400"/>
          </a:xfrm>
          <a:prstGeom prst="roundRect">
            <a:avLst/>
          </a:prstGeom>
          <a:solidFill>
            <a:schemeClr val="bg2"/>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
        <p:nvSpPr>
          <p:cNvPr id="39940" name="Subtitle 2">
            <a:extLst>
              <a:ext uri="{FF2B5EF4-FFF2-40B4-BE49-F238E27FC236}">
                <a16:creationId xmlns="" xmlns:a16="http://schemas.microsoft.com/office/drawing/2014/main" id="{8A977C28-AA2E-47D9-A332-E325BBA57260}"/>
              </a:ext>
            </a:extLst>
          </p:cNvPr>
          <p:cNvSpPr txBox="1">
            <a:spLocks/>
          </p:cNvSpPr>
          <p:nvPr/>
        </p:nvSpPr>
        <p:spPr bwMode="auto">
          <a:xfrm>
            <a:off x="1692275" y="327025"/>
            <a:ext cx="7056438" cy="1739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Font typeface="Arial" panose="020B0604020202020204" pitchFamily="34" charset="0"/>
              <a:buNone/>
            </a:pPr>
            <a:r>
              <a:rPr lang="en" altLang="sr-Latn-RS" sz="2000" b="1" dirty="0" smtClean="0"/>
              <a:t>University </a:t>
            </a:r>
            <a:r>
              <a:rPr lang="en" altLang="sr-Latn-RS" sz="2000" b="1" dirty="0"/>
              <a:t>in Kragujevac</a:t>
            </a:r>
            <a:endParaRPr lang="en-US" altLang="sr-Latn-RS" sz="2000" b="1" dirty="0"/>
          </a:p>
          <a:p>
            <a:pPr algn="ctr" eaLnBrk="1" hangingPunct="1">
              <a:spcBef>
                <a:spcPct val="20000"/>
              </a:spcBef>
              <a:buFont typeface="Arial" panose="020B0604020202020204" pitchFamily="34" charset="0"/>
              <a:buNone/>
            </a:pPr>
            <a:r>
              <a:rPr lang="sr-Latn-RS" altLang="sr-Latn-RS" sz="2000" b="1" dirty="0" smtClean="0"/>
              <a:t>Faculty of Medical Sciences</a:t>
            </a:r>
          </a:p>
          <a:p>
            <a:pPr algn="ctr" eaLnBrk="1" hangingPunct="1">
              <a:spcBef>
                <a:spcPct val="20000"/>
              </a:spcBef>
              <a:buFont typeface="Arial" panose="020B0604020202020204" pitchFamily="34" charset="0"/>
              <a:buNone/>
            </a:pPr>
            <a:endParaRPr lang="sr-Cyrl-CS" altLang="sr-Latn-RS" sz="2000" b="1" dirty="0"/>
          </a:p>
          <a:p>
            <a:pPr algn="ctr" eaLnBrk="1" hangingPunct="1">
              <a:spcBef>
                <a:spcPct val="20000"/>
              </a:spcBef>
              <a:buFont typeface="Arial" panose="020B0604020202020204" pitchFamily="34" charset="0"/>
              <a:buNone/>
            </a:pPr>
            <a:r>
              <a:rPr lang="en" altLang="sr-Latn-RS" sz="2000" b="1" dirty="0"/>
              <a:t>Internal </a:t>
            </a:r>
            <a:r>
              <a:rPr lang="en" altLang="sr-Latn-RS" sz="2000" b="1" dirty="0" smtClean="0"/>
              <a:t>medicine</a:t>
            </a:r>
            <a:endParaRPr lang="en-US" altLang="sr-Latn-RS" sz="2000" b="1" dirty="0"/>
          </a:p>
          <a:p>
            <a:pPr algn="ctr" eaLnBrk="1" hangingPunct="1">
              <a:spcBef>
                <a:spcPct val="20000"/>
              </a:spcBef>
              <a:buFont typeface="Arial" panose="020B0604020202020204" pitchFamily="34" charset="0"/>
              <a:buNone/>
            </a:pPr>
            <a:endParaRPr lang="en-US" altLang="sr-Latn-RS" dirty="0">
              <a:latin typeface="Gill Sans MT" panose="020B0502020104020203" pitchFamily="34" charset="0"/>
            </a:endParaRPr>
          </a:p>
        </p:txBody>
      </p:sp>
      <p:sp>
        <p:nvSpPr>
          <p:cNvPr id="8" name="Rounded Rectangle 7">
            <a:extLst>
              <a:ext uri="{FF2B5EF4-FFF2-40B4-BE49-F238E27FC236}">
                <a16:creationId xmlns="" xmlns:a16="http://schemas.microsoft.com/office/drawing/2014/main" id="{417AA63C-A493-4E66-BABE-9C54FA42664B}"/>
              </a:ext>
            </a:extLst>
          </p:cNvPr>
          <p:cNvSpPr/>
          <p:nvPr/>
        </p:nvSpPr>
        <p:spPr>
          <a:xfrm>
            <a:off x="1187624" y="3717032"/>
            <a:ext cx="7561089" cy="2160240"/>
          </a:xfrm>
          <a:prstGeom prst="roundRect">
            <a:avLst/>
          </a:prstGeom>
          <a:solidFill>
            <a:srgbClr val="FFFF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3600" b="1" dirty="0">
                <a:solidFill>
                  <a:schemeClr val="tx1"/>
                </a:solidFill>
                <a:latin typeface="Arial" panose="020B0604020202020204" pitchFamily="34" charset="0"/>
                <a:cs typeface="Arial" panose="020B0604020202020204" pitchFamily="34" charset="0"/>
              </a:rPr>
              <a:t>Chronic obstructive pulmonary </a:t>
            </a:r>
            <a:r>
              <a:rPr lang="en" sz="3600" b="1" dirty="0" smtClean="0">
                <a:solidFill>
                  <a:schemeClr val="tx1"/>
                </a:solidFill>
                <a:latin typeface="Arial" panose="020B0604020202020204" pitchFamily="34" charset="0"/>
                <a:cs typeface="Arial" panose="020B0604020202020204" pitchFamily="34" charset="0"/>
              </a:rPr>
              <a:t>disease</a:t>
            </a:r>
            <a:r>
              <a:rPr lang="sr-Latn-RS" sz="3600" b="1" dirty="0" smtClean="0">
                <a:solidFill>
                  <a:schemeClr val="tx1"/>
                </a:solidFill>
                <a:latin typeface="Arial" panose="020B0604020202020204" pitchFamily="34" charset="0"/>
                <a:cs typeface="Arial" panose="020B0604020202020204" pitchFamily="34" charset="0"/>
              </a:rPr>
              <a:t> </a:t>
            </a:r>
            <a:r>
              <a:rPr lang="sr-Latn-RS" sz="3600" b="1" smtClean="0">
                <a:solidFill>
                  <a:schemeClr val="tx1"/>
                </a:solidFill>
                <a:latin typeface="Arial" panose="020B0604020202020204" pitchFamily="34" charset="0"/>
                <a:cs typeface="Arial" panose="020B0604020202020204" pitchFamily="34" charset="0"/>
              </a:rPr>
              <a:t>– COPD - 1</a:t>
            </a:r>
            <a:endParaRPr lang="sr-Latn-RS" sz="3600" b="1" dirty="0" smtClean="0">
              <a:solidFill>
                <a:schemeClr val="tx1"/>
              </a:solidFill>
              <a:latin typeface="Arial" panose="020B0604020202020204" pitchFamily="34" charset="0"/>
              <a:cs typeface="Arial" panose="020B0604020202020204" pitchFamily="34" charset="0"/>
            </a:endParaRPr>
          </a:p>
          <a:p>
            <a:pPr algn="ctr" fontAlgn="auto">
              <a:spcBef>
                <a:spcPts val="0"/>
              </a:spcBef>
              <a:spcAft>
                <a:spcPts val="0"/>
              </a:spcAft>
              <a:defRPr/>
            </a:pPr>
            <a:r>
              <a:rPr lang="sr-Latn-RS" b="1" dirty="0" smtClean="0">
                <a:solidFill>
                  <a:schemeClr val="tx1"/>
                </a:solidFill>
                <a:latin typeface="Arial" panose="020B0604020202020204" pitchFamily="34" charset="0"/>
                <a:cs typeface="Arial" panose="020B0604020202020204" pitchFamily="34" charset="0"/>
              </a:rPr>
              <a:t>Definition, etiology, patogenesis, clinical features</a:t>
            </a:r>
            <a:endParaRPr lang="sr-Latn-RS" sz="3600" b="1" dirty="0" smtClean="0">
              <a:solidFill>
                <a:schemeClr val="tx1"/>
              </a:solidFill>
              <a:latin typeface="Arial" panose="020B0604020202020204" pitchFamily="34" charset="0"/>
              <a:cs typeface="Arial" panose="020B0604020202020204" pitchFamily="34" charset="0"/>
            </a:endParaRPr>
          </a:p>
          <a:p>
            <a:pPr algn="ctr" fontAlgn="auto">
              <a:spcBef>
                <a:spcPts val="0"/>
              </a:spcBef>
              <a:spcAft>
                <a:spcPts val="0"/>
              </a:spcAft>
              <a:defRPr/>
            </a:pPr>
            <a:r>
              <a:rPr lang="en" sz="2000" dirty="0" smtClean="0">
                <a:solidFill>
                  <a:schemeClr val="tx1"/>
                </a:solidFill>
                <a:latin typeface="Arial" panose="020B0604020202020204" pitchFamily="34" charset="0"/>
                <a:cs typeface="Arial" panose="020B0604020202020204" pitchFamily="34" charset="0"/>
              </a:rPr>
              <a:t>Ass</a:t>
            </a:r>
            <a:r>
              <a:rPr lang="sr-Latn-RS" sz="2000" dirty="0" smtClean="0">
                <a:solidFill>
                  <a:schemeClr val="tx1"/>
                </a:solidFill>
                <a:latin typeface="Arial" panose="020B0604020202020204" pitchFamily="34" charset="0"/>
                <a:cs typeface="Arial" panose="020B0604020202020204" pitchFamily="34" charset="0"/>
              </a:rPr>
              <a:t>is</a:t>
            </a:r>
            <a:r>
              <a:rPr lang="en" sz="2000" dirty="0" smtClean="0">
                <a:solidFill>
                  <a:schemeClr val="tx1"/>
                </a:solidFill>
                <a:latin typeface="Arial" panose="020B0604020202020204" pitchFamily="34" charset="0"/>
                <a:cs typeface="Arial" panose="020B0604020202020204" pitchFamily="34" charset="0"/>
              </a:rPr>
              <a:t>t. </a:t>
            </a:r>
            <a:r>
              <a:rPr lang="sr-Latn-RS" sz="2000" dirty="0" smtClean="0">
                <a:solidFill>
                  <a:schemeClr val="tx1"/>
                </a:solidFill>
                <a:latin typeface="Arial" panose="020B0604020202020204" pitchFamily="34" charset="0"/>
                <a:cs typeface="Arial" panose="020B0604020202020204" pitchFamily="34" charset="0"/>
              </a:rPr>
              <a:t>Prof</a:t>
            </a:r>
            <a:r>
              <a:rPr lang="en" sz="2000" dirty="0" smtClean="0">
                <a:solidFill>
                  <a:schemeClr val="tx1"/>
                </a:solidFill>
                <a:latin typeface="Arial" panose="020B0604020202020204" pitchFamily="34" charset="0"/>
                <a:cs typeface="Arial" panose="020B0604020202020204" pitchFamily="34" charset="0"/>
              </a:rPr>
              <a:t>. Vojislav Ćupurdija</a:t>
            </a:r>
            <a:endParaRPr lang="en-US" sz="2000" dirty="0">
              <a:solidFill>
                <a:schemeClr val="tx1"/>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4309"/>
    </mc:Choice>
    <mc:Fallback xmlns="">
      <p:transition spd="slow" advTm="430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C22F9C78-98CD-4A5B-A9C7-D3CAA683D651}"/>
              </a:ext>
            </a:extLst>
          </p:cNvPr>
          <p:cNvSpPr>
            <a:spLocks noGrp="1"/>
          </p:cNvSpPr>
          <p:nvPr>
            <p:ph type="title"/>
          </p:nvPr>
        </p:nvSpPr>
        <p:spPr>
          <a:xfrm>
            <a:off x="611560" y="274638"/>
            <a:ext cx="8322890" cy="1143000"/>
          </a:xfrm>
        </p:spPr>
        <p:txBody>
          <a:bodyPr>
            <a:noAutofit/>
          </a:bodyPr>
          <a:lstStyle/>
          <a:p>
            <a:pPr algn="ctr"/>
            <a:r>
              <a:rPr lang="en" sz="4000" b="1" i="1" dirty="0">
                <a:effectLst/>
                <a:latin typeface="Arial" panose="020B0604020202020204" pitchFamily="34" charset="0"/>
                <a:cs typeface="Arial" panose="020B0604020202020204" pitchFamily="34" charset="0"/>
              </a:rPr>
              <a:t>Clinical </a:t>
            </a:r>
            <a:r>
              <a:rPr lang="sr-Latn-RS" sz="4000" b="1" i="1" dirty="0" smtClean="0">
                <a:effectLst/>
                <a:latin typeface="Arial" panose="020B0604020202020204" pitchFamily="34" charset="0"/>
                <a:cs typeface="Arial" panose="020B0604020202020204" pitchFamily="34" charset="0"/>
              </a:rPr>
              <a:t>COPD </a:t>
            </a:r>
            <a:r>
              <a:rPr lang="en" sz="4000" b="1" i="1" dirty="0" smtClean="0">
                <a:effectLst/>
                <a:latin typeface="Arial" panose="020B0604020202020204" pitchFamily="34" charset="0"/>
                <a:cs typeface="Arial" panose="020B0604020202020204" pitchFamily="34" charset="0"/>
              </a:rPr>
              <a:t>phenotyp</a:t>
            </a:r>
            <a:r>
              <a:rPr lang="sr-Latn-RS" sz="4000" b="1" i="1" dirty="0" smtClean="0">
                <a:effectLst/>
                <a:latin typeface="Arial" panose="020B0604020202020204" pitchFamily="34" charset="0"/>
                <a:cs typeface="Arial" panose="020B0604020202020204" pitchFamily="34" charset="0"/>
              </a:rPr>
              <a:t>es</a:t>
            </a:r>
            <a:endParaRPr lang="sr-Latn-RS" sz="4000" dirty="0"/>
          </a:p>
        </p:txBody>
      </p:sp>
      <p:sp>
        <p:nvSpPr>
          <p:cNvPr id="3" name="Subtitle 2">
            <a:extLst>
              <a:ext uri="{FF2B5EF4-FFF2-40B4-BE49-F238E27FC236}">
                <a16:creationId xmlns="" xmlns:a16="http://schemas.microsoft.com/office/drawing/2014/main" id="{D592CA58-379A-4621-8062-00CE1AB2FF1D}"/>
              </a:ext>
            </a:extLst>
          </p:cNvPr>
          <p:cNvSpPr>
            <a:spLocks noGrp="1"/>
          </p:cNvSpPr>
          <p:nvPr>
            <p:ph idx="1"/>
          </p:nvPr>
        </p:nvSpPr>
        <p:spPr>
          <a:xfrm>
            <a:off x="827584" y="2204864"/>
            <a:ext cx="7746826" cy="2448272"/>
          </a:xfrm>
          <a:solidFill>
            <a:schemeClr val="accent1">
              <a:lumMod val="20000"/>
              <a:lumOff val="80000"/>
            </a:schemeClr>
          </a:solidFill>
        </p:spPr>
        <p:txBody>
          <a:bodyPr/>
          <a:lstStyle/>
          <a:p>
            <a:r>
              <a:rPr lang="en" dirty="0" smtClean="0">
                <a:latin typeface="Arial" panose="020B0604020202020204" pitchFamily="34" charset="0"/>
                <a:cs typeface="Arial" panose="020B0604020202020204" pitchFamily="34" charset="0"/>
              </a:rPr>
              <a:t>Mixed </a:t>
            </a:r>
            <a:r>
              <a:rPr lang="en" dirty="0">
                <a:latin typeface="Arial" panose="020B0604020202020204" pitchFamily="34" charset="0"/>
                <a:cs typeface="Arial" panose="020B0604020202020204" pitchFamily="34" charset="0"/>
              </a:rPr>
              <a:t>Asthma-COPD phenotype </a:t>
            </a:r>
            <a:r>
              <a:rPr lang="en" dirty="0" smtClean="0">
                <a:latin typeface="Arial" panose="020B0604020202020204" pitchFamily="34" charset="0"/>
                <a:cs typeface="Arial" panose="020B0604020202020204" pitchFamily="34" charset="0"/>
              </a:rPr>
              <a:t>(A</a:t>
            </a:r>
            <a:r>
              <a:rPr lang="sr-Latn-RS" dirty="0" smtClean="0">
                <a:latin typeface="Arial" panose="020B0604020202020204" pitchFamily="34" charset="0"/>
                <a:cs typeface="Arial" panose="020B0604020202020204" pitchFamily="34" charset="0"/>
              </a:rPr>
              <a:t>C</a:t>
            </a:r>
            <a:r>
              <a:rPr lang="en" dirty="0" smtClean="0">
                <a:latin typeface="Arial" panose="020B0604020202020204" pitchFamily="34" charset="0"/>
                <a:cs typeface="Arial" panose="020B0604020202020204" pitchFamily="34" charset="0"/>
              </a:rPr>
              <a:t>O)</a:t>
            </a:r>
            <a:endParaRPr lang="en" dirty="0">
              <a:latin typeface="Arial" panose="020B0604020202020204" pitchFamily="34" charset="0"/>
              <a:cs typeface="Arial" panose="020B0604020202020204" pitchFamily="34" charset="0"/>
            </a:endParaRPr>
          </a:p>
          <a:p>
            <a:r>
              <a:rPr lang="en" dirty="0">
                <a:latin typeface="Arial" panose="020B0604020202020204" pitchFamily="34" charset="0"/>
                <a:cs typeface="Arial" panose="020B0604020202020204" pitchFamily="34" charset="0"/>
              </a:rPr>
              <a:t>Phenotype of emphysema with hyperinflation</a:t>
            </a:r>
          </a:p>
          <a:p>
            <a:r>
              <a:rPr lang="en" dirty="0">
                <a:latin typeface="Arial" panose="020B0604020202020204" pitchFamily="34" charset="0"/>
                <a:cs typeface="Arial" panose="020B0604020202020204" pitchFamily="34" charset="0"/>
              </a:rPr>
              <a:t>Phenotype of frequent </a:t>
            </a:r>
            <a:r>
              <a:rPr lang="en" dirty="0" smtClean="0">
                <a:latin typeface="Arial" panose="020B0604020202020204" pitchFamily="34" charset="0"/>
                <a:cs typeface="Arial" panose="020B0604020202020204" pitchFamily="34" charset="0"/>
              </a:rPr>
              <a:t>exacerbat</a:t>
            </a:r>
            <a:r>
              <a:rPr lang="sr-Latn-RS" dirty="0" smtClean="0">
                <a:latin typeface="Arial" panose="020B0604020202020204" pitchFamily="34" charset="0"/>
                <a:cs typeface="Arial" panose="020B0604020202020204" pitchFamily="34" charset="0"/>
              </a:rPr>
              <a:t>o</a:t>
            </a:r>
            <a:r>
              <a:rPr lang="en" dirty="0" smtClean="0">
                <a:latin typeface="Arial" panose="020B0604020202020204" pitchFamily="34" charset="0"/>
                <a:cs typeface="Arial" panose="020B0604020202020204" pitchFamily="34" charset="0"/>
              </a:rPr>
              <a:t>rs</a:t>
            </a:r>
            <a:endParaRPr lang="sr-Latn-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1071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p:cNvSpPr>
          <p:nvPr/>
        </p:nvSpPr>
        <p:spPr bwMode="auto">
          <a:xfrm>
            <a:off x="323850" y="1341438"/>
            <a:ext cx="8496622"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19075" indent="-219075" eaLnBrk="0" fontAlgn="base" hangingPunct="0">
              <a:lnSpc>
                <a:spcPct val="90000"/>
              </a:lnSpc>
              <a:spcBef>
                <a:spcPct val="20000"/>
              </a:spcBef>
              <a:spcAft>
                <a:spcPct val="0"/>
              </a:spcAft>
              <a:buFontTx/>
              <a:buChar char="•"/>
            </a:pPr>
            <a:r>
              <a:rPr lang="en" altLang="en-US" sz="1400" dirty="0" smtClean="0">
                <a:solidFill>
                  <a:srgbClr val="000000"/>
                </a:solidFill>
              </a:rPr>
              <a:t>It is estimated that approx </a:t>
            </a:r>
            <a:r>
              <a:rPr lang="en" altLang="en-US" sz="1400" dirty="0">
                <a:solidFill>
                  <a:srgbClr val="000000"/>
                </a:solidFill>
              </a:rPr>
              <a:t>13-20% </a:t>
            </a:r>
            <a:r>
              <a:rPr lang="en" altLang="en-US" sz="1400" dirty="0" smtClean="0">
                <a:solidFill>
                  <a:srgbClr val="000000"/>
                </a:solidFill>
              </a:rPr>
              <a:t>of COPD patients have a mixed (overlap</a:t>
            </a:r>
            <a:r>
              <a:rPr lang="en" altLang="en-US" sz="1400" dirty="0">
                <a:solidFill>
                  <a:srgbClr val="000000"/>
                </a:solidFill>
              </a:rPr>
              <a:t>) </a:t>
            </a:r>
            <a:r>
              <a:rPr lang="en" altLang="en-US" sz="1400" dirty="0" smtClean="0">
                <a:solidFill>
                  <a:srgbClr val="000000"/>
                </a:solidFill>
              </a:rPr>
              <a:t>phenotype </a:t>
            </a:r>
            <a:endParaRPr lang="en-IN" altLang="en-US" sz="1400" dirty="0">
              <a:solidFill>
                <a:srgbClr val="000000"/>
              </a:solidFill>
            </a:endParaRPr>
          </a:p>
          <a:p>
            <a:pPr marL="219075" indent="-219075" eaLnBrk="0" fontAlgn="base" hangingPunct="0">
              <a:lnSpc>
                <a:spcPct val="90000"/>
              </a:lnSpc>
              <a:spcBef>
                <a:spcPct val="20000"/>
              </a:spcBef>
              <a:spcAft>
                <a:spcPct val="0"/>
              </a:spcAft>
              <a:buFontTx/>
              <a:buChar char="•"/>
            </a:pPr>
            <a:r>
              <a:rPr lang="en" altLang="en-US" sz="1400" dirty="0" smtClean="0">
                <a:solidFill>
                  <a:srgbClr val="000000"/>
                </a:solidFill>
              </a:rPr>
              <a:t>The trend is increasing in the elderly population </a:t>
            </a:r>
            <a:r>
              <a:rPr lang="en" altLang="en-US" sz="1400" dirty="0">
                <a:solidFill>
                  <a:srgbClr val="000000"/>
                </a:solidFill>
              </a:rPr>
              <a:t>- </a:t>
            </a:r>
            <a:r>
              <a:rPr lang="en" altLang="en-US" sz="1400" dirty="0" smtClean="0">
                <a:solidFill>
                  <a:srgbClr val="000000"/>
                </a:solidFill>
              </a:rPr>
              <a:t>about 50 </a:t>
            </a:r>
            <a:r>
              <a:rPr lang="en" altLang="en-US" sz="1400" dirty="0">
                <a:solidFill>
                  <a:srgbClr val="000000"/>
                </a:solidFill>
              </a:rPr>
              <a:t>% </a:t>
            </a:r>
            <a:r>
              <a:rPr lang="en" altLang="en-US" sz="1400" dirty="0" smtClean="0">
                <a:solidFill>
                  <a:srgbClr val="000000"/>
                </a:solidFill>
              </a:rPr>
              <a:t>older than </a:t>
            </a:r>
            <a:r>
              <a:rPr lang="en" altLang="en-US" sz="1400" dirty="0">
                <a:solidFill>
                  <a:srgbClr val="000000"/>
                </a:solidFill>
              </a:rPr>
              <a:t>70 </a:t>
            </a:r>
            <a:r>
              <a:rPr lang="en" altLang="en-US" sz="1400" dirty="0" smtClean="0">
                <a:solidFill>
                  <a:srgbClr val="000000"/>
                </a:solidFill>
              </a:rPr>
              <a:t>years </a:t>
            </a:r>
            <a:endParaRPr lang="en-IN" altLang="en-US" sz="1400" dirty="0">
              <a:solidFill>
                <a:srgbClr val="000000"/>
              </a:solidFill>
            </a:endParaRPr>
          </a:p>
        </p:txBody>
      </p:sp>
      <p:sp>
        <p:nvSpPr>
          <p:cNvPr id="12291" name="Text Box 3"/>
          <p:cNvSpPr txBox="1">
            <a:spLocks noChangeArrowheads="1"/>
          </p:cNvSpPr>
          <p:nvPr/>
        </p:nvSpPr>
        <p:spPr bwMode="auto">
          <a:xfrm>
            <a:off x="5943600" y="6248400"/>
            <a:ext cx="30480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pPr>
            <a:r>
              <a:rPr lang="en" altLang="en-US" sz="800" b="1">
                <a:solidFill>
                  <a:srgbClr val="333399"/>
                </a:solidFill>
              </a:rPr>
              <a:t>Hardin M., Silverman EK et al. Respri, Res. 2011.12:127. </a:t>
            </a:r>
            <a:r>
              <a:rPr lang="sr-Latn-CS" altLang="en-US" sz="800" b="1">
                <a:solidFill>
                  <a:srgbClr val="333399"/>
                </a:solidFill>
              </a:rPr>
              <a:t/>
            </a:r>
            <a:br>
              <a:rPr lang="sr-Latn-CS" altLang="en-US" sz="800" b="1">
                <a:solidFill>
                  <a:srgbClr val="333399"/>
                </a:solidFill>
              </a:rPr>
            </a:br>
            <a:r>
              <a:rPr lang="en" altLang="en-US" sz="800" b="1">
                <a:solidFill>
                  <a:srgbClr val="333399"/>
                </a:solidFill>
              </a:rPr>
              <a:t>Soriano JB, Davis KJ et al. Chest. 2003:124:474:481. </a:t>
            </a:r>
            <a:r>
              <a:rPr lang="sr-Latn-CS" altLang="en-US" sz="800" b="1">
                <a:solidFill>
                  <a:srgbClr val="333399"/>
                </a:solidFill>
              </a:rPr>
              <a:t/>
            </a:r>
            <a:br>
              <a:rPr lang="sr-Latn-CS" altLang="en-US" sz="800" b="1">
                <a:solidFill>
                  <a:srgbClr val="333399"/>
                </a:solidFill>
              </a:rPr>
            </a:br>
            <a:r>
              <a:rPr lang="en" altLang="en-US" sz="800" b="1">
                <a:solidFill>
                  <a:srgbClr val="333399"/>
                </a:solidFill>
              </a:rPr>
              <a:t>Marsh SE, Travers J. et al Thorax 2008:63:761-767.</a:t>
            </a:r>
          </a:p>
        </p:txBody>
      </p:sp>
      <p:sp>
        <p:nvSpPr>
          <p:cNvPr id="12292" name="Text Box 5"/>
          <p:cNvSpPr txBox="1">
            <a:spLocks noChangeArrowheads="1"/>
          </p:cNvSpPr>
          <p:nvPr/>
        </p:nvSpPr>
        <p:spPr bwMode="auto">
          <a:xfrm>
            <a:off x="914400" y="762000"/>
            <a:ext cx="72723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en" altLang="en-US" sz="2000" b="1" dirty="0" smtClean="0">
                <a:solidFill>
                  <a:srgbClr val="333399"/>
                </a:solidFill>
              </a:rPr>
              <a:t>Mixed COPD – asthma phenotype</a:t>
            </a:r>
            <a:r>
              <a:rPr lang="sr-Latn-RS" altLang="en-US" sz="2000" b="1" dirty="0" smtClean="0">
                <a:solidFill>
                  <a:srgbClr val="333399"/>
                </a:solidFill>
              </a:rPr>
              <a:t> (ACO)</a:t>
            </a:r>
            <a:endParaRPr lang="en-US" altLang="en-US" sz="2000" b="1" dirty="0">
              <a:solidFill>
                <a:srgbClr val="333399"/>
              </a:solidFill>
            </a:endParaRPr>
          </a:p>
        </p:txBody>
      </p:sp>
      <p:sp>
        <p:nvSpPr>
          <p:cNvPr id="86024" name="Rectangle 8"/>
          <p:cNvSpPr>
            <a:spLocks noChangeArrowheads="1"/>
          </p:cNvSpPr>
          <p:nvPr/>
        </p:nvSpPr>
        <p:spPr bwMode="auto">
          <a:xfrm>
            <a:off x="378458" y="1916832"/>
            <a:ext cx="8496622" cy="3970318"/>
          </a:xfrm>
          <a:prstGeom prst="rect">
            <a:avLst/>
          </a:prstGeom>
          <a:solidFill>
            <a:schemeClr val="accent1">
              <a:lumMod val="20000"/>
              <a:lumOff val="80000"/>
            </a:schemeClr>
          </a:solidFill>
          <a:ln>
            <a:noFill/>
          </a:ln>
          <a:effectLst/>
          <a:extLst/>
        </p:spPr>
        <p:txBody>
          <a:bodyPr wrap="square">
            <a:spAutoFit/>
          </a:bodyPr>
          <a:lstStyle/>
          <a:p>
            <a:pPr>
              <a:defRPr/>
            </a:pPr>
            <a:r>
              <a:rPr lang="en" altLang="en-US" dirty="0" smtClean="0"/>
              <a:t>Consensus </a:t>
            </a:r>
            <a:r>
              <a:rPr lang="en" altLang="en-US" dirty="0"/>
              <a:t>for diagnostic criteria</a:t>
            </a:r>
            <a:r>
              <a:rPr lang="en" altLang="en-US" dirty="0" smtClean="0"/>
              <a:t> </a:t>
            </a:r>
            <a:r>
              <a:rPr lang="sr-Latn-RS" altLang="en-US" dirty="0" smtClean="0"/>
              <a:t>for the</a:t>
            </a:r>
            <a:r>
              <a:rPr lang="en" altLang="en-US" dirty="0" smtClean="0"/>
              <a:t> </a:t>
            </a:r>
            <a:r>
              <a:rPr lang="en" altLang="en-US" dirty="0"/>
              <a:t>"overlap" </a:t>
            </a:r>
            <a:r>
              <a:rPr lang="en" altLang="en-US" dirty="0" smtClean="0"/>
              <a:t>phenotype was defined by a group of experts :</a:t>
            </a:r>
            <a:endParaRPr lang="en-IN" altLang="en-US" dirty="0"/>
          </a:p>
          <a:p>
            <a:pPr fontAlgn="base">
              <a:spcBef>
                <a:spcPct val="0"/>
              </a:spcBef>
              <a:spcAft>
                <a:spcPct val="0"/>
              </a:spcAft>
              <a:defRPr/>
            </a:pPr>
            <a:r>
              <a:rPr lang="en" altLang="en-US" dirty="0" smtClean="0"/>
              <a:t>To be classified as a mixed phenotype, at least </a:t>
            </a:r>
            <a:r>
              <a:rPr lang="en" altLang="en-US" b="1" dirty="0" smtClean="0">
                <a:effectLst>
                  <a:outerShdw blurRad="38100" dist="38100" dir="2700000" algn="tl">
                    <a:srgbClr val="C0C0C0"/>
                  </a:outerShdw>
                </a:effectLst>
              </a:rPr>
              <a:t>2 major criteria or </a:t>
            </a:r>
            <a:r>
              <a:rPr lang="en" altLang="en-US" b="1" dirty="0">
                <a:effectLst>
                  <a:outerShdw blurRad="38100" dist="38100" dir="2700000" algn="tl">
                    <a:srgbClr val="C0C0C0"/>
                  </a:outerShdw>
                </a:effectLst>
              </a:rPr>
              <a:t>1 </a:t>
            </a:r>
            <a:r>
              <a:rPr lang="en" altLang="en-US" b="1" dirty="0" smtClean="0">
                <a:effectLst>
                  <a:outerShdw blurRad="38100" dist="38100" dir="2700000" algn="tl">
                    <a:srgbClr val="C0C0C0"/>
                  </a:outerShdw>
                </a:effectLst>
              </a:rPr>
              <a:t>major </a:t>
            </a:r>
            <a:r>
              <a:rPr lang="sr-Latn-RS" altLang="en-US" b="1" dirty="0" smtClean="0">
                <a:effectLst>
                  <a:outerShdw blurRad="38100" dist="38100" dir="2700000" algn="tl">
                    <a:srgbClr val="C0C0C0"/>
                  </a:outerShdw>
                </a:effectLst>
              </a:rPr>
              <a:t>and</a:t>
            </a:r>
            <a:r>
              <a:rPr lang="en" altLang="en-US" b="1" dirty="0" smtClean="0">
                <a:effectLst>
                  <a:outerShdw blurRad="38100" dist="38100" dir="2700000" algn="tl">
                    <a:srgbClr val="C0C0C0"/>
                  </a:outerShdw>
                </a:effectLst>
              </a:rPr>
              <a:t> </a:t>
            </a:r>
            <a:r>
              <a:rPr lang="en" altLang="en-US" b="1" dirty="0">
                <a:effectLst>
                  <a:outerShdw blurRad="38100" dist="38100" dir="2700000" algn="tl">
                    <a:srgbClr val="C0C0C0"/>
                  </a:outerShdw>
                </a:effectLst>
              </a:rPr>
              <a:t>2 </a:t>
            </a:r>
            <a:r>
              <a:rPr lang="en" altLang="en-US" b="1" dirty="0" smtClean="0">
                <a:effectLst>
                  <a:outerShdw blurRad="38100" dist="38100" dir="2700000" algn="tl">
                    <a:srgbClr val="C0C0C0"/>
                  </a:outerShdw>
                </a:effectLst>
              </a:rPr>
              <a:t>minor criteria</a:t>
            </a:r>
            <a:r>
              <a:rPr lang="sr-Latn-RS" altLang="en-US" b="1" dirty="0" smtClean="0">
                <a:effectLst>
                  <a:outerShdw blurRad="38100" dist="38100" dir="2700000" algn="tl">
                    <a:srgbClr val="C0C0C0"/>
                  </a:outerShdw>
                </a:effectLst>
              </a:rPr>
              <a:t> </a:t>
            </a:r>
            <a:r>
              <a:rPr lang="sr-Latn-RS" altLang="en-US" dirty="0" smtClean="0">
                <a:effectLst>
                  <a:outerShdw blurRad="38100" dist="38100" dir="2700000" algn="tl">
                    <a:srgbClr val="C0C0C0"/>
                  </a:outerShdw>
                </a:effectLst>
              </a:rPr>
              <a:t>must exist</a:t>
            </a:r>
            <a:endParaRPr lang="en" altLang="en-US" dirty="0" smtClean="0">
              <a:effectLst>
                <a:outerShdw blurRad="38100" dist="38100" dir="2700000" algn="tl">
                  <a:srgbClr val="C0C0C0"/>
                </a:outerShdw>
              </a:effectLst>
            </a:endParaRPr>
          </a:p>
          <a:p>
            <a:pPr fontAlgn="base">
              <a:spcBef>
                <a:spcPct val="0"/>
              </a:spcBef>
              <a:spcAft>
                <a:spcPct val="0"/>
              </a:spcAft>
              <a:defRPr/>
            </a:pPr>
            <a:endParaRPr lang="en-IN" altLang="en-US" b="1" dirty="0">
              <a:effectLst>
                <a:outerShdw blurRad="38100" dist="38100" dir="2700000" algn="tl">
                  <a:srgbClr val="C0C0C0"/>
                </a:outerShdw>
              </a:effectLst>
            </a:endParaRPr>
          </a:p>
          <a:p>
            <a:pPr fontAlgn="base">
              <a:spcBef>
                <a:spcPct val="0"/>
              </a:spcBef>
              <a:spcAft>
                <a:spcPct val="0"/>
              </a:spcAft>
              <a:defRPr/>
            </a:pPr>
            <a:r>
              <a:rPr lang="en" altLang="en-US" u="sng" dirty="0">
                <a:solidFill>
                  <a:srgbClr val="333399"/>
                </a:solidFill>
              </a:rPr>
              <a:t>A - </a:t>
            </a:r>
            <a:r>
              <a:rPr lang="en" altLang="en-US" u="sng" dirty="0" smtClean="0">
                <a:solidFill>
                  <a:srgbClr val="333399"/>
                </a:solidFill>
              </a:rPr>
              <a:t>Major criteria </a:t>
            </a:r>
            <a:r>
              <a:rPr lang="en" altLang="en-US" dirty="0" smtClean="0">
                <a:solidFill>
                  <a:srgbClr val="333399"/>
                </a:solidFill>
              </a:rPr>
              <a:t>: </a:t>
            </a:r>
            <a:r>
              <a:rPr lang="sr-Latn-RS" altLang="en-US" dirty="0" smtClean="0">
                <a:solidFill>
                  <a:srgbClr val="333399"/>
                </a:solidFill>
              </a:rPr>
              <a:t>stron</a:t>
            </a:r>
            <a:r>
              <a:rPr lang="en" altLang="en-US" dirty="0" smtClean="0">
                <a:solidFill>
                  <a:srgbClr val="333399"/>
                </a:solidFill>
              </a:rPr>
              <a:t>gly positive </a:t>
            </a:r>
            <a:r>
              <a:rPr lang="sr-Latn-RS" altLang="en-US" dirty="0" smtClean="0">
                <a:solidFill>
                  <a:srgbClr val="333399"/>
                </a:solidFill>
              </a:rPr>
              <a:t>response to </a:t>
            </a:r>
            <a:r>
              <a:rPr lang="en" altLang="en-US" dirty="0" smtClean="0">
                <a:solidFill>
                  <a:srgbClr val="333399"/>
                </a:solidFill>
              </a:rPr>
              <a:t>bronchodilator</a:t>
            </a:r>
            <a:r>
              <a:rPr lang="sr-Latn-RS" altLang="en-US" dirty="0" smtClean="0">
                <a:solidFill>
                  <a:srgbClr val="333399"/>
                </a:solidFill>
              </a:rPr>
              <a:t>s</a:t>
            </a:r>
            <a:r>
              <a:rPr lang="en" altLang="en-US" dirty="0" smtClean="0">
                <a:solidFill>
                  <a:srgbClr val="333399"/>
                </a:solidFill>
              </a:rPr>
              <a:t> </a:t>
            </a:r>
            <a:r>
              <a:rPr lang="en" altLang="en-US" dirty="0">
                <a:solidFill>
                  <a:srgbClr val="333399"/>
                </a:solidFill>
              </a:rPr>
              <a:t>(&gt;400ml i</a:t>
            </a:r>
            <a:r>
              <a:rPr lang="en" altLang="en-US" dirty="0" smtClean="0">
                <a:solidFill>
                  <a:srgbClr val="333399"/>
                </a:solidFill>
              </a:rPr>
              <a:t> </a:t>
            </a:r>
            <a:r>
              <a:rPr lang="en" altLang="en-US" dirty="0">
                <a:solidFill>
                  <a:srgbClr val="333399"/>
                </a:solidFill>
              </a:rPr>
              <a:t>&gt;15% FEV1), </a:t>
            </a:r>
            <a:r>
              <a:rPr lang="en" altLang="en-US" dirty="0" smtClean="0">
                <a:solidFill>
                  <a:srgbClr val="333399"/>
                </a:solidFill>
              </a:rPr>
              <a:t>eosinophilia in sputum/blood, elevated F</a:t>
            </a:r>
            <a:r>
              <a:rPr lang="sr-Latn-RS" altLang="en-US" dirty="0" smtClean="0">
                <a:solidFill>
                  <a:srgbClr val="333399"/>
                </a:solidFill>
              </a:rPr>
              <a:t>e</a:t>
            </a:r>
            <a:r>
              <a:rPr lang="en" altLang="en-US" dirty="0" smtClean="0">
                <a:solidFill>
                  <a:srgbClr val="333399"/>
                </a:solidFill>
              </a:rPr>
              <a:t>NO</a:t>
            </a:r>
            <a:r>
              <a:rPr lang="en" altLang="en-US" dirty="0">
                <a:solidFill>
                  <a:srgbClr val="333399"/>
                </a:solidFill>
              </a:rPr>
              <a:t>, </a:t>
            </a:r>
            <a:r>
              <a:rPr lang="en" altLang="en-US" dirty="0" smtClean="0">
                <a:solidFill>
                  <a:srgbClr val="333399"/>
                </a:solidFill>
              </a:rPr>
              <a:t>or previous diagnosis of asthma</a:t>
            </a:r>
            <a:r>
              <a:rPr lang="sr-Latn-CS" altLang="en-US" dirty="0">
                <a:solidFill>
                  <a:srgbClr val="333399"/>
                </a:solidFill>
              </a:rPr>
              <a:t/>
            </a:r>
            <a:br>
              <a:rPr lang="sr-Latn-CS" altLang="en-US" dirty="0">
                <a:solidFill>
                  <a:srgbClr val="333399"/>
                </a:solidFill>
              </a:rPr>
            </a:br>
            <a:endParaRPr lang="en-IN" altLang="en-US" dirty="0">
              <a:solidFill>
                <a:srgbClr val="333399"/>
              </a:solidFill>
            </a:endParaRPr>
          </a:p>
          <a:p>
            <a:pPr fontAlgn="base">
              <a:spcBef>
                <a:spcPct val="0"/>
              </a:spcBef>
              <a:spcAft>
                <a:spcPct val="0"/>
              </a:spcAft>
              <a:defRPr/>
            </a:pPr>
            <a:r>
              <a:rPr lang="en" altLang="en-US" u="sng" dirty="0">
                <a:solidFill>
                  <a:srgbClr val="333399"/>
                </a:solidFill>
              </a:rPr>
              <a:t>B - </a:t>
            </a:r>
            <a:r>
              <a:rPr lang="en" altLang="en-US" u="sng" dirty="0" smtClean="0">
                <a:solidFill>
                  <a:srgbClr val="333399"/>
                </a:solidFill>
              </a:rPr>
              <a:t>Minor criteria </a:t>
            </a:r>
            <a:r>
              <a:rPr lang="en" altLang="en-US" dirty="0" smtClean="0">
                <a:solidFill>
                  <a:srgbClr val="333399"/>
                </a:solidFill>
              </a:rPr>
              <a:t>: increased total serum IgE, history of atopy or positive bronchodilator test </a:t>
            </a:r>
            <a:r>
              <a:rPr lang="en" altLang="en-US" dirty="0">
                <a:solidFill>
                  <a:srgbClr val="333399"/>
                </a:solidFill>
              </a:rPr>
              <a:t>(&gt;200ml </a:t>
            </a:r>
            <a:r>
              <a:rPr lang="en" altLang="en-US" dirty="0" smtClean="0">
                <a:solidFill>
                  <a:srgbClr val="333399"/>
                </a:solidFill>
              </a:rPr>
              <a:t>i </a:t>
            </a:r>
            <a:r>
              <a:rPr lang="en" altLang="en-US" dirty="0">
                <a:solidFill>
                  <a:srgbClr val="333399"/>
                </a:solidFill>
              </a:rPr>
              <a:t>&gt;12% FEV1) </a:t>
            </a:r>
            <a:r>
              <a:rPr lang="en" altLang="en-US" dirty="0" smtClean="0">
                <a:solidFill>
                  <a:srgbClr val="333399"/>
                </a:solidFill>
              </a:rPr>
              <a:t>and at least two </a:t>
            </a:r>
            <a:r>
              <a:rPr lang="sr-Latn-RS" altLang="en-US" dirty="0" smtClean="0">
                <a:solidFill>
                  <a:srgbClr val="333399"/>
                </a:solidFill>
              </a:rPr>
              <a:t>attempts</a:t>
            </a:r>
            <a:r>
              <a:rPr lang="sr-Latn-CS" altLang="en-US" dirty="0">
                <a:solidFill>
                  <a:srgbClr val="333399"/>
                </a:solidFill>
              </a:rPr>
              <a:t/>
            </a:r>
            <a:br>
              <a:rPr lang="sr-Latn-CS" altLang="en-US" dirty="0">
                <a:solidFill>
                  <a:srgbClr val="333399"/>
                </a:solidFill>
              </a:rPr>
            </a:br>
            <a:endParaRPr lang="sr-Latn-CS" altLang="en-US" dirty="0">
              <a:solidFill>
                <a:srgbClr val="333399"/>
              </a:solidFill>
            </a:endParaRPr>
          </a:p>
          <a:p>
            <a:pPr fontAlgn="base">
              <a:spcBef>
                <a:spcPct val="0"/>
              </a:spcBef>
              <a:spcAft>
                <a:spcPct val="0"/>
              </a:spcAft>
              <a:buFontTx/>
              <a:buChar char="•"/>
              <a:defRPr/>
            </a:pPr>
            <a:r>
              <a:rPr lang="en" altLang="en-US" dirty="0">
                <a:solidFill>
                  <a:srgbClr val="000000"/>
                </a:solidFill>
              </a:rPr>
              <a:t> </a:t>
            </a:r>
            <a:r>
              <a:rPr lang="en" altLang="en-US" dirty="0" smtClean="0">
                <a:solidFill>
                  <a:srgbClr val="000000"/>
                </a:solidFill>
              </a:rPr>
              <a:t>According to clinical, functional and inflammation parameters, high doses of ICS </a:t>
            </a:r>
            <a:r>
              <a:rPr lang="sr-Latn-RS" altLang="en-US" dirty="0" smtClean="0">
                <a:solidFill>
                  <a:srgbClr val="000000"/>
                </a:solidFill>
              </a:rPr>
              <a:t>are strongly</a:t>
            </a:r>
            <a:r>
              <a:rPr lang="en" altLang="en-US" dirty="0" smtClean="0">
                <a:solidFill>
                  <a:srgbClr val="000000"/>
                </a:solidFill>
              </a:rPr>
              <a:t> recommended, to which this phenotype usually responds well</a:t>
            </a:r>
            <a:endParaRPr lang="sr-Latn-CS" altLang="en-US" b="1" dirty="0">
              <a:solidFill>
                <a:srgbClr val="000000"/>
              </a:solidFill>
            </a:endParaRPr>
          </a:p>
        </p:txBody>
      </p:sp>
      <p:sp>
        <p:nvSpPr>
          <p:cNvPr id="12295" name="Text Box 9"/>
          <p:cNvSpPr txBox="1">
            <a:spLocks noChangeArrowheads="1"/>
          </p:cNvSpPr>
          <p:nvPr/>
        </p:nvSpPr>
        <p:spPr bwMode="auto">
          <a:xfrm>
            <a:off x="990600" y="228600"/>
            <a:ext cx="72723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en" altLang="en-US" sz="2800" b="1" dirty="0" smtClean="0">
                <a:solidFill>
                  <a:schemeClr val="tx2"/>
                </a:solidFill>
              </a:rPr>
              <a:t>Clinical COPD</a:t>
            </a:r>
            <a:r>
              <a:rPr lang="sr-Latn-RS" altLang="en-US" sz="2800" b="1" dirty="0" smtClean="0">
                <a:solidFill>
                  <a:schemeClr val="tx2"/>
                </a:solidFill>
              </a:rPr>
              <a:t> phenotypes</a:t>
            </a:r>
            <a:endParaRPr lang="en-US" altLang="en-US" sz="2800" b="1" dirty="0">
              <a:solidFill>
                <a:schemeClr val="tx2"/>
              </a:solidFill>
            </a:endParaRPr>
          </a:p>
        </p:txBody>
      </p:sp>
      <p:sp>
        <p:nvSpPr>
          <p:cNvPr id="12296" name="Rectangle 10"/>
          <p:cNvSpPr>
            <a:spLocks noChangeArrowheads="1"/>
          </p:cNvSpPr>
          <p:nvPr/>
        </p:nvSpPr>
        <p:spPr bwMode="auto">
          <a:xfrm>
            <a:off x="152400" y="6324600"/>
            <a:ext cx="5715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 altLang="en-US" sz="800" b="1" dirty="0">
                <a:solidFill>
                  <a:srgbClr val="333399"/>
                </a:solidFill>
              </a:rPr>
              <a:t>Anderson D., </a:t>
            </a:r>
            <a:r>
              <a:rPr lang="en" altLang="en-US" sz="800" b="1" dirty="0" err="1">
                <a:solidFill>
                  <a:srgbClr val="333399"/>
                </a:solidFill>
              </a:rPr>
              <a:t>MacNee </a:t>
            </a:r>
            <a:r>
              <a:rPr lang="en" altLang="en-US" sz="800" b="1" dirty="0">
                <a:solidFill>
                  <a:srgbClr val="333399"/>
                </a:solidFill>
              </a:rPr>
              <a:t>W. Int. J. </a:t>
            </a:r>
            <a:r>
              <a:rPr lang="en" altLang="en-US" sz="800" b="1" dirty="0" err="1">
                <a:solidFill>
                  <a:srgbClr val="333399"/>
                </a:solidFill>
              </a:rPr>
              <a:t>COPD. 2009:4:321-335</a:t>
            </a:r>
            <a:r>
              <a:rPr lang="en" altLang="en-US" sz="800" b="1" dirty="0">
                <a:solidFill>
                  <a:srgbClr val="333399"/>
                </a:solidFill>
              </a:rPr>
              <a:t> </a:t>
            </a:r>
            <a:r>
              <a:rPr lang="en" altLang="en-US" sz="800" b="1" dirty="0" err="1">
                <a:solidFill>
                  <a:srgbClr val="333399"/>
                </a:solidFill>
              </a:rPr>
              <a:t>Miravitlles </a:t>
            </a:r>
            <a:r>
              <a:rPr lang="en" altLang="en-US" sz="800" b="1" dirty="0">
                <a:solidFill>
                  <a:srgbClr val="333399"/>
                </a:solidFill>
              </a:rPr>
              <a:t>M. Arch. </a:t>
            </a:r>
            <a:r>
              <a:rPr lang="en" altLang="en-US" sz="800" b="1" dirty="0" err="1">
                <a:solidFill>
                  <a:srgbClr val="333399"/>
                </a:solidFill>
              </a:rPr>
              <a:t>Bronconeumol </a:t>
            </a:r>
            <a:r>
              <a:rPr lang="en" altLang="en-US" sz="800" b="1" dirty="0">
                <a:solidFill>
                  <a:srgbClr val="333399"/>
                </a:solidFill>
              </a:rPr>
              <a:t>. 2009.45:27-34.</a:t>
            </a:r>
          </a:p>
          <a:p>
            <a:pPr fontAlgn="base">
              <a:spcBef>
                <a:spcPct val="0"/>
              </a:spcBef>
              <a:spcAft>
                <a:spcPct val="0"/>
              </a:spcAft>
            </a:pPr>
            <a:r>
              <a:rPr lang="en" altLang="en-US" sz="800" b="1" dirty="0" err="1">
                <a:solidFill>
                  <a:srgbClr val="333399"/>
                </a:solidFill>
              </a:rPr>
              <a:t>O'Donnell </a:t>
            </a:r>
            <a:r>
              <a:rPr lang="en" altLang="en-US" sz="800" b="1" dirty="0">
                <a:solidFill>
                  <a:srgbClr val="333399"/>
                </a:solidFill>
              </a:rPr>
              <a:t>DE., Aaron S. </a:t>
            </a:r>
            <a:r>
              <a:rPr lang="en" altLang="en-US" sz="800" b="1" dirty="0" err="1">
                <a:solidFill>
                  <a:srgbClr val="333399"/>
                </a:solidFill>
              </a:rPr>
              <a:t>et al </a:t>
            </a:r>
            <a:r>
              <a:rPr lang="en" altLang="en-US" sz="800" b="1" dirty="0">
                <a:solidFill>
                  <a:srgbClr val="333399"/>
                </a:solidFill>
              </a:rPr>
              <a:t>. Can. Breathe. J. 2007;14(suppl B) 5-32. </a:t>
            </a:r>
            <a:r>
              <a:rPr lang="en" altLang="en-US" sz="800" b="1" dirty="0" err="1">
                <a:solidFill>
                  <a:srgbClr val="333399"/>
                </a:solidFill>
              </a:rPr>
              <a:t>Nagi </a:t>
            </a:r>
            <a:r>
              <a:rPr lang="en" altLang="en-US" sz="800" b="1" dirty="0">
                <a:solidFill>
                  <a:srgbClr val="333399"/>
                </a:solidFill>
              </a:rPr>
              <a:t>A., Aizawa H. </a:t>
            </a:r>
            <a:r>
              <a:rPr lang="en" altLang="en-US" sz="800" b="1" dirty="0" err="1">
                <a:solidFill>
                  <a:srgbClr val="333399"/>
                </a:solidFill>
              </a:rPr>
              <a:t>et al </a:t>
            </a:r>
            <a:r>
              <a:rPr lang="en" altLang="en-US" sz="800" b="1" dirty="0">
                <a:solidFill>
                  <a:srgbClr val="333399"/>
                </a:solidFill>
              </a:rPr>
              <a:t>. </a:t>
            </a:r>
            <a:r>
              <a:rPr lang="en" altLang="en-US" sz="800" b="1" dirty="0" err="1">
                <a:solidFill>
                  <a:srgbClr val="333399"/>
                </a:solidFill>
              </a:rPr>
              <a:t>2009 http </a:t>
            </a:r>
            <a:r>
              <a:rPr lang="en" altLang="en-US" sz="800" b="1" dirty="0">
                <a:solidFill>
                  <a:srgbClr val="333399"/>
                </a:solidFill>
              </a:rPr>
              <a:t>/www/ </a:t>
            </a:r>
            <a:r>
              <a:rPr lang="en" altLang="en-US" sz="800" b="1" dirty="0" err="1">
                <a:solidFill>
                  <a:srgbClr val="333399"/>
                </a:solidFill>
              </a:rPr>
              <a:t>s.orjp </a:t>
            </a:r>
            <a:r>
              <a:rPr lang="en" altLang="en-US" sz="800" b="1" dirty="0">
                <a:solidFill>
                  <a:srgbClr val="333399"/>
                </a:solidFill>
              </a:rPr>
              <a:t>.</a:t>
            </a:r>
          </a:p>
        </p:txBody>
      </p:sp>
    </p:spTree>
    <p:custDataLst>
      <p:tags r:id="rId1"/>
    </p:custDataLst>
    <p:extLst>
      <p:ext uri="{BB962C8B-B14F-4D97-AF65-F5344CB8AC3E}">
        <p14:creationId xmlns:p14="http://schemas.microsoft.com/office/powerpoint/2010/main" val="334885796"/>
      </p:ext>
    </p:extLst>
  </p:cSld>
  <p:clrMapOvr>
    <a:masterClrMapping/>
  </p:clrMapOvr>
  <p:transition advTm="105825"/>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914400" y="152400"/>
            <a:ext cx="72723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en" altLang="en-US" sz="2800" b="1" dirty="0" smtClean="0">
                <a:solidFill>
                  <a:schemeClr val="tx2"/>
                </a:solidFill>
              </a:rPr>
              <a:t>Clinical COPD</a:t>
            </a:r>
            <a:r>
              <a:rPr lang="sr-Latn-RS" altLang="en-US" sz="2800" b="1" dirty="0" smtClean="0">
                <a:solidFill>
                  <a:schemeClr val="tx2"/>
                </a:solidFill>
              </a:rPr>
              <a:t> phenotypes</a:t>
            </a:r>
            <a:endParaRPr lang="en-US" altLang="en-US" sz="2800" b="1" dirty="0">
              <a:solidFill>
                <a:schemeClr val="tx2"/>
              </a:solidFill>
            </a:endParaRPr>
          </a:p>
        </p:txBody>
      </p:sp>
      <p:sp>
        <p:nvSpPr>
          <p:cNvPr id="13315" name="Text Box 4"/>
          <p:cNvSpPr txBox="1">
            <a:spLocks noChangeArrowheads="1"/>
          </p:cNvSpPr>
          <p:nvPr/>
        </p:nvSpPr>
        <p:spPr bwMode="auto">
          <a:xfrm>
            <a:off x="914400" y="762000"/>
            <a:ext cx="72723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en" altLang="en-US" sz="2000" b="1" dirty="0" smtClean="0">
                <a:solidFill>
                  <a:srgbClr val="333399"/>
                </a:solidFill>
              </a:rPr>
              <a:t>Phenotype of emphysema with hyperinflation</a:t>
            </a:r>
            <a:endParaRPr lang="en-US" altLang="en-US" sz="2000" b="1" dirty="0">
              <a:solidFill>
                <a:srgbClr val="333399"/>
              </a:solidFill>
            </a:endParaRPr>
          </a:p>
        </p:txBody>
      </p:sp>
      <p:sp>
        <p:nvSpPr>
          <p:cNvPr id="38918" name="Rectangle 6"/>
          <p:cNvSpPr>
            <a:spLocks noChangeArrowheads="1"/>
          </p:cNvSpPr>
          <p:nvPr/>
        </p:nvSpPr>
        <p:spPr bwMode="auto">
          <a:xfrm>
            <a:off x="216533" y="1838121"/>
            <a:ext cx="8668072" cy="3970318"/>
          </a:xfrm>
          <a:prstGeom prst="rect">
            <a:avLst/>
          </a:prstGeom>
          <a:solidFill>
            <a:schemeClr val="accent1">
              <a:lumMod val="20000"/>
              <a:lumOff val="80000"/>
            </a:schemeClr>
          </a:solidFill>
          <a:ln>
            <a:noFill/>
          </a:ln>
          <a:effectLst/>
          <a:extLst/>
        </p:spPr>
        <p:txBody>
          <a:bodyPr wrap="square">
            <a:spAutoFit/>
          </a:bodyPr>
          <a:lstStyle/>
          <a:p>
            <a:pPr fontAlgn="base">
              <a:spcBef>
                <a:spcPct val="0"/>
              </a:spcBef>
              <a:spcAft>
                <a:spcPct val="0"/>
              </a:spcAft>
              <a:buFontTx/>
              <a:buChar char="•"/>
              <a:defRPr/>
            </a:pPr>
            <a:r>
              <a:rPr lang="en" altLang="en-US" b="1" dirty="0" smtClean="0">
                <a:solidFill>
                  <a:srgbClr val="000000"/>
                </a:solidFill>
              </a:rPr>
              <a:t> </a:t>
            </a:r>
            <a:r>
              <a:rPr lang="en" altLang="en-US" dirty="0" smtClean="0">
                <a:solidFill>
                  <a:srgbClr val="000000"/>
                </a:solidFill>
              </a:rPr>
              <a:t>Progressive dyspnea </a:t>
            </a:r>
            <a:r>
              <a:rPr lang="sr-Latn-RS" altLang="en-US" dirty="0" smtClean="0">
                <a:solidFill>
                  <a:srgbClr val="000000"/>
                </a:solidFill>
              </a:rPr>
              <a:t>is</a:t>
            </a:r>
            <a:r>
              <a:rPr lang="en" altLang="en-US" dirty="0" smtClean="0">
                <a:solidFill>
                  <a:srgbClr val="000000"/>
                </a:solidFill>
              </a:rPr>
              <a:t> the main symptom</a:t>
            </a:r>
            <a:r>
              <a:rPr lang="sr-Latn-CS" altLang="en-US" dirty="0">
                <a:solidFill>
                  <a:srgbClr val="000000"/>
                </a:solidFill>
              </a:rPr>
              <a:t/>
            </a:r>
            <a:br>
              <a:rPr lang="sr-Latn-CS" altLang="en-US" dirty="0">
                <a:solidFill>
                  <a:srgbClr val="000000"/>
                </a:solidFill>
              </a:rPr>
            </a:br>
            <a:endParaRPr lang="sr-Latn-CS" altLang="en-US" dirty="0">
              <a:solidFill>
                <a:srgbClr val="000000"/>
              </a:solidFill>
            </a:endParaRPr>
          </a:p>
          <a:p>
            <a:pPr fontAlgn="base">
              <a:spcBef>
                <a:spcPct val="0"/>
              </a:spcBef>
              <a:spcAft>
                <a:spcPct val="0"/>
              </a:spcAft>
              <a:buFontTx/>
              <a:buChar char="•"/>
              <a:defRPr/>
            </a:pPr>
            <a:r>
              <a:rPr lang="en" altLang="en-US" dirty="0">
                <a:solidFill>
                  <a:srgbClr val="000000"/>
                </a:solidFill>
              </a:rPr>
              <a:t> </a:t>
            </a:r>
            <a:r>
              <a:rPr lang="en" altLang="en-US" dirty="0" smtClean="0"/>
              <a:t>Functional tests and </a:t>
            </a:r>
            <a:r>
              <a:rPr lang="en" altLang="en-US" dirty="0"/>
              <a:t>CT </a:t>
            </a:r>
            <a:r>
              <a:rPr lang="en" altLang="en-US" dirty="0" smtClean="0"/>
              <a:t>scans show hyperinflation with reduced parenchyma and bullae, with significantly decreased DL</a:t>
            </a:r>
            <a:r>
              <a:rPr lang="sr-Latn-RS" altLang="en-US" dirty="0" smtClean="0"/>
              <a:t>CO</a:t>
            </a:r>
            <a:r>
              <a:rPr lang="en" altLang="en-US" dirty="0" smtClean="0"/>
              <a:t> and a tendency toward</a:t>
            </a:r>
            <a:r>
              <a:rPr lang="sr-Latn-RS" altLang="en-US" dirty="0" smtClean="0"/>
              <a:t>s</a:t>
            </a:r>
            <a:r>
              <a:rPr lang="en" altLang="en-US" dirty="0" smtClean="0"/>
              <a:t> low BMI</a:t>
            </a:r>
            <a:r>
              <a:rPr lang="sr-Latn-CS" altLang="en-US" dirty="0"/>
              <a:t/>
            </a:r>
            <a:br>
              <a:rPr lang="sr-Latn-CS" altLang="en-US" dirty="0"/>
            </a:br>
            <a:endParaRPr lang="sr-Latn-CS" altLang="en-US" dirty="0"/>
          </a:p>
          <a:p>
            <a:pPr fontAlgn="base">
              <a:spcBef>
                <a:spcPct val="0"/>
              </a:spcBef>
              <a:spcAft>
                <a:spcPct val="0"/>
              </a:spcAft>
              <a:buFontTx/>
              <a:buChar char="•"/>
              <a:defRPr/>
            </a:pPr>
            <a:r>
              <a:rPr lang="en" altLang="en-US" dirty="0">
                <a:solidFill>
                  <a:srgbClr val="000000"/>
                </a:solidFill>
              </a:rPr>
              <a:t> </a:t>
            </a:r>
            <a:r>
              <a:rPr lang="en" altLang="en-US" dirty="0" smtClean="0">
                <a:solidFill>
                  <a:srgbClr val="000000"/>
                </a:solidFill>
              </a:rPr>
              <a:t>Therapeutically, long-acting bronchodilators</a:t>
            </a:r>
            <a:r>
              <a:rPr lang="sr-Latn-RS" altLang="en-US" dirty="0" smtClean="0">
                <a:solidFill>
                  <a:srgbClr val="000000"/>
                </a:solidFill>
              </a:rPr>
              <a:t> reduce dyspnea</a:t>
            </a:r>
            <a:r>
              <a:rPr lang="en" altLang="en-US" dirty="0" smtClean="0">
                <a:solidFill>
                  <a:srgbClr val="000000"/>
                </a:solidFill>
              </a:rPr>
              <a:t>, with a minimal improvement in FEV1, but a significant improvement in FVC due to the reduction of hyperinflation</a:t>
            </a:r>
            <a:endParaRPr lang="sr-Latn-CS" altLang="en-US" dirty="0">
              <a:solidFill>
                <a:srgbClr val="000000"/>
              </a:solidFill>
            </a:endParaRPr>
          </a:p>
          <a:p>
            <a:pPr fontAlgn="base">
              <a:spcBef>
                <a:spcPct val="0"/>
              </a:spcBef>
              <a:spcAft>
                <a:spcPct val="0"/>
              </a:spcAft>
              <a:defRPr/>
            </a:pPr>
            <a:endParaRPr lang="sr-Latn-CS" altLang="en-US" dirty="0"/>
          </a:p>
          <a:p>
            <a:pPr fontAlgn="base">
              <a:spcBef>
                <a:spcPct val="0"/>
              </a:spcBef>
              <a:spcAft>
                <a:spcPct val="0"/>
              </a:spcAft>
              <a:buFontTx/>
              <a:buChar char="•"/>
              <a:defRPr/>
            </a:pPr>
            <a:r>
              <a:rPr lang="en" altLang="en-US" dirty="0">
                <a:solidFill>
                  <a:srgbClr val="000000"/>
                </a:solidFill>
              </a:rPr>
              <a:t> </a:t>
            </a:r>
            <a:r>
              <a:rPr lang="sr-Latn-RS" altLang="en-US" dirty="0" smtClean="0">
                <a:solidFill>
                  <a:srgbClr val="000000"/>
                </a:solidFill>
              </a:rPr>
              <a:t>ICS</a:t>
            </a:r>
            <a:r>
              <a:rPr lang="en" altLang="en-US" dirty="0" smtClean="0">
                <a:solidFill>
                  <a:srgbClr val="000000"/>
                </a:solidFill>
              </a:rPr>
              <a:t> </a:t>
            </a:r>
            <a:r>
              <a:rPr lang="sr-Latn-RS" altLang="en-US" dirty="0" smtClean="0">
                <a:solidFill>
                  <a:srgbClr val="000000"/>
                </a:solidFill>
              </a:rPr>
              <a:t>do not demonstrate significant efficacy </a:t>
            </a:r>
            <a:r>
              <a:rPr lang="en" altLang="en-US" dirty="0" smtClean="0">
                <a:solidFill>
                  <a:srgbClr val="000000"/>
                </a:solidFill>
              </a:rPr>
              <a:t>in this phenotype, and neither </a:t>
            </a:r>
            <a:r>
              <a:rPr lang="sr-Latn-RS" altLang="en-US" dirty="0" smtClean="0">
                <a:solidFill>
                  <a:srgbClr val="000000"/>
                </a:solidFill>
              </a:rPr>
              <a:t>do the</a:t>
            </a:r>
            <a:r>
              <a:rPr lang="en" altLang="en-US" dirty="0" smtClean="0">
                <a:solidFill>
                  <a:srgbClr val="000000"/>
                </a:solidFill>
              </a:rPr>
              <a:t> PDE-4 inhibitors</a:t>
            </a:r>
            <a:r>
              <a:rPr lang="sr-Latn-CS" altLang="en-US" dirty="0">
                <a:solidFill>
                  <a:srgbClr val="000000"/>
                </a:solidFill>
              </a:rPr>
              <a:t/>
            </a:r>
            <a:br>
              <a:rPr lang="sr-Latn-CS" altLang="en-US" dirty="0">
                <a:solidFill>
                  <a:srgbClr val="000000"/>
                </a:solidFill>
              </a:rPr>
            </a:br>
            <a:endParaRPr lang="sr-Latn-CS" altLang="en-US" dirty="0">
              <a:solidFill>
                <a:srgbClr val="000000"/>
              </a:solidFill>
            </a:endParaRPr>
          </a:p>
          <a:p>
            <a:pPr fontAlgn="base">
              <a:spcBef>
                <a:spcPct val="0"/>
              </a:spcBef>
              <a:spcAft>
                <a:spcPct val="0"/>
              </a:spcAft>
              <a:buFontTx/>
              <a:buChar char="•"/>
              <a:defRPr/>
            </a:pPr>
            <a:r>
              <a:rPr lang="en" altLang="en-US" dirty="0">
                <a:solidFill>
                  <a:srgbClr val="000000"/>
                </a:solidFill>
              </a:rPr>
              <a:t> </a:t>
            </a:r>
            <a:r>
              <a:rPr lang="en" altLang="en-US" dirty="0" smtClean="0">
                <a:solidFill>
                  <a:srgbClr val="000000"/>
                </a:solidFill>
              </a:rPr>
              <a:t>This phenotype responds well to </a:t>
            </a:r>
            <a:r>
              <a:rPr lang="en" altLang="en-US" b="1" dirty="0" smtClean="0">
                <a:solidFill>
                  <a:srgbClr val="000000"/>
                </a:solidFill>
              </a:rPr>
              <a:t>dual bronchodilator therapy </a:t>
            </a:r>
            <a:r>
              <a:rPr lang="en" altLang="en-US" b="1" dirty="0" smtClean="0">
                <a:effectLst>
                  <a:outerShdw blurRad="38100" dist="38100" dir="2700000" algn="tl">
                    <a:srgbClr val="C0C0C0"/>
                  </a:outerShdw>
                </a:effectLst>
              </a:rPr>
              <a:t>(LABA-LAMA</a:t>
            </a:r>
            <a:r>
              <a:rPr lang="en" altLang="en-US" b="1" dirty="0">
                <a:effectLst>
                  <a:outerShdw blurRad="38100" dist="38100" dir="2700000" algn="tl">
                    <a:srgbClr val="C0C0C0"/>
                  </a:outerShdw>
                </a:effectLst>
              </a:rPr>
              <a:t>) </a:t>
            </a:r>
            <a:r>
              <a:rPr lang="en" altLang="en-US" dirty="0" smtClean="0"/>
              <a:t>without the use of ICS</a:t>
            </a:r>
            <a:endParaRPr lang="en-IN" altLang="en-US" dirty="0"/>
          </a:p>
        </p:txBody>
      </p:sp>
      <p:sp>
        <p:nvSpPr>
          <p:cNvPr id="13317" name="Text Box 7"/>
          <p:cNvSpPr txBox="1">
            <a:spLocks noChangeArrowheads="1"/>
          </p:cNvSpPr>
          <p:nvPr/>
        </p:nvSpPr>
        <p:spPr bwMode="auto">
          <a:xfrm>
            <a:off x="5360988" y="6324600"/>
            <a:ext cx="3783012"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pPr>
            <a:r>
              <a:rPr lang="en" altLang="en-US" sz="800" b="1">
                <a:solidFill>
                  <a:srgbClr val="1805A7"/>
                </a:solidFill>
                <a:latin typeface="Arial Narrow" pitchFamily="34" charset="0"/>
              </a:rPr>
              <a:t>Hoidal JR., Eur Respir J. 2001 18:741-743,</a:t>
            </a:r>
          </a:p>
          <a:p>
            <a:pPr algn="r" eaLnBrk="1" fontAlgn="base" hangingPunct="1">
              <a:spcBef>
                <a:spcPct val="50000"/>
              </a:spcBef>
              <a:spcAft>
                <a:spcPct val="0"/>
              </a:spcAft>
            </a:pPr>
            <a:r>
              <a:rPr lang="en" altLang="en-US" sz="800" b="1">
                <a:solidFill>
                  <a:srgbClr val="1805A7"/>
                </a:solidFill>
                <a:latin typeface="Arial Narrow" pitchFamily="34" charset="0"/>
              </a:rPr>
              <a:t>Baldi S. Miniati M. et al. Am. J Respir Crit Care Med 2001:164:585-589.</a:t>
            </a:r>
          </a:p>
        </p:txBody>
      </p:sp>
      <p:sp>
        <p:nvSpPr>
          <p:cNvPr id="13318" name="Text Box 8"/>
          <p:cNvSpPr txBox="1">
            <a:spLocks noChangeArrowheads="1"/>
          </p:cNvSpPr>
          <p:nvPr/>
        </p:nvSpPr>
        <p:spPr bwMode="auto">
          <a:xfrm>
            <a:off x="152400" y="6324600"/>
            <a:ext cx="3021013"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pPr>
            <a:r>
              <a:rPr lang="en" altLang="en-US" sz="800" b="1">
                <a:solidFill>
                  <a:srgbClr val="1805A7"/>
                </a:solidFill>
                <a:latin typeface="Arial Narrow" pitchFamily="34" charset="0"/>
              </a:rPr>
              <a:t>Newton MF., O'Donnell DE et al. Chest 2002:121:1042-1050,</a:t>
            </a:r>
          </a:p>
          <a:p>
            <a:pPr algn="r" eaLnBrk="1" fontAlgn="base" hangingPunct="1">
              <a:spcBef>
                <a:spcPct val="50000"/>
              </a:spcBef>
              <a:spcAft>
                <a:spcPct val="0"/>
              </a:spcAft>
            </a:pPr>
            <a:r>
              <a:rPr lang="en" altLang="en-US" sz="800" b="1">
                <a:solidFill>
                  <a:srgbClr val="1805A7"/>
                </a:solidFill>
                <a:latin typeface="Arial Narrow" pitchFamily="34" charset="0"/>
              </a:rPr>
              <a:t>Tashkin DP, Celli B et al. Am J Respir Crit Care Med 2008:177:164-169.</a:t>
            </a:r>
          </a:p>
        </p:txBody>
      </p:sp>
      <p:sp>
        <p:nvSpPr>
          <p:cNvPr id="13319" name="Rectangle 9"/>
          <p:cNvSpPr>
            <a:spLocks noChangeArrowheads="1"/>
          </p:cNvSpPr>
          <p:nvPr/>
        </p:nvSpPr>
        <p:spPr bwMode="auto">
          <a:xfrm>
            <a:off x="3352800" y="6400800"/>
            <a:ext cx="2819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 altLang="en-US" sz="800" b="1">
                <a:solidFill>
                  <a:srgbClr val="1805A7"/>
                </a:solidFill>
                <a:latin typeface="Arial Narrow" pitchFamily="34" charset="0"/>
              </a:rPr>
              <a:t>Rabe KF., Timmer W. et al. Chest 2008:134:255-262,</a:t>
            </a:r>
          </a:p>
          <a:p>
            <a:pPr fontAlgn="base">
              <a:spcBef>
                <a:spcPct val="0"/>
              </a:spcBef>
              <a:spcAft>
                <a:spcPct val="0"/>
              </a:spcAft>
            </a:pPr>
            <a:r>
              <a:rPr lang="en" altLang="en-US" sz="800" b="1">
                <a:solidFill>
                  <a:srgbClr val="1805A7"/>
                </a:solidFill>
                <a:latin typeface="Arial Narrow" pitchFamily="34" charset="0"/>
              </a:rPr>
              <a:t>Casaburi R, Zuwallack RN Eng. J. Med 2009:360:1329-1335</a:t>
            </a:r>
          </a:p>
        </p:txBody>
      </p:sp>
    </p:spTree>
    <p:custDataLst>
      <p:tags r:id="rId1"/>
    </p:custDataLst>
    <p:extLst>
      <p:ext uri="{BB962C8B-B14F-4D97-AF65-F5344CB8AC3E}">
        <p14:creationId xmlns:p14="http://schemas.microsoft.com/office/powerpoint/2010/main" val="1678907362"/>
      </p:ext>
    </p:extLst>
  </p:cSld>
  <p:clrMapOvr>
    <a:masterClrMapping/>
  </p:clrMapOvr>
  <mc:AlternateContent xmlns:mc="http://schemas.openxmlformats.org/markup-compatibility/2006" xmlns:p14="http://schemas.microsoft.com/office/powerpoint/2010/main">
    <mc:Choice Requires="p14">
      <p:transition spd="slow" p14:dur="2000" advTm="88791"/>
    </mc:Choice>
    <mc:Fallback xmlns="">
      <p:transition spd="slow" advTm="88791"/>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 calcmode="lin" valueType="num">
                                      <p:cBhvr additive="base">
                                        <p:cTn id="7" dur="500" fill="hold"/>
                                        <p:tgtEl>
                                          <p:spTgt spid="389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9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8918">
                                            <p:txEl>
                                              <p:pRg st="1" end="1"/>
                                            </p:txEl>
                                          </p:spTgt>
                                        </p:tgtEl>
                                        <p:attrNameLst>
                                          <p:attrName>style.visibility</p:attrName>
                                        </p:attrNameLst>
                                      </p:cBhvr>
                                      <p:to>
                                        <p:strVal val="visible"/>
                                      </p:to>
                                    </p:set>
                                    <p:anim calcmode="lin" valueType="num">
                                      <p:cBhvr additive="base">
                                        <p:cTn id="13" dur="500" fill="hold"/>
                                        <p:tgtEl>
                                          <p:spTgt spid="3891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9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8918">
                                            <p:txEl>
                                              <p:pRg st="2" end="2"/>
                                            </p:txEl>
                                          </p:spTgt>
                                        </p:tgtEl>
                                        <p:attrNameLst>
                                          <p:attrName>style.visibility</p:attrName>
                                        </p:attrNameLst>
                                      </p:cBhvr>
                                      <p:to>
                                        <p:strVal val="visible"/>
                                      </p:to>
                                    </p:set>
                                    <p:anim calcmode="lin" valueType="num">
                                      <p:cBhvr additive="base">
                                        <p:cTn id="19" dur="500" fill="hold"/>
                                        <p:tgtEl>
                                          <p:spTgt spid="3891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891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8918">
                                            <p:txEl>
                                              <p:pRg st="4" end="4"/>
                                            </p:txEl>
                                          </p:spTgt>
                                        </p:tgtEl>
                                        <p:attrNameLst>
                                          <p:attrName>style.visibility</p:attrName>
                                        </p:attrNameLst>
                                      </p:cBhvr>
                                      <p:to>
                                        <p:strVal val="visible"/>
                                      </p:to>
                                    </p:set>
                                    <p:anim calcmode="lin" valueType="num">
                                      <p:cBhvr additive="base">
                                        <p:cTn id="25" dur="500" fill="hold"/>
                                        <p:tgtEl>
                                          <p:spTgt spid="3891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891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8918">
                                            <p:txEl>
                                              <p:pRg st="5" end="5"/>
                                            </p:txEl>
                                          </p:spTgt>
                                        </p:tgtEl>
                                        <p:attrNameLst>
                                          <p:attrName>style.visibility</p:attrName>
                                        </p:attrNameLst>
                                      </p:cBhvr>
                                      <p:to>
                                        <p:strVal val="visible"/>
                                      </p:to>
                                    </p:set>
                                    <p:anim calcmode="lin" valueType="num">
                                      <p:cBhvr additive="base">
                                        <p:cTn id="31" dur="500" fill="hold"/>
                                        <p:tgtEl>
                                          <p:spTgt spid="3891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891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914400" y="152400"/>
            <a:ext cx="7272338"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 altLang="en-US" sz="2800" b="1" dirty="0" smtClean="0">
                <a:solidFill>
                  <a:schemeClr val="tx2"/>
                </a:solidFill>
              </a:rPr>
              <a:t>Clinical </a:t>
            </a:r>
            <a:r>
              <a:rPr lang="sr-Latn-RS" altLang="en-US" sz="2800" b="1" dirty="0" smtClean="0">
                <a:solidFill>
                  <a:schemeClr val="tx2"/>
                </a:solidFill>
              </a:rPr>
              <a:t>COPD </a:t>
            </a:r>
            <a:r>
              <a:rPr lang="en" altLang="en-US" sz="2800" b="1" dirty="0" smtClean="0">
                <a:solidFill>
                  <a:schemeClr val="tx2"/>
                </a:solidFill>
              </a:rPr>
              <a:t>phenotypes</a:t>
            </a:r>
            <a:endParaRPr lang="en-US" altLang="en-US" sz="2800" b="1" dirty="0">
              <a:solidFill>
                <a:schemeClr val="tx2"/>
              </a:solidFill>
            </a:endParaRPr>
          </a:p>
          <a:p>
            <a:pPr algn="ctr" eaLnBrk="1" fontAlgn="base" hangingPunct="1">
              <a:spcBef>
                <a:spcPct val="50000"/>
              </a:spcBef>
              <a:spcAft>
                <a:spcPct val="0"/>
              </a:spcAft>
            </a:pPr>
            <a:endParaRPr lang="en-US" altLang="en-US" sz="2800" b="1" dirty="0">
              <a:solidFill>
                <a:schemeClr val="tx2"/>
              </a:solidFill>
            </a:endParaRPr>
          </a:p>
        </p:txBody>
      </p:sp>
      <p:sp>
        <p:nvSpPr>
          <p:cNvPr id="37893" name="Rectangle 5"/>
          <p:cNvSpPr>
            <a:spLocks noChangeArrowheads="1"/>
          </p:cNvSpPr>
          <p:nvPr/>
        </p:nvSpPr>
        <p:spPr bwMode="auto">
          <a:xfrm>
            <a:off x="381000" y="1485067"/>
            <a:ext cx="8439472" cy="4585871"/>
          </a:xfrm>
          <a:prstGeom prst="rect">
            <a:avLst/>
          </a:prstGeom>
          <a:solidFill>
            <a:schemeClr val="accent1">
              <a:lumMod val="20000"/>
              <a:lumOff val="80000"/>
            </a:schemeClr>
          </a:solidFill>
          <a:ln>
            <a:noFill/>
          </a:ln>
          <a:effectLst/>
          <a:extLst/>
        </p:spPr>
        <p:txBody>
          <a:bodyPr wrap="square">
            <a:spAutoFit/>
          </a:bodyPr>
          <a:lstStyle/>
          <a:p>
            <a:pPr fontAlgn="base">
              <a:spcBef>
                <a:spcPct val="0"/>
              </a:spcBef>
              <a:spcAft>
                <a:spcPct val="0"/>
              </a:spcAft>
              <a:buFontTx/>
              <a:buChar char="•"/>
              <a:defRPr/>
            </a:pPr>
            <a:r>
              <a:rPr lang="en" altLang="en-US" b="1" dirty="0">
                <a:solidFill>
                  <a:srgbClr val="000000"/>
                </a:solidFill>
              </a:rPr>
              <a:t> </a:t>
            </a:r>
            <a:r>
              <a:rPr lang="en" altLang="en-US" b="1" dirty="0" smtClean="0">
                <a:solidFill>
                  <a:srgbClr val="000000"/>
                </a:solidFill>
              </a:rPr>
              <a:t>"Exacerbat</a:t>
            </a:r>
            <a:r>
              <a:rPr lang="sr-Latn-RS" altLang="en-US" b="1" dirty="0" smtClean="0">
                <a:solidFill>
                  <a:srgbClr val="000000"/>
                </a:solidFill>
              </a:rPr>
              <a:t>o</a:t>
            </a:r>
            <a:r>
              <a:rPr lang="en" altLang="en-US" b="1" dirty="0" smtClean="0">
                <a:solidFill>
                  <a:srgbClr val="000000"/>
                </a:solidFill>
              </a:rPr>
              <a:t>rs" are defined as COPD patients with 2 or more exacerbations per year (or one hospitalization due to an exacerbation).</a:t>
            </a:r>
            <a:r>
              <a:rPr lang="sr-Latn-CS" altLang="en-US" sz="1600" dirty="0">
                <a:solidFill>
                  <a:srgbClr val="000000"/>
                </a:solidFill>
              </a:rPr>
              <a:t/>
            </a:r>
            <a:br>
              <a:rPr lang="sr-Latn-CS" altLang="en-US" sz="1600" dirty="0">
                <a:solidFill>
                  <a:srgbClr val="000000"/>
                </a:solidFill>
              </a:rPr>
            </a:br>
            <a:r>
              <a:rPr lang="sr-Latn-CS" altLang="en-US" sz="1600" dirty="0"/>
              <a:t/>
            </a:r>
            <a:br>
              <a:rPr lang="sr-Latn-CS" altLang="en-US" sz="1600" dirty="0"/>
            </a:br>
            <a:endParaRPr lang="sr-Latn-CS" altLang="en-US" sz="1600" dirty="0"/>
          </a:p>
          <a:p>
            <a:pPr fontAlgn="base">
              <a:spcBef>
                <a:spcPct val="0"/>
              </a:spcBef>
              <a:spcAft>
                <a:spcPct val="0"/>
              </a:spcAft>
              <a:buFontTx/>
              <a:buChar char="•"/>
              <a:defRPr/>
            </a:pPr>
            <a:r>
              <a:rPr lang="en" altLang="en-US" sz="1600" dirty="0">
                <a:solidFill>
                  <a:srgbClr val="000000"/>
                </a:solidFill>
              </a:rPr>
              <a:t> </a:t>
            </a:r>
            <a:r>
              <a:rPr lang="en" altLang="en-US" sz="1600" dirty="0" smtClean="0">
                <a:solidFill>
                  <a:srgbClr val="000000"/>
                </a:solidFill>
              </a:rPr>
              <a:t>The best predictor of exacerbations in all GOLD stages is a history of previous exacerbations</a:t>
            </a:r>
            <a:r>
              <a:rPr lang="sr-Latn-CS" altLang="en-US" sz="1600" dirty="0">
                <a:solidFill>
                  <a:srgbClr val="000000"/>
                </a:solidFill>
              </a:rPr>
              <a:t/>
            </a:r>
            <a:br>
              <a:rPr lang="sr-Latn-CS" altLang="en-US" sz="1600" dirty="0">
                <a:solidFill>
                  <a:srgbClr val="000000"/>
                </a:solidFill>
              </a:rPr>
            </a:br>
            <a:endParaRPr lang="sr-Latn-CS" altLang="en-US" sz="1600" dirty="0">
              <a:solidFill>
                <a:srgbClr val="000000"/>
              </a:solidFill>
            </a:endParaRPr>
          </a:p>
          <a:p>
            <a:pPr fontAlgn="base">
              <a:spcBef>
                <a:spcPct val="0"/>
              </a:spcBef>
              <a:spcAft>
                <a:spcPct val="0"/>
              </a:spcAft>
              <a:buFontTx/>
              <a:buChar char="•"/>
              <a:defRPr/>
            </a:pPr>
            <a:r>
              <a:rPr lang="en" altLang="en-US" sz="1600" dirty="0">
                <a:solidFill>
                  <a:srgbClr val="000000"/>
                </a:solidFill>
              </a:rPr>
              <a:t> </a:t>
            </a:r>
            <a:r>
              <a:rPr lang="en" altLang="en-US" sz="1600" dirty="0" smtClean="0"/>
              <a:t>The exacerbat</a:t>
            </a:r>
            <a:r>
              <a:rPr lang="sr-Latn-RS" altLang="en-US" sz="1600" dirty="0" smtClean="0"/>
              <a:t>o</a:t>
            </a:r>
            <a:r>
              <a:rPr lang="en" altLang="en-US" sz="1600" dirty="0" smtClean="0"/>
              <a:t>r phenotype is associated with GERD, neutrophilia and significantly worse quality of life</a:t>
            </a:r>
            <a:r>
              <a:rPr lang="sr-Latn-CS" altLang="en-US" sz="1600" dirty="0"/>
              <a:t/>
            </a:r>
            <a:br>
              <a:rPr lang="sr-Latn-CS" altLang="en-US" sz="1600" dirty="0"/>
            </a:br>
            <a:endParaRPr lang="sr-Latn-CS" altLang="en-US" sz="1600" dirty="0"/>
          </a:p>
          <a:p>
            <a:pPr fontAlgn="base">
              <a:spcBef>
                <a:spcPct val="0"/>
              </a:spcBef>
              <a:spcAft>
                <a:spcPct val="0"/>
              </a:spcAft>
              <a:buFontTx/>
              <a:buChar char="•"/>
              <a:defRPr/>
            </a:pPr>
            <a:r>
              <a:rPr lang="en" altLang="en-US" sz="1600" dirty="0">
                <a:solidFill>
                  <a:srgbClr val="000000"/>
                </a:solidFill>
              </a:rPr>
              <a:t> </a:t>
            </a:r>
            <a:r>
              <a:rPr lang="sr-Latn-RS" altLang="en-US" sz="1600" dirty="0" smtClean="0">
                <a:solidFill>
                  <a:srgbClr val="000000"/>
                </a:solidFill>
              </a:rPr>
              <a:t>This phenotype is characterized by</a:t>
            </a:r>
            <a:r>
              <a:rPr lang="sr-Latn-RS" altLang="en-US" sz="1600" dirty="0">
                <a:solidFill>
                  <a:srgbClr val="000000"/>
                </a:solidFill>
              </a:rPr>
              <a:t> </a:t>
            </a:r>
            <a:r>
              <a:rPr lang="sr-Latn-RS" altLang="en-US" sz="1600" b="1" dirty="0" smtClean="0">
                <a:solidFill>
                  <a:srgbClr val="000000"/>
                </a:solidFill>
                <a:effectLst>
                  <a:outerShdw blurRad="38100" dist="38100" dir="2700000" algn="tl">
                    <a:srgbClr val="C0C0C0"/>
                  </a:outerShdw>
                </a:effectLst>
              </a:rPr>
              <a:t>significant </a:t>
            </a:r>
            <a:r>
              <a:rPr lang="en" altLang="en-US" sz="1600" b="1" dirty="0" smtClean="0">
                <a:solidFill>
                  <a:srgbClr val="000000"/>
                </a:solidFill>
                <a:effectLst>
                  <a:outerShdw blurRad="38100" dist="38100" dir="2700000" algn="tl">
                    <a:srgbClr val="C0C0C0"/>
                  </a:outerShdw>
                </a:effectLst>
              </a:rPr>
              <a:t>inflammation</a:t>
            </a:r>
            <a:r>
              <a:rPr lang="en" altLang="en-US" sz="1600" dirty="0" smtClean="0">
                <a:solidFill>
                  <a:srgbClr val="000000"/>
                </a:solidFill>
              </a:rPr>
              <a:t> in the </a:t>
            </a:r>
            <a:r>
              <a:rPr lang="sr-Latn-RS" altLang="en-US" sz="1600" dirty="0" smtClean="0">
                <a:solidFill>
                  <a:srgbClr val="000000"/>
                </a:solidFill>
              </a:rPr>
              <a:t>airways</a:t>
            </a:r>
            <a:r>
              <a:rPr lang="en" altLang="en-US" sz="1600" dirty="0" smtClean="0">
                <a:solidFill>
                  <a:srgbClr val="000000"/>
                </a:solidFill>
              </a:rPr>
              <a:t>, as well as systemic, with CVS comorbidities, myopathy and anxiety-depressive disorders</a:t>
            </a:r>
            <a:r>
              <a:rPr lang="sr-Latn-CS" altLang="en-US" sz="1600" dirty="0" smtClean="0">
                <a:solidFill>
                  <a:srgbClr val="000000"/>
                </a:solidFill>
              </a:rPr>
              <a:t/>
            </a:r>
            <a:br>
              <a:rPr lang="sr-Latn-CS" altLang="en-US" sz="1600" dirty="0" smtClean="0">
                <a:solidFill>
                  <a:srgbClr val="000000"/>
                </a:solidFill>
              </a:rPr>
            </a:br>
            <a:endParaRPr lang="sr-Latn-CS" altLang="en-US" sz="1600" dirty="0" smtClean="0">
              <a:solidFill>
                <a:srgbClr val="000000"/>
              </a:solidFill>
            </a:endParaRPr>
          </a:p>
          <a:p>
            <a:pPr fontAlgn="base">
              <a:spcBef>
                <a:spcPct val="0"/>
              </a:spcBef>
              <a:spcAft>
                <a:spcPct val="0"/>
              </a:spcAft>
              <a:buFontTx/>
              <a:buChar char="•"/>
              <a:defRPr/>
            </a:pPr>
            <a:r>
              <a:rPr lang="en" altLang="en-US" sz="1600" dirty="0" smtClean="0">
                <a:solidFill>
                  <a:srgbClr val="808080"/>
                </a:solidFill>
              </a:rPr>
              <a:t> </a:t>
            </a:r>
            <a:r>
              <a:rPr lang="en" altLang="en-US" sz="1600" dirty="0" smtClean="0"/>
              <a:t>LABA and LAMA with the addition of ICS are the basis of therapy, </a:t>
            </a:r>
            <a:r>
              <a:rPr lang="sr-Latn-RS" altLang="en-US" sz="1600" dirty="0" smtClean="0"/>
              <a:t>they </a:t>
            </a:r>
            <a:r>
              <a:rPr lang="en" altLang="en-US" sz="1600" dirty="0" smtClean="0"/>
              <a:t>reduce</a:t>
            </a:r>
            <a:r>
              <a:rPr lang="sr-Latn-RS" altLang="en-US" sz="1600" dirty="0" smtClean="0"/>
              <a:t> the number of</a:t>
            </a:r>
            <a:r>
              <a:rPr lang="en" altLang="en-US" sz="1600" dirty="0" smtClean="0"/>
              <a:t> exacerbations, improve FEV </a:t>
            </a:r>
            <a:r>
              <a:rPr lang="en" altLang="en-US" sz="1400" dirty="0" smtClean="0"/>
              <a:t>1</a:t>
            </a:r>
            <a:r>
              <a:rPr lang="en" altLang="en-US" sz="1600" dirty="0" smtClean="0"/>
              <a:t> and quality of lif</a:t>
            </a:r>
            <a:r>
              <a:rPr lang="sr-Latn-RS" altLang="en-US" sz="1600" dirty="0" smtClean="0"/>
              <a:t>e</a:t>
            </a:r>
            <a:r>
              <a:rPr lang="en" altLang="en-US" sz="1600" dirty="0" smtClean="0"/>
              <a:t>. PDE-4 inhibitors are also indicated</a:t>
            </a:r>
            <a:r>
              <a:rPr lang="sr-Latn-RS" altLang="en-US" sz="1600" dirty="0" smtClean="0"/>
              <a:t>.</a:t>
            </a:r>
            <a:r>
              <a:rPr lang="sr-Latn-CS" altLang="en-US" sz="1600" dirty="0" smtClean="0">
                <a:solidFill>
                  <a:srgbClr val="808080"/>
                </a:solidFill>
              </a:rPr>
              <a:t/>
            </a:r>
            <a:br>
              <a:rPr lang="sr-Latn-CS" altLang="en-US" sz="1600" dirty="0" smtClean="0">
                <a:solidFill>
                  <a:srgbClr val="808080"/>
                </a:solidFill>
              </a:rPr>
            </a:br>
            <a:endParaRPr lang="sr-Latn-CS" altLang="en-US" sz="1600" dirty="0" smtClean="0">
              <a:solidFill>
                <a:srgbClr val="808080"/>
              </a:solidFill>
            </a:endParaRPr>
          </a:p>
          <a:p>
            <a:pPr fontAlgn="base">
              <a:spcBef>
                <a:spcPct val="0"/>
              </a:spcBef>
              <a:spcAft>
                <a:spcPct val="0"/>
              </a:spcAft>
              <a:buFontTx/>
              <a:buChar char="•"/>
              <a:defRPr/>
            </a:pPr>
            <a:r>
              <a:rPr lang="en" altLang="en-US" sz="1600" dirty="0" smtClean="0">
                <a:solidFill>
                  <a:srgbClr val="000000"/>
                </a:solidFill>
              </a:rPr>
              <a:t> Prolonged use of macrolides is indicated due to their immunomodulatory effect  </a:t>
            </a:r>
            <a:endParaRPr lang="sr-Latn-CS" altLang="en-US" sz="1600" dirty="0">
              <a:solidFill>
                <a:srgbClr val="000000"/>
              </a:solidFill>
            </a:endParaRPr>
          </a:p>
          <a:p>
            <a:pPr fontAlgn="base">
              <a:spcBef>
                <a:spcPct val="0"/>
              </a:spcBef>
              <a:spcAft>
                <a:spcPct val="0"/>
              </a:spcAft>
              <a:defRPr/>
            </a:pPr>
            <a:endParaRPr lang="sr-Latn-CS" altLang="en-US" sz="1600" dirty="0">
              <a:solidFill>
                <a:srgbClr val="000000"/>
              </a:solidFill>
            </a:endParaRPr>
          </a:p>
        </p:txBody>
      </p:sp>
      <p:sp>
        <p:nvSpPr>
          <p:cNvPr id="14340" name="Text Box 6"/>
          <p:cNvSpPr txBox="1">
            <a:spLocks noChangeArrowheads="1"/>
          </p:cNvSpPr>
          <p:nvPr/>
        </p:nvSpPr>
        <p:spPr bwMode="auto">
          <a:xfrm>
            <a:off x="914400" y="762000"/>
            <a:ext cx="72723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sr-Latn-RS" altLang="en-US" sz="2000" b="1" dirty="0">
                <a:solidFill>
                  <a:srgbClr val="333399"/>
                </a:solidFill>
              </a:rPr>
              <a:t>F</a:t>
            </a:r>
            <a:r>
              <a:rPr lang="en" altLang="en-US" sz="2000" b="1" dirty="0" smtClean="0">
                <a:solidFill>
                  <a:srgbClr val="333399"/>
                </a:solidFill>
              </a:rPr>
              <a:t>requent exacerbat</a:t>
            </a:r>
            <a:r>
              <a:rPr lang="sr-Latn-RS" altLang="en-US" sz="2000" b="1" dirty="0" smtClean="0">
                <a:solidFill>
                  <a:srgbClr val="333399"/>
                </a:solidFill>
              </a:rPr>
              <a:t>o</a:t>
            </a:r>
            <a:r>
              <a:rPr lang="en" altLang="en-US" sz="2000" b="1" dirty="0" smtClean="0">
                <a:solidFill>
                  <a:srgbClr val="333399"/>
                </a:solidFill>
              </a:rPr>
              <a:t>rs</a:t>
            </a:r>
            <a:r>
              <a:rPr lang="sr-Latn-RS" altLang="en-US" sz="2000" b="1" dirty="0" smtClean="0">
                <a:solidFill>
                  <a:srgbClr val="333399"/>
                </a:solidFill>
              </a:rPr>
              <a:t> phenotype</a:t>
            </a:r>
            <a:endParaRPr lang="en-US" altLang="en-US" sz="2000" b="1" dirty="0">
              <a:solidFill>
                <a:srgbClr val="333399"/>
              </a:solidFill>
            </a:endParaRPr>
          </a:p>
        </p:txBody>
      </p:sp>
      <p:sp>
        <p:nvSpPr>
          <p:cNvPr id="14341" name="Text Box 7"/>
          <p:cNvSpPr txBox="1">
            <a:spLocks noChangeArrowheads="1"/>
          </p:cNvSpPr>
          <p:nvPr/>
        </p:nvSpPr>
        <p:spPr bwMode="auto">
          <a:xfrm>
            <a:off x="2514600" y="6643688"/>
            <a:ext cx="1905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pPr>
            <a:r>
              <a:rPr lang="en" altLang="en-US" sz="800" b="1">
                <a:solidFill>
                  <a:srgbClr val="1805A7"/>
                </a:solidFill>
              </a:rPr>
              <a:t>N Engl J Med 2010:363:1128-1138.</a:t>
            </a:r>
          </a:p>
        </p:txBody>
      </p:sp>
      <p:sp>
        <p:nvSpPr>
          <p:cNvPr id="14342" name="Text Box 8"/>
          <p:cNvSpPr txBox="1">
            <a:spLocks noChangeArrowheads="1"/>
          </p:cNvSpPr>
          <p:nvPr/>
        </p:nvSpPr>
        <p:spPr bwMode="auto">
          <a:xfrm>
            <a:off x="381000" y="6477000"/>
            <a:ext cx="69119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50000"/>
              </a:spcBef>
              <a:spcAft>
                <a:spcPct val="0"/>
              </a:spcAft>
            </a:pPr>
            <a:r>
              <a:rPr lang="en" altLang="en-US" sz="700" b="1">
                <a:solidFill>
                  <a:srgbClr val="1805A7"/>
                </a:solidFill>
              </a:rPr>
              <a:t>Vogelmeier C., Hederer B. et al. N. Engl. J. Med 2011:364:1093-1103. Kardos P., Wencker M et al. Am J Respir Crit Care Med 2007:175:144-149. Wedzicha JA., Calverley PMA el.al. Am J Respir Crit Care Med 2008:177:19-26 </a:t>
            </a:r>
            <a:r>
              <a:rPr lang="en" altLang="en-US" sz="1200" b="1">
                <a:solidFill>
                  <a:srgbClr val="1805A7"/>
                </a:solidFill>
              </a:rPr>
              <a:t>.</a:t>
            </a:r>
          </a:p>
        </p:txBody>
      </p:sp>
    </p:spTree>
    <p:custDataLst>
      <p:tags r:id="rId1"/>
    </p:custDataLst>
    <p:extLst>
      <p:ext uri="{BB962C8B-B14F-4D97-AF65-F5344CB8AC3E}">
        <p14:creationId xmlns:p14="http://schemas.microsoft.com/office/powerpoint/2010/main" val="361269949"/>
      </p:ext>
    </p:extLst>
  </p:cSld>
  <p:clrMapOvr>
    <a:masterClrMapping/>
  </p:clrMapOvr>
  <mc:AlternateContent xmlns:mc="http://schemas.openxmlformats.org/markup-compatibility/2006" xmlns:p14="http://schemas.microsoft.com/office/powerpoint/2010/main">
    <mc:Choice Requires="p14">
      <p:transition spd="slow" p14:dur="2000" advTm="122387"/>
    </mc:Choice>
    <mc:Fallback xmlns="">
      <p:transition spd="slow" advTm="122387"/>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7893">
                                            <p:txEl>
                                              <p:pRg st="0" end="0"/>
                                            </p:txEl>
                                          </p:spTgt>
                                        </p:tgtEl>
                                        <p:attrNameLst>
                                          <p:attrName>style.visibility</p:attrName>
                                        </p:attrNameLst>
                                      </p:cBhvr>
                                      <p:to>
                                        <p:strVal val="visible"/>
                                      </p:to>
                                    </p:set>
                                    <p:anim calcmode="lin" valueType="num">
                                      <p:cBhvr additive="base">
                                        <p:cTn id="7" dur="500" fill="hold"/>
                                        <p:tgtEl>
                                          <p:spTgt spid="378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8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7893">
                                            <p:txEl>
                                              <p:pRg st="1" end="1"/>
                                            </p:txEl>
                                          </p:spTgt>
                                        </p:tgtEl>
                                        <p:attrNameLst>
                                          <p:attrName>style.visibility</p:attrName>
                                        </p:attrNameLst>
                                      </p:cBhvr>
                                      <p:to>
                                        <p:strVal val="visible"/>
                                      </p:to>
                                    </p:set>
                                    <p:anim calcmode="lin" valueType="num">
                                      <p:cBhvr additive="base">
                                        <p:cTn id="13" dur="500" fill="hold"/>
                                        <p:tgtEl>
                                          <p:spTgt spid="3789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7893">
                                            <p:txEl>
                                              <p:pRg st="2" end="2"/>
                                            </p:txEl>
                                          </p:spTgt>
                                        </p:tgtEl>
                                        <p:attrNameLst>
                                          <p:attrName>style.visibility</p:attrName>
                                        </p:attrNameLst>
                                      </p:cBhvr>
                                      <p:to>
                                        <p:strVal val="visible"/>
                                      </p:to>
                                    </p:set>
                                    <p:anim calcmode="lin" valueType="num">
                                      <p:cBhvr additive="base">
                                        <p:cTn id="19" dur="500" fill="hold"/>
                                        <p:tgtEl>
                                          <p:spTgt spid="3789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7893">
                                            <p:txEl>
                                              <p:pRg st="3" end="3"/>
                                            </p:txEl>
                                          </p:spTgt>
                                        </p:tgtEl>
                                        <p:attrNameLst>
                                          <p:attrName>style.visibility</p:attrName>
                                        </p:attrNameLst>
                                      </p:cBhvr>
                                      <p:to>
                                        <p:strVal val="visible"/>
                                      </p:to>
                                    </p:set>
                                    <p:anim calcmode="lin" valueType="num">
                                      <p:cBhvr additive="base">
                                        <p:cTn id="25" dur="500" fill="hold"/>
                                        <p:tgtEl>
                                          <p:spTgt spid="3789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789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7893">
                                            <p:txEl>
                                              <p:pRg st="4" end="4"/>
                                            </p:txEl>
                                          </p:spTgt>
                                        </p:tgtEl>
                                        <p:attrNameLst>
                                          <p:attrName>style.visibility</p:attrName>
                                        </p:attrNameLst>
                                      </p:cBhvr>
                                      <p:to>
                                        <p:strVal val="visible"/>
                                      </p:to>
                                    </p:set>
                                    <p:anim calcmode="lin" valueType="num">
                                      <p:cBhvr additive="base">
                                        <p:cTn id="31" dur="500" fill="hold"/>
                                        <p:tgtEl>
                                          <p:spTgt spid="3789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789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7893">
                                            <p:txEl>
                                              <p:pRg st="5" end="5"/>
                                            </p:txEl>
                                          </p:spTgt>
                                        </p:tgtEl>
                                        <p:attrNameLst>
                                          <p:attrName>style.visibility</p:attrName>
                                        </p:attrNameLst>
                                      </p:cBhvr>
                                      <p:to>
                                        <p:strVal val="visible"/>
                                      </p:to>
                                    </p:set>
                                    <p:anim calcmode="lin" valueType="num">
                                      <p:cBhvr additive="base">
                                        <p:cTn id="37" dur="500" fill="hold"/>
                                        <p:tgtEl>
                                          <p:spTgt spid="3789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789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09608D4F-8634-4988-A80D-C9194226D525}"/>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23E86FE-F550-4A99-A64A-18745E835B50}" type="slidenum">
              <a:rPr lang="en-US" altLang="sr-Latn-RS">
                <a:solidFill>
                  <a:srgbClr val="B5A788"/>
                </a:solidFill>
                <a:latin typeface="Gill Sans MT" panose="020B0502020104020203" pitchFamily="34" charset="0"/>
              </a:rPr>
              <a:pPr eaLnBrk="1" hangingPunct="1"/>
              <a:t>14</a:t>
            </a:fld>
            <a:endParaRPr lang="en-US" altLang="sr-Latn-RS">
              <a:solidFill>
                <a:srgbClr val="B5A788"/>
              </a:solidFill>
              <a:latin typeface="Gill Sans MT" panose="020B0502020104020203" pitchFamily="34" charset="0"/>
            </a:endParaRPr>
          </a:p>
        </p:txBody>
      </p:sp>
      <p:sp>
        <p:nvSpPr>
          <p:cNvPr id="5" name="Title 1">
            <a:extLst>
              <a:ext uri="{FF2B5EF4-FFF2-40B4-BE49-F238E27FC236}">
                <a16:creationId xmlns="" xmlns:a16="http://schemas.microsoft.com/office/drawing/2014/main" id="{A994F341-4C43-4A27-B473-B4ED43D72FA3}"/>
              </a:ext>
            </a:extLst>
          </p:cNvPr>
          <p:cNvSpPr txBox="1">
            <a:spLocks/>
          </p:cNvSpPr>
          <p:nvPr/>
        </p:nvSpPr>
        <p:spPr bwMode="auto">
          <a:xfrm>
            <a:off x="196352" y="404664"/>
            <a:ext cx="8874623" cy="947737"/>
          </a:xfrm>
          <a:prstGeom prst="rect">
            <a:avLst/>
          </a:prstGeom>
          <a:noFill/>
          <a:ln w="9525">
            <a:noFill/>
            <a:miter lim="800000"/>
            <a:headEnd/>
            <a:tailEnd/>
          </a:ln>
          <a:effectLst/>
        </p:spPr>
        <p:txBody>
          <a:bodyPr anchor="ctr"/>
          <a:lstStyle/>
          <a:p>
            <a:pPr algn="ctr">
              <a:defRPr/>
            </a:pPr>
            <a:r>
              <a:rPr lang="en" sz="4000" b="1" i="1" kern="0" dirty="0">
                <a:solidFill>
                  <a:schemeClr val="tx2"/>
                </a:solidFill>
                <a:ea typeface="+mj-ea"/>
              </a:rPr>
              <a:t>Chronic </a:t>
            </a:r>
            <a:r>
              <a:rPr lang="sr-Latn-RS" sz="4000" b="1" i="1" kern="0" dirty="0">
                <a:solidFill>
                  <a:schemeClr val="tx2"/>
                </a:solidFill>
                <a:ea typeface="+mj-ea"/>
              </a:rPr>
              <a:t>O</a:t>
            </a:r>
            <a:r>
              <a:rPr lang="en" sz="4000" b="1" i="1" kern="0" dirty="0" smtClean="0">
                <a:solidFill>
                  <a:schemeClr val="tx2"/>
                </a:solidFill>
                <a:ea typeface="+mj-ea"/>
              </a:rPr>
              <a:t>bstructive </a:t>
            </a:r>
            <a:r>
              <a:rPr lang="sr-Latn-RS" sz="4000" b="1" i="1" kern="0" dirty="0" smtClean="0">
                <a:solidFill>
                  <a:schemeClr val="tx2"/>
                </a:solidFill>
                <a:ea typeface="+mj-ea"/>
              </a:rPr>
              <a:t>Pulmonary Disease</a:t>
            </a:r>
            <a:endParaRPr lang="en-US" sz="4000" b="1" i="1" kern="0" dirty="0">
              <a:solidFill>
                <a:schemeClr val="tx2"/>
              </a:solidFill>
              <a:ea typeface="+mj-ea"/>
            </a:endParaRPr>
          </a:p>
        </p:txBody>
      </p:sp>
      <p:sp>
        <p:nvSpPr>
          <p:cNvPr id="6" name="Text Box 5">
            <a:extLst>
              <a:ext uri="{FF2B5EF4-FFF2-40B4-BE49-F238E27FC236}">
                <a16:creationId xmlns="" xmlns:a16="http://schemas.microsoft.com/office/drawing/2014/main" id="{3342A83D-4E38-4532-BA1F-D43BCA3CE657}"/>
              </a:ext>
            </a:extLst>
          </p:cNvPr>
          <p:cNvSpPr txBox="1">
            <a:spLocks noChangeArrowheads="1"/>
          </p:cNvSpPr>
          <p:nvPr/>
        </p:nvSpPr>
        <p:spPr bwMode="auto">
          <a:xfrm>
            <a:off x="1331640" y="2132856"/>
            <a:ext cx="7027863" cy="3786188"/>
          </a:xfrm>
          <a:prstGeom prst="rect">
            <a:avLst/>
          </a:prstGeom>
          <a:solidFill>
            <a:schemeClr val="bg2"/>
          </a:solidFill>
          <a:ln w="9525">
            <a:noFill/>
            <a:miter lim="800000"/>
            <a:headEnd/>
            <a:tailEnd/>
          </a:ln>
          <a:effectLst>
            <a:prstShdw prst="shdw17" dist="17961" dir="2700000">
              <a:schemeClr val="accent1">
                <a:gamma/>
                <a:shade val="60000"/>
                <a:invGamma/>
              </a:schemeClr>
            </a:prstShdw>
          </a:effectLst>
        </p:spPr>
        <p:txBody>
          <a:bodyPr>
            <a:spAutoFit/>
          </a:bodyPr>
          <a:lstStyle/>
          <a:p>
            <a:pPr algn="ctr">
              <a:defRPr/>
            </a:pPr>
            <a:endParaRPr lang="sr-Latn-CS" sz="2400" b="1" i="1" dirty="0">
              <a:solidFill>
                <a:schemeClr val="tx1">
                  <a:lumMod val="95000"/>
                </a:schemeClr>
              </a:solidFill>
            </a:endParaRPr>
          </a:p>
          <a:p>
            <a:pPr algn="ctr">
              <a:defRPr/>
            </a:pPr>
            <a:r>
              <a:rPr lang="en" sz="2400" b="1" i="1" dirty="0" smtClean="0">
                <a:solidFill>
                  <a:schemeClr val="tx1">
                    <a:lumMod val="95000"/>
                  </a:schemeClr>
                </a:solidFill>
              </a:rPr>
              <a:t>"</a:t>
            </a:r>
            <a:r>
              <a:rPr lang="sr-Latn-RS" sz="2400" b="1" i="1" dirty="0" smtClean="0">
                <a:solidFill>
                  <a:schemeClr val="tx1">
                    <a:lumMod val="95000"/>
                  </a:schemeClr>
                </a:solidFill>
              </a:rPr>
              <a:t>I</a:t>
            </a:r>
            <a:r>
              <a:rPr lang="en" sz="2400" b="1" i="1" dirty="0" smtClean="0">
                <a:solidFill>
                  <a:schemeClr val="tx1">
                    <a:lumMod val="95000"/>
                  </a:schemeClr>
                </a:solidFill>
              </a:rPr>
              <a:t>llness </a:t>
            </a:r>
            <a:r>
              <a:rPr lang="en" sz="2400" b="1" i="1" dirty="0">
                <a:solidFill>
                  <a:schemeClr val="tx1">
                    <a:lumMod val="95000"/>
                  </a:schemeClr>
                </a:solidFill>
              </a:rPr>
              <a:t>with </a:t>
            </a:r>
            <a:r>
              <a:rPr lang="en" sz="2400" b="1" i="1" dirty="0" smtClean="0">
                <a:solidFill>
                  <a:schemeClr val="tx1">
                    <a:lumMod val="95000"/>
                  </a:schemeClr>
                </a:solidFill>
              </a:rPr>
              <a:t>m</a:t>
            </a:r>
            <a:r>
              <a:rPr lang="sr-Latn-RS" sz="2400" b="1" i="1" dirty="0" smtClean="0">
                <a:solidFill>
                  <a:schemeClr val="tx1">
                    <a:lumMod val="95000"/>
                  </a:schemeClr>
                </a:solidFill>
              </a:rPr>
              <a:t>any</a:t>
            </a:r>
            <a:r>
              <a:rPr lang="en" sz="2400" b="1" i="1" dirty="0" smtClean="0">
                <a:solidFill>
                  <a:schemeClr val="tx1">
                    <a:lumMod val="95000"/>
                  </a:schemeClr>
                </a:solidFill>
              </a:rPr>
              <a:t> faces!"</a:t>
            </a:r>
            <a:endParaRPr lang="en" sz="2400" b="1" i="1" dirty="0">
              <a:solidFill>
                <a:schemeClr val="tx1">
                  <a:lumMod val="95000"/>
                </a:schemeClr>
              </a:solidFill>
            </a:endParaRPr>
          </a:p>
          <a:p>
            <a:pPr algn="ctr">
              <a:defRPr/>
            </a:pPr>
            <a:r>
              <a:rPr lang="en" sz="2400" b="1" i="1" dirty="0" smtClean="0">
                <a:solidFill>
                  <a:schemeClr val="tx1">
                    <a:lumMod val="95000"/>
                  </a:schemeClr>
                </a:solidFill>
              </a:rPr>
              <a:t>"Illness </a:t>
            </a:r>
            <a:r>
              <a:rPr lang="en" sz="2400" b="1" i="1" dirty="0">
                <a:solidFill>
                  <a:schemeClr val="tx1">
                    <a:lumMod val="95000"/>
                  </a:schemeClr>
                </a:solidFill>
              </a:rPr>
              <a:t>with </a:t>
            </a:r>
            <a:r>
              <a:rPr lang="sr-Latn-RS" sz="2400" b="1" i="1" dirty="0" smtClean="0">
                <a:solidFill>
                  <a:schemeClr val="tx1">
                    <a:lumMod val="95000"/>
                  </a:schemeClr>
                </a:solidFill>
              </a:rPr>
              <a:t>many</a:t>
            </a:r>
            <a:r>
              <a:rPr lang="en" sz="2400" b="1" i="1" dirty="0" smtClean="0">
                <a:solidFill>
                  <a:schemeClr val="tx1">
                    <a:lumMod val="95000"/>
                  </a:schemeClr>
                </a:solidFill>
              </a:rPr>
              <a:t> </a:t>
            </a:r>
            <a:r>
              <a:rPr lang="en" sz="2400" b="1" i="1" dirty="0">
                <a:solidFill>
                  <a:schemeClr val="tx1">
                    <a:lumMod val="95000"/>
                  </a:schemeClr>
                </a:solidFill>
              </a:rPr>
              <a:t>hidden </a:t>
            </a:r>
            <a:r>
              <a:rPr lang="en" sz="2400" b="1" i="1" dirty="0" smtClean="0">
                <a:solidFill>
                  <a:schemeClr val="tx1">
                    <a:lumMod val="95000"/>
                  </a:schemeClr>
                </a:solidFill>
              </a:rPr>
              <a:t>secret</a:t>
            </a:r>
            <a:r>
              <a:rPr lang="sr-Latn-RS" sz="2400" b="1" i="1" dirty="0" smtClean="0">
                <a:solidFill>
                  <a:schemeClr val="tx1">
                    <a:lumMod val="95000"/>
                  </a:schemeClr>
                </a:solidFill>
              </a:rPr>
              <a:t>s</a:t>
            </a:r>
            <a:r>
              <a:rPr lang="en" sz="2400" b="1" i="1" dirty="0" smtClean="0">
                <a:solidFill>
                  <a:schemeClr val="tx1">
                    <a:lumMod val="95000"/>
                  </a:schemeClr>
                </a:solidFill>
              </a:rPr>
              <a:t>!"</a:t>
            </a:r>
            <a:endParaRPr lang="en" sz="2400" b="1" i="1" dirty="0">
              <a:solidFill>
                <a:schemeClr val="tx1">
                  <a:lumMod val="95000"/>
                </a:schemeClr>
              </a:solidFill>
            </a:endParaRPr>
          </a:p>
          <a:p>
            <a:pPr algn="ctr">
              <a:defRPr/>
            </a:pPr>
            <a:r>
              <a:rPr lang="en" sz="2400" b="1" i="1" dirty="0" smtClean="0">
                <a:solidFill>
                  <a:schemeClr val="tx1">
                    <a:lumMod val="95000"/>
                  </a:schemeClr>
                </a:solidFill>
              </a:rPr>
              <a:t>"Systemic disease"</a:t>
            </a:r>
            <a:endParaRPr lang="en" sz="2400" b="1" i="1" dirty="0">
              <a:solidFill>
                <a:schemeClr val="tx1">
                  <a:lumMod val="95000"/>
                </a:schemeClr>
              </a:solidFill>
            </a:endParaRPr>
          </a:p>
          <a:p>
            <a:pPr algn="ctr">
              <a:defRPr/>
            </a:pPr>
            <a:endParaRPr lang="en-US" sz="2400" b="1" i="1" dirty="0">
              <a:solidFill>
                <a:schemeClr val="tx1">
                  <a:lumMod val="95000"/>
                </a:schemeClr>
              </a:solidFill>
            </a:endParaRPr>
          </a:p>
          <a:p>
            <a:pPr algn="ctr">
              <a:defRPr/>
            </a:pPr>
            <a:r>
              <a:rPr lang="en" sz="2400" b="1" i="1" dirty="0">
                <a:solidFill>
                  <a:schemeClr val="tx1">
                    <a:lumMod val="95000"/>
                  </a:schemeClr>
                </a:solidFill>
              </a:rPr>
              <a:t>"... heterogeneous syndrome ..."</a:t>
            </a:r>
          </a:p>
          <a:p>
            <a:pPr algn="ctr">
              <a:defRPr/>
            </a:pPr>
            <a:r>
              <a:rPr lang="en" sz="2400" b="1" i="1" dirty="0">
                <a:solidFill>
                  <a:schemeClr val="tx1">
                    <a:lumMod val="95000"/>
                  </a:schemeClr>
                </a:solidFill>
              </a:rPr>
              <a:t>"... multicomponent character …”</a:t>
            </a:r>
          </a:p>
          <a:p>
            <a:pPr algn="ctr">
              <a:defRPr/>
            </a:pPr>
            <a:r>
              <a:rPr lang="en" sz="2400" b="1" i="1" dirty="0">
                <a:solidFill>
                  <a:schemeClr val="tx1">
                    <a:lumMod val="95000"/>
                  </a:schemeClr>
                </a:solidFill>
              </a:rPr>
              <a:t>"... </a:t>
            </a:r>
            <a:r>
              <a:rPr lang="en" sz="2400" b="1" i="1" dirty="0" smtClean="0">
                <a:solidFill>
                  <a:schemeClr val="tx1">
                    <a:lumMod val="95000"/>
                  </a:schemeClr>
                </a:solidFill>
              </a:rPr>
              <a:t>without</a:t>
            </a:r>
            <a:r>
              <a:rPr lang="sr-Latn-RS" sz="2400" b="1" i="1" dirty="0" smtClean="0">
                <a:solidFill>
                  <a:schemeClr val="tx1">
                    <a:lumMod val="95000"/>
                  </a:schemeClr>
                </a:solidFill>
              </a:rPr>
              <a:t> a</a:t>
            </a:r>
            <a:r>
              <a:rPr lang="en" sz="2400" b="1" i="1" dirty="0" smtClean="0">
                <a:solidFill>
                  <a:schemeClr val="tx1">
                    <a:lumMod val="95000"/>
                  </a:schemeClr>
                </a:solidFill>
              </a:rPr>
              <a:t> </a:t>
            </a:r>
            <a:r>
              <a:rPr lang="en" sz="2400" b="1" i="1" dirty="0">
                <a:solidFill>
                  <a:schemeClr val="tx1">
                    <a:lumMod val="95000"/>
                  </a:schemeClr>
                </a:solidFill>
              </a:rPr>
              <a:t>unique phenotype …”</a:t>
            </a:r>
          </a:p>
          <a:p>
            <a:pPr algn="ctr">
              <a:defRPr/>
            </a:pPr>
            <a:endParaRPr lang="sr-Latn-CS" sz="2400" b="1" i="1" dirty="0">
              <a:solidFill>
                <a:schemeClr val="tx1">
                  <a:lumMod val="95000"/>
                </a:schemeClr>
              </a:solidFill>
            </a:endParaRPr>
          </a:p>
          <a:p>
            <a:pPr algn="ctr">
              <a:defRPr/>
            </a:pPr>
            <a:endParaRPr lang="sr-Latn-CS" sz="2400" b="1" i="1" dirty="0">
              <a:solidFill>
                <a:schemeClr val="tx1">
                  <a:lumMod val="95000"/>
                </a:schemeClr>
              </a:solidFill>
            </a:endParaRPr>
          </a:p>
        </p:txBody>
      </p:sp>
    </p:spTree>
  </p:cSld>
  <p:clrMapOvr>
    <a:masterClrMapping/>
  </p:clrMapOvr>
  <p:transition advTm="17507"/>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Line 2">
            <a:extLst>
              <a:ext uri="{FF2B5EF4-FFF2-40B4-BE49-F238E27FC236}">
                <a16:creationId xmlns="" xmlns:a16="http://schemas.microsoft.com/office/drawing/2014/main" id="{67F2C5E2-5506-46FA-A720-D4BB8CC76804}"/>
              </a:ext>
            </a:extLst>
          </p:cNvPr>
          <p:cNvSpPr>
            <a:spLocks noChangeShapeType="1"/>
          </p:cNvSpPr>
          <p:nvPr/>
        </p:nvSpPr>
        <p:spPr bwMode="auto">
          <a:xfrm flipH="1">
            <a:off x="1884363" y="3211513"/>
            <a:ext cx="1089025" cy="72072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75" name="Line 3">
            <a:extLst>
              <a:ext uri="{FF2B5EF4-FFF2-40B4-BE49-F238E27FC236}">
                <a16:creationId xmlns="" xmlns:a16="http://schemas.microsoft.com/office/drawing/2014/main" id="{75686713-EAB9-4656-A1F0-87AB8A45837A}"/>
              </a:ext>
            </a:extLst>
          </p:cNvPr>
          <p:cNvSpPr>
            <a:spLocks noChangeShapeType="1"/>
          </p:cNvSpPr>
          <p:nvPr/>
        </p:nvSpPr>
        <p:spPr bwMode="auto">
          <a:xfrm flipH="1">
            <a:off x="5340350" y="4868863"/>
            <a:ext cx="1023938" cy="10795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76" name="Oval 4">
            <a:extLst>
              <a:ext uri="{FF2B5EF4-FFF2-40B4-BE49-F238E27FC236}">
                <a16:creationId xmlns="" xmlns:a16="http://schemas.microsoft.com/office/drawing/2014/main" id="{D131D36B-9728-410A-BB49-9204556D88B8}"/>
              </a:ext>
            </a:extLst>
          </p:cNvPr>
          <p:cNvSpPr>
            <a:spLocks noChangeArrowheads="1"/>
          </p:cNvSpPr>
          <p:nvPr/>
        </p:nvSpPr>
        <p:spPr bwMode="auto">
          <a:xfrm>
            <a:off x="304800" y="3886200"/>
            <a:ext cx="2971800" cy="1020763"/>
          </a:xfrm>
          <a:prstGeom prst="ellipse">
            <a:avLst/>
          </a:prstGeom>
          <a:solidFill>
            <a:schemeClr val="folHlink"/>
          </a:solidFill>
          <a:ln w="9525" algn="ctr">
            <a:solidFill>
              <a:schemeClr val="tx1"/>
            </a:solidFill>
            <a:round/>
            <a:headEnd/>
            <a:tailEnd/>
          </a:ln>
        </p:spPr>
        <p:txBody>
          <a:bodyPr wrap="none" lIns="96762" tIns="48381" rIns="96762" bIns="48381"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endParaRPr lang="sr-Latn-RS" altLang="sr-Latn-RS" sz="2400" i="1">
              <a:solidFill>
                <a:schemeClr val="tx2"/>
              </a:solidFill>
            </a:endParaRPr>
          </a:p>
        </p:txBody>
      </p:sp>
      <p:sp>
        <p:nvSpPr>
          <p:cNvPr id="54277" name="Oval 5">
            <a:extLst>
              <a:ext uri="{FF2B5EF4-FFF2-40B4-BE49-F238E27FC236}">
                <a16:creationId xmlns="" xmlns:a16="http://schemas.microsoft.com/office/drawing/2014/main" id="{670A90E4-F64F-4B2E-A135-4C0304253734}"/>
              </a:ext>
            </a:extLst>
          </p:cNvPr>
          <p:cNvSpPr>
            <a:spLocks noChangeArrowheads="1"/>
          </p:cNvSpPr>
          <p:nvPr/>
        </p:nvSpPr>
        <p:spPr bwMode="auto">
          <a:xfrm>
            <a:off x="5724525" y="4222750"/>
            <a:ext cx="2239963" cy="717550"/>
          </a:xfrm>
          <a:prstGeom prst="ellipse">
            <a:avLst/>
          </a:prstGeom>
          <a:solidFill>
            <a:schemeClr val="folHlink"/>
          </a:solidFill>
          <a:ln w="9525" algn="ctr">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i="1"/>
          </a:p>
        </p:txBody>
      </p:sp>
      <p:grpSp>
        <p:nvGrpSpPr>
          <p:cNvPr id="54278" name="Group 6">
            <a:extLst>
              <a:ext uri="{FF2B5EF4-FFF2-40B4-BE49-F238E27FC236}">
                <a16:creationId xmlns="" xmlns:a16="http://schemas.microsoft.com/office/drawing/2014/main" id="{0986B402-5439-48A8-A2B9-454E0867CD00}"/>
              </a:ext>
            </a:extLst>
          </p:cNvPr>
          <p:cNvGrpSpPr>
            <a:grpSpLocks/>
          </p:cNvGrpSpPr>
          <p:nvPr/>
        </p:nvGrpSpPr>
        <p:grpSpPr bwMode="auto">
          <a:xfrm>
            <a:off x="3740150" y="333375"/>
            <a:ext cx="1636713" cy="868363"/>
            <a:chOff x="1908" y="358"/>
            <a:chExt cx="1207" cy="501"/>
          </a:xfrm>
        </p:grpSpPr>
        <p:sp>
          <p:nvSpPr>
            <p:cNvPr id="54296" name="Rectangle 7">
              <a:extLst>
                <a:ext uri="{FF2B5EF4-FFF2-40B4-BE49-F238E27FC236}">
                  <a16:creationId xmlns="" xmlns:a16="http://schemas.microsoft.com/office/drawing/2014/main" id="{8C4B7DAD-BC69-46EB-A545-02CE83AEAC79}"/>
                </a:ext>
              </a:extLst>
            </p:cNvPr>
            <p:cNvSpPr>
              <a:spLocks noChangeArrowheads="1"/>
            </p:cNvSpPr>
            <p:nvPr/>
          </p:nvSpPr>
          <p:spPr bwMode="auto">
            <a:xfrm>
              <a:off x="1918" y="768"/>
              <a:ext cx="845" cy="91"/>
            </a:xfrm>
            <a:prstGeom prst="rect">
              <a:avLst/>
            </a:prstGeom>
            <a:solidFill>
              <a:srgbClr val="FFFFFF"/>
            </a:solidFill>
            <a:ln w="9525">
              <a:solidFill>
                <a:schemeClr val="tx1"/>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i="1"/>
            </a:p>
          </p:txBody>
        </p:sp>
        <p:sp>
          <p:nvSpPr>
            <p:cNvPr id="54297" name="Rectangle 8">
              <a:extLst>
                <a:ext uri="{FF2B5EF4-FFF2-40B4-BE49-F238E27FC236}">
                  <a16:creationId xmlns="" xmlns:a16="http://schemas.microsoft.com/office/drawing/2014/main" id="{FB2DFD59-08E4-4932-BC17-E4D38962DAAA}"/>
                </a:ext>
              </a:extLst>
            </p:cNvPr>
            <p:cNvSpPr>
              <a:spLocks noChangeArrowheads="1"/>
            </p:cNvSpPr>
            <p:nvPr/>
          </p:nvSpPr>
          <p:spPr bwMode="auto">
            <a:xfrm>
              <a:off x="1919" y="769"/>
              <a:ext cx="843" cy="89"/>
            </a:xfrm>
            <a:prstGeom prst="rect">
              <a:avLst/>
            </a:prstGeom>
            <a:noFill/>
            <a:ln w="4763">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i="1"/>
            </a:p>
          </p:txBody>
        </p:sp>
        <p:sp>
          <p:nvSpPr>
            <p:cNvPr id="54298" name="Rectangle 9">
              <a:extLst>
                <a:ext uri="{FF2B5EF4-FFF2-40B4-BE49-F238E27FC236}">
                  <a16:creationId xmlns="" xmlns:a16="http://schemas.microsoft.com/office/drawing/2014/main" id="{9D37D561-1310-4BF9-B886-069F73F06562}"/>
                </a:ext>
              </a:extLst>
            </p:cNvPr>
            <p:cNvSpPr>
              <a:spLocks noChangeArrowheads="1"/>
            </p:cNvSpPr>
            <p:nvPr/>
          </p:nvSpPr>
          <p:spPr bwMode="auto">
            <a:xfrm>
              <a:off x="1908" y="768"/>
              <a:ext cx="147" cy="91"/>
            </a:xfrm>
            <a:prstGeom prst="rect">
              <a:avLst/>
            </a:prstGeom>
            <a:solidFill>
              <a:srgbClr val="FFBF80"/>
            </a:solidFill>
            <a:ln w="9525">
              <a:solidFill>
                <a:schemeClr val="tx1"/>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i="1"/>
            </a:p>
          </p:txBody>
        </p:sp>
        <p:sp>
          <p:nvSpPr>
            <p:cNvPr id="54299" name="Rectangle 10">
              <a:extLst>
                <a:ext uri="{FF2B5EF4-FFF2-40B4-BE49-F238E27FC236}">
                  <a16:creationId xmlns="" xmlns:a16="http://schemas.microsoft.com/office/drawing/2014/main" id="{C3B493BB-CEFD-4FC8-87B1-07349E00CA7B}"/>
                </a:ext>
              </a:extLst>
            </p:cNvPr>
            <p:cNvSpPr>
              <a:spLocks noChangeArrowheads="1"/>
            </p:cNvSpPr>
            <p:nvPr/>
          </p:nvSpPr>
          <p:spPr bwMode="auto">
            <a:xfrm>
              <a:off x="1909" y="769"/>
              <a:ext cx="144" cy="89"/>
            </a:xfrm>
            <a:prstGeom prst="rect">
              <a:avLst/>
            </a:prstGeom>
            <a:noFill/>
            <a:ln w="4763">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i="1"/>
            </a:p>
          </p:txBody>
        </p:sp>
        <p:sp>
          <p:nvSpPr>
            <p:cNvPr id="54300" name="Freeform 11">
              <a:extLst>
                <a:ext uri="{FF2B5EF4-FFF2-40B4-BE49-F238E27FC236}">
                  <a16:creationId xmlns="" xmlns:a16="http://schemas.microsoft.com/office/drawing/2014/main" id="{53CA3137-E1BA-476D-9047-9E820923E8F5}"/>
                </a:ext>
              </a:extLst>
            </p:cNvPr>
            <p:cNvSpPr>
              <a:spLocks/>
            </p:cNvSpPr>
            <p:nvPr/>
          </p:nvSpPr>
          <p:spPr bwMode="auto">
            <a:xfrm>
              <a:off x="2753" y="768"/>
              <a:ext cx="77" cy="91"/>
            </a:xfrm>
            <a:custGeom>
              <a:avLst/>
              <a:gdLst>
                <a:gd name="T0" fmla="*/ 0 w 206"/>
                <a:gd name="T1" fmla="*/ 0 h 274"/>
                <a:gd name="T2" fmla="*/ 0 w 206"/>
                <a:gd name="T3" fmla="*/ 0 h 274"/>
                <a:gd name="T4" fmla="*/ 0 w 206"/>
                <a:gd name="T5" fmla="*/ 0 h 274"/>
                <a:gd name="T6" fmla="*/ 0 w 206"/>
                <a:gd name="T7" fmla="*/ 0 h 274"/>
                <a:gd name="T8" fmla="*/ 0 w 206"/>
                <a:gd name="T9" fmla="*/ 0 h 274"/>
                <a:gd name="T10" fmla="*/ 0 w 206"/>
                <a:gd name="T11" fmla="*/ 0 h 274"/>
                <a:gd name="T12" fmla="*/ 0 w 206"/>
                <a:gd name="T13" fmla="*/ 0 h 274"/>
                <a:gd name="T14" fmla="*/ 0 w 206"/>
                <a:gd name="T15" fmla="*/ 0 h 274"/>
                <a:gd name="T16" fmla="*/ 0 60000 65536"/>
                <a:gd name="T17" fmla="*/ 0 60000 65536"/>
                <a:gd name="T18" fmla="*/ 0 60000 65536"/>
                <a:gd name="T19" fmla="*/ 0 60000 65536"/>
                <a:gd name="T20" fmla="*/ 0 60000 65536"/>
                <a:gd name="T21" fmla="*/ 0 60000 65536"/>
                <a:gd name="T22" fmla="*/ 0 60000 65536"/>
                <a:gd name="T23" fmla="*/ 0 60000 65536"/>
                <a:gd name="T24" fmla="*/ 0 w 206"/>
                <a:gd name="T25" fmla="*/ 0 h 274"/>
                <a:gd name="T26" fmla="*/ 206 w 206"/>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6" h="274">
                  <a:moveTo>
                    <a:pt x="0" y="0"/>
                  </a:moveTo>
                  <a:lnTo>
                    <a:pt x="77" y="33"/>
                  </a:lnTo>
                  <a:lnTo>
                    <a:pt x="155" y="71"/>
                  </a:lnTo>
                  <a:lnTo>
                    <a:pt x="206" y="127"/>
                  </a:lnTo>
                  <a:lnTo>
                    <a:pt x="206" y="219"/>
                  </a:lnTo>
                  <a:lnTo>
                    <a:pt x="96" y="220"/>
                  </a:lnTo>
                  <a:lnTo>
                    <a:pt x="0" y="274"/>
                  </a:lnTo>
                  <a:lnTo>
                    <a:pt x="0" y="0"/>
                  </a:lnTo>
                  <a:close/>
                </a:path>
              </a:pathLst>
            </a:custGeom>
            <a:blipFill dpi="0" rotWithShape="0">
              <a:blip r:embed="rId3"/>
              <a:srcRect/>
              <a:tile tx="0" ty="0" sx="100000" sy="100000" flip="none" algn="tl"/>
            </a:blipFill>
            <a:ln w="9525">
              <a:solidFill>
                <a:schemeClr val="tx1"/>
              </a:solidFill>
              <a:round/>
              <a:headEnd/>
              <a:tailEnd/>
            </a:ln>
          </p:spPr>
          <p:txBody>
            <a:bodyPr/>
            <a:lstStyle/>
            <a:p>
              <a:endParaRPr lang="sr-Latn-RS"/>
            </a:p>
          </p:txBody>
        </p:sp>
        <p:sp>
          <p:nvSpPr>
            <p:cNvPr id="54301" name="Freeform 12">
              <a:extLst>
                <a:ext uri="{FF2B5EF4-FFF2-40B4-BE49-F238E27FC236}">
                  <a16:creationId xmlns="" xmlns:a16="http://schemas.microsoft.com/office/drawing/2014/main" id="{11C03025-F782-4C44-A127-4F9C8A120C3A}"/>
                </a:ext>
              </a:extLst>
            </p:cNvPr>
            <p:cNvSpPr>
              <a:spLocks/>
            </p:cNvSpPr>
            <p:nvPr/>
          </p:nvSpPr>
          <p:spPr bwMode="auto">
            <a:xfrm>
              <a:off x="2753" y="768"/>
              <a:ext cx="77" cy="91"/>
            </a:xfrm>
            <a:custGeom>
              <a:avLst/>
              <a:gdLst>
                <a:gd name="T0" fmla="*/ 0 w 206"/>
                <a:gd name="T1" fmla="*/ 0 h 274"/>
                <a:gd name="T2" fmla="*/ 0 w 206"/>
                <a:gd name="T3" fmla="*/ 0 h 274"/>
                <a:gd name="T4" fmla="*/ 0 w 206"/>
                <a:gd name="T5" fmla="*/ 0 h 274"/>
                <a:gd name="T6" fmla="*/ 0 w 206"/>
                <a:gd name="T7" fmla="*/ 0 h 274"/>
                <a:gd name="T8" fmla="*/ 0 w 206"/>
                <a:gd name="T9" fmla="*/ 0 h 274"/>
                <a:gd name="T10" fmla="*/ 0 w 206"/>
                <a:gd name="T11" fmla="*/ 0 h 274"/>
                <a:gd name="T12" fmla="*/ 0 w 206"/>
                <a:gd name="T13" fmla="*/ 0 h 274"/>
                <a:gd name="T14" fmla="*/ 0 w 206"/>
                <a:gd name="T15" fmla="*/ 0 h 274"/>
                <a:gd name="T16" fmla="*/ 0 w 206"/>
                <a:gd name="T17" fmla="*/ 0 h 2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6"/>
                <a:gd name="T28" fmla="*/ 0 h 274"/>
                <a:gd name="T29" fmla="*/ 206 w 206"/>
                <a:gd name="T30" fmla="*/ 274 h 2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6" h="274">
                  <a:moveTo>
                    <a:pt x="0" y="0"/>
                  </a:moveTo>
                  <a:lnTo>
                    <a:pt x="77" y="33"/>
                  </a:lnTo>
                  <a:lnTo>
                    <a:pt x="155" y="71"/>
                  </a:lnTo>
                  <a:lnTo>
                    <a:pt x="206" y="127"/>
                  </a:lnTo>
                  <a:lnTo>
                    <a:pt x="206" y="219"/>
                  </a:lnTo>
                  <a:lnTo>
                    <a:pt x="96" y="220"/>
                  </a:lnTo>
                  <a:lnTo>
                    <a:pt x="0" y="274"/>
                  </a:lnTo>
                  <a:lnTo>
                    <a:pt x="0" y="0"/>
                  </a:lnTo>
                </a:path>
              </a:pathLst>
            </a:custGeom>
            <a:solidFill>
              <a:srgbClr val="FF3300"/>
            </a:solidFill>
            <a:ln w="4763">
              <a:solidFill>
                <a:schemeClr val="tx1"/>
              </a:solidFill>
              <a:prstDash val="solid"/>
              <a:round/>
              <a:headEnd/>
              <a:tailEnd/>
            </a:ln>
          </p:spPr>
          <p:txBody>
            <a:bodyPr/>
            <a:lstStyle/>
            <a:p>
              <a:endParaRPr lang="sr-Latn-RS"/>
            </a:p>
          </p:txBody>
        </p:sp>
        <p:sp>
          <p:nvSpPr>
            <p:cNvPr id="54302" name="Freeform 13">
              <a:extLst>
                <a:ext uri="{FF2B5EF4-FFF2-40B4-BE49-F238E27FC236}">
                  <a16:creationId xmlns="" xmlns:a16="http://schemas.microsoft.com/office/drawing/2014/main" id="{68836641-B3B6-4C6C-A5B9-F8E7B611A582}"/>
                </a:ext>
              </a:extLst>
            </p:cNvPr>
            <p:cNvSpPr>
              <a:spLocks/>
            </p:cNvSpPr>
            <p:nvPr/>
          </p:nvSpPr>
          <p:spPr bwMode="auto">
            <a:xfrm>
              <a:off x="2946" y="361"/>
              <a:ext cx="72" cy="401"/>
            </a:xfrm>
            <a:custGeom>
              <a:avLst/>
              <a:gdLst>
                <a:gd name="T0" fmla="*/ 0 w 191"/>
                <a:gd name="T1" fmla="*/ 0 h 1204"/>
                <a:gd name="T2" fmla="*/ 0 w 191"/>
                <a:gd name="T3" fmla="*/ 0 h 1204"/>
                <a:gd name="T4" fmla="*/ 0 w 191"/>
                <a:gd name="T5" fmla="*/ 0 h 1204"/>
                <a:gd name="T6" fmla="*/ 0 w 191"/>
                <a:gd name="T7" fmla="*/ 0 h 1204"/>
                <a:gd name="T8" fmla="*/ 0 w 191"/>
                <a:gd name="T9" fmla="*/ 0 h 1204"/>
                <a:gd name="T10" fmla="*/ 0 w 191"/>
                <a:gd name="T11" fmla="*/ 0 h 1204"/>
                <a:gd name="T12" fmla="*/ 0 w 191"/>
                <a:gd name="T13" fmla="*/ 0 h 1204"/>
                <a:gd name="T14" fmla="*/ 0 w 191"/>
                <a:gd name="T15" fmla="*/ 0 h 1204"/>
                <a:gd name="T16" fmla="*/ 0 w 191"/>
                <a:gd name="T17" fmla="*/ 0 h 1204"/>
                <a:gd name="T18" fmla="*/ 0 w 191"/>
                <a:gd name="T19" fmla="*/ 0 h 1204"/>
                <a:gd name="T20" fmla="*/ 0 w 191"/>
                <a:gd name="T21" fmla="*/ 0 h 1204"/>
                <a:gd name="T22" fmla="*/ 0 w 191"/>
                <a:gd name="T23" fmla="*/ 0 h 1204"/>
                <a:gd name="T24" fmla="*/ 0 w 191"/>
                <a:gd name="T25" fmla="*/ 0 h 1204"/>
                <a:gd name="T26" fmla="*/ 0 w 191"/>
                <a:gd name="T27" fmla="*/ 0 h 1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1"/>
                <a:gd name="T43" fmla="*/ 0 h 1204"/>
                <a:gd name="T44" fmla="*/ 191 w 191"/>
                <a:gd name="T45" fmla="*/ 1204 h 1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1" h="1204">
                  <a:moveTo>
                    <a:pt x="88" y="1204"/>
                  </a:moveTo>
                  <a:lnTo>
                    <a:pt x="20" y="1117"/>
                  </a:lnTo>
                  <a:lnTo>
                    <a:pt x="0" y="1029"/>
                  </a:lnTo>
                  <a:lnTo>
                    <a:pt x="16" y="936"/>
                  </a:lnTo>
                  <a:lnTo>
                    <a:pt x="53" y="840"/>
                  </a:lnTo>
                  <a:lnTo>
                    <a:pt x="97" y="744"/>
                  </a:lnTo>
                  <a:lnTo>
                    <a:pt x="136" y="643"/>
                  </a:lnTo>
                  <a:lnTo>
                    <a:pt x="154" y="541"/>
                  </a:lnTo>
                  <a:lnTo>
                    <a:pt x="139" y="438"/>
                  </a:lnTo>
                  <a:lnTo>
                    <a:pt x="101" y="345"/>
                  </a:lnTo>
                  <a:lnTo>
                    <a:pt x="77" y="274"/>
                  </a:lnTo>
                  <a:lnTo>
                    <a:pt x="76" y="203"/>
                  </a:lnTo>
                  <a:lnTo>
                    <a:pt x="114" y="109"/>
                  </a:lnTo>
                  <a:lnTo>
                    <a:pt x="191" y="0"/>
                  </a:lnTo>
                </a:path>
              </a:pathLst>
            </a:custGeom>
            <a:noFill/>
            <a:ln w="4763">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4303" name="Freeform 14">
              <a:extLst>
                <a:ext uri="{FF2B5EF4-FFF2-40B4-BE49-F238E27FC236}">
                  <a16:creationId xmlns="" xmlns:a16="http://schemas.microsoft.com/office/drawing/2014/main" id="{A4FA3320-3F16-464A-9F2B-61A677985BFF}"/>
                </a:ext>
              </a:extLst>
            </p:cNvPr>
            <p:cNvSpPr>
              <a:spLocks/>
            </p:cNvSpPr>
            <p:nvPr/>
          </p:nvSpPr>
          <p:spPr bwMode="auto">
            <a:xfrm>
              <a:off x="3015" y="416"/>
              <a:ext cx="100" cy="346"/>
            </a:xfrm>
            <a:custGeom>
              <a:avLst/>
              <a:gdLst>
                <a:gd name="T0" fmla="*/ 0 w 269"/>
                <a:gd name="T1" fmla="*/ 0 h 1040"/>
                <a:gd name="T2" fmla="*/ 0 w 269"/>
                <a:gd name="T3" fmla="*/ 0 h 1040"/>
                <a:gd name="T4" fmla="*/ 0 w 269"/>
                <a:gd name="T5" fmla="*/ 0 h 1040"/>
                <a:gd name="T6" fmla="*/ 0 w 269"/>
                <a:gd name="T7" fmla="*/ 0 h 1040"/>
                <a:gd name="T8" fmla="*/ 0 w 269"/>
                <a:gd name="T9" fmla="*/ 0 h 1040"/>
                <a:gd name="T10" fmla="*/ 0 w 269"/>
                <a:gd name="T11" fmla="*/ 0 h 1040"/>
                <a:gd name="T12" fmla="*/ 0 w 269"/>
                <a:gd name="T13" fmla="*/ 0 h 1040"/>
                <a:gd name="T14" fmla="*/ 0 w 269"/>
                <a:gd name="T15" fmla="*/ 0 h 1040"/>
                <a:gd name="T16" fmla="*/ 0 w 269"/>
                <a:gd name="T17" fmla="*/ 0 h 1040"/>
                <a:gd name="T18" fmla="*/ 0 w 269"/>
                <a:gd name="T19" fmla="*/ 0 h 1040"/>
                <a:gd name="T20" fmla="*/ 0 w 269"/>
                <a:gd name="T21" fmla="*/ 0 h 1040"/>
                <a:gd name="T22" fmla="*/ 0 w 269"/>
                <a:gd name="T23" fmla="*/ 0 h 1040"/>
                <a:gd name="T24" fmla="*/ 0 w 269"/>
                <a:gd name="T25" fmla="*/ 0 h 1040"/>
                <a:gd name="T26" fmla="*/ 0 w 269"/>
                <a:gd name="T27" fmla="*/ 0 h 1040"/>
                <a:gd name="T28" fmla="*/ 0 w 269"/>
                <a:gd name="T29" fmla="*/ 0 h 1040"/>
                <a:gd name="T30" fmla="*/ 0 w 269"/>
                <a:gd name="T31" fmla="*/ 0 h 1040"/>
                <a:gd name="T32" fmla="*/ 0 w 269"/>
                <a:gd name="T33" fmla="*/ 0 h 10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9"/>
                <a:gd name="T52" fmla="*/ 0 h 1040"/>
                <a:gd name="T53" fmla="*/ 269 w 269"/>
                <a:gd name="T54" fmla="*/ 1040 h 10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9" h="1040">
                  <a:moveTo>
                    <a:pt x="37" y="1040"/>
                  </a:moveTo>
                  <a:lnTo>
                    <a:pt x="2" y="971"/>
                  </a:lnTo>
                  <a:lnTo>
                    <a:pt x="0" y="905"/>
                  </a:lnTo>
                  <a:lnTo>
                    <a:pt x="56" y="778"/>
                  </a:lnTo>
                  <a:lnTo>
                    <a:pt x="141" y="658"/>
                  </a:lnTo>
                  <a:lnTo>
                    <a:pt x="192" y="547"/>
                  </a:lnTo>
                  <a:lnTo>
                    <a:pt x="196" y="461"/>
                  </a:lnTo>
                  <a:lnTo>
                    <a:pt x="182" y="426"/>
                  </a:lnTo>
                  <a:lnTo>
                    <a:pt x="139" y="437"/>
                  </a:lnTo>
                  <a:lnTo>
                    <a:pt x="192" y="328"/>
                  </a:lnTo>
                  <a:lnTo>
                    <a:pt x="239" y="275"/>
                  </a:lnTo>
                  <a:lnTo>
                    <a:pt x="269" y="219"/>
                  </a:lnTo>
                  <a:lnTo>
                    <a:pt x="262" y="116"/>
                  </a:lnTo>
                  <a:lnTo>
                    <a:pt x="246" y="76"/>
                  </a:lnTo>
                  <a:lnTo>
                    <a:pt x="201" y="98"/>
                  </a:lnTo>
                  <a:lnTo>
                    <a:pt x="170" y="126"/>
                  </a:lnTo>
                  <a:lnTo>
                    <a:pt x="192" y="0"/>
                  </a:lnTo>
                </a:path>
              </a:pathLst>
            </a:custGeom>
            <a:noFill/>
            <a:ln w="4763">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4304" name="Freeform 15">
              <a:extLst>
                <a:ext uri="{FF2B5EF4-FFF2-40B4-BE49-F238E27FC236}">
                  <a16:creationId xmlns="" xmlns:a16="http://schemas.microsoft.com/office/drawing/2014/main" id="{F344EF3E-FFBB-4D19-B54E-17735433B1A4}"/>
                </a:ext>
              </a:extLst>
            </p:cNvPr>
            <p:cNvSpPr>
              <a:spLocks/>
            </p:cNvSpPr>
            <p:nvPr/>
          </p:nvSpPr>
          <p:spPr bwMode="auto">
            <a:xfrm>
              <a:off x="2871" y="358"/>
              <a:ext cx="72" cy="401"/>
            </a:xfrm>
            <a:custGeom>
              <a:avLst/>
              <a:gdLst>
                <a:gd name="T0" fmla="*/ 0 w 191"/>
                <a:gd name="T1" fmla="*/ 0 h 1204"/>
                <a:gd name="T2" fmla="*/ 0 w 191"/>
                <a:gd name="T3" fmla="*/ 0 h 1204"/>
                <a:gd name="T4" fmla="*/ 0 w 191"/>
                <a:gd name="T5" fmla="*/ 0 h 1204"/>
                <a:gd name="T6" fmla="*/ 0 w 191"/>
                <a:gd name="T7" fmla="*/ 0 h 1204"/>
                <a:gd name="T8" fmla="*/ 0 w 191"/>
                <a:gd name="T9" fmla="*/ 0 h 1204"/>
                <a:gd name="T10" fmla="*/ 0 w 191"/>
                <a:gd name="T11" fmla="*/ 0 h 1204"/>
                <a:gd name="T12" fmla="*/ 0 w 191"/>
                <a:gd name="T13" fmla="*/ 0 h 1204"/>
                <a:gd name="T14" fmla="*/ 0 w 191"/>
                <a:gd name="T15" fmla="*/ 0 h 1204"/>
                <a:gd name="T16" fmla="*/ 0 w 191"/>
                <a:gd name="T17" fmla="*/ 0 h 1204"/>
                <a:gd name="T18" fmla="*/ 0 w 191"/>
                <a:gd name="T19" fmla="*/ 0 h 1204"/>
                <a:gd name="T20" fmla="*/ 0 w 191"/>
                <a:gd name="T21" fmla="*/ 0 h 1204"/>
                <a:gd name="T22" fmla="*/ 0 w 191"/>
                <a:gd name="T23" fmla="*/ 0 h 1204"/>
                <a:gd name="T24" fmla="*/ 0 w 191"/>
                <a:gd name="T25" fmla="*/ 0 h 1204"/>
                <a:gd name="T26" fmla="*/ 0 w 191"/>
                <a:gd name="T27" fmla="*/ 0 h 1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1"/>
                <a:gd name="T43" fmla="*/ 0 h 1204"/>
                <a:gd name="T44" fmla="*/ 191 w 191"/>
                <a:gd name="T45" fmla="*/ 1204 h 1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1" h="1204">
                  <a:moveTo>
                    <a:pt x="88" y="1204"/>
                  </a:moveTo>
                  <a:lnTo>
                    <a:pt x="20" y="1117"/>
                  </a:lnTo>
                  <a:lnTo>
                    <a:pt x="0" y="1029"/>
                  </a:lnTo>
                  <a:lnTo>
                    <a:pt x="16" y="936"/>
                  </a:lnTo>
                  <a:lnTo>
                    <a:pt x="53" y="840"/>
                  </a:lnTo>
                  <a:lnTo>
                    <a:pt x="97" y="744"/>
                  </a:lnTo>
                  <a:lnTo>
                    <a:pt x="136" y="643"/>
                  </a:lnTo>
                  <a:lnTo>
                    <a:pt x="154" y="541"/>
                  </a:lnTo>
                  <a:lnTo>
                    <a:pt x="139" y="438"/>
                  </a:lnTo>
                  <a:lnTo>
                    <a:pt x="101" y="345"/>
                  </a:lnTo>
                  <a:lnTo>
                    <a:pt x="77" y="274"/>
                  </a:lnTo>
                  <a:lnTo>
                    <a:pt x="76" y="203"/>
                  </a:lnTo>
                  <a:lnTo>
                    <a:pt x="114" y="109"/>
                  </a:lnTo>
                  <a:lnTo>
                    <a:pt x="191" y="0"/>
                  </a:lnTo>
                </a:path>
              </a:pathLst>
            </a:custGeom>
            <a:noFill/>
            <a:ln w="4763">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grpSp>
      <p:sp>
        <p:nvSpPr>
          <p:cNvPr id="547856" name="AutoShape 16">
            <a:extLst>
              <a:ext uri="{FF2B5EF4-FFF2-40B4-BE49-F238E27FC236}">
                <a16:creationId xmlns="" xmlns:a16="http://schemas.microsoft.com/office/drawing/2014/main" id="{5FD9CCCF-1A6E-4ECA-84CF-1492B175CED8}"/>
              </a:ext>
            </a:extLst>
          </p:cNvPr>
          <p:cNvSpPr>
            <a:spLocks noChangeArrowheads="1"/>
          </p:cNvSpPr>
          <p:nvPr/>
        </p:nvSpPr>
        <p:spPr bwMode="auto">
          <a:xfrm>
            <a:off x="2012950" y="2420938"/>
            <a:ext cx="4991100" cy="1152525"/>
          </a:xfrm>
          <a:prstGeom prst="star32">
            <a:avLst>
              <a:gd name="adj" fmla="val 37500"/>
            </a:avLst>
          </a:prstGeom>
          <a:solidFill>
            <a:srgbClr val="FF0000"/>
          </a:solidFill>
          <a:ln w="9525" algn="ctr">
            <a:solidFill>
              <a:schemeClr val="tx1"/>
            </a:solidFill>
            <a:miter lim="800000"/>
            <a:headEnd/>
            <a:tailEnd/>
          </a:ln>
          <a:effectLst/>
        </p:spPr>
        <p:txBody>
          <a:bodyPr wrap="none" lIns="91431" tIns="45715" rIns="91431" bIns="45715" anchor="ctr"/>
          <a:lstStyle/>
          <a:p>
            <a:pPr algn="ctr" eaLnBrk="0" hangingPunct="0">
              <a:defRPr/>
            </a:pPr>
            <a:r>
              <a:rPr lang="en" sz="2400" b="1" i="1">
                <a:solidFill>
                  <a:schemeClr val="bg1"/>
                </a:solidFill>
                <a:effectLst>
                  <a:outerShdw blurRad="38100" dist="38100" dir="2700000" algn="tl">
                    <a:srgbClr val="000000"/>
                  </a:outerShdw>
                </a:effectLst>
              </a:rPr>
              <a:t>INFLAMMATION</a:t>
            </a:r>
            <a:endParaRPr lang="en-GB" sz="2400" b="1" i="1">
              <a:solidFill>
                <a:schemeClr val="bg1"/>
              </a:solidFill>
              <a:effectLst>
                <a:outerShdw blurRad="38100" dist="38100" dir="2700000" algn="tl">
                  <a:srgbClr val="000000"/>
                </a:outerShdw>
              </a:effectLst>
            </a:endParaRPr>
          </a:p>
        </p:txBody>
      </p:sp>
      <p:sp>
        <p:nvSpPr>
          <p:cNvPr id="54280" name="Line 17">
            <a:extLst>
              <a:ext uri="{FF2B5EF4-FFF2-40B4-BE49-F238E27FC236}">
                <a16:creationId xmlns="" xmlns:a16="http://schemas.microsoft.com/office/drawing/2014/main" id="{1DA3E14A-B273-4862-88B3-FF5F2E9B7ED2}"/>
              </a:ext>
            </a:extLst>
          </p:cNvPr>
          <p:cNvSpPr>
            <a:spLocks noChangeShapeType="1"/>
          </p:cNvSpPr>
          <p:nvPr/>
        </p:nvSpPr>
        <p:spPr bwMode="auto">
          <a:xfrm>
            <a:off x="4379913" y="1341438"/>
            <a:ext cx="0" cy="115252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81" name="Text Box 18">
            <a:extLst>
              <a:ext uri="{FF2B5EF4-FFF2-40B4-BE49-F238E27FC236}">
                <a16:creationId xmlns="" xmlns:a16="http://schemas.microsoft.com/office/drawing/2014/main" id="{612D725E-0B41-4C81-A9D3-0617585E9028}"/>
              </a:ext>
            </a:extLst>
          </p:cNvPr>
          <p:cNvSpPr txBox="1">
            <a:spLocks noChangeArrowheads="1"/>
          </p:cNvSpPr>
          <p:nvPr/>
        </p:nvSpPr>
        <p:spPr bwMode="auto">
          <a:xfrm>
            <a:off x="3769088" y="5951538"/>
            <a:ext cx="1370870" cy="584765"/>
          </a:xfrm>
          <a:prstGeom prst="rect">
            <a:avLst/>
          </a:prstGeom>
          <a:solidFill>
            <a:schemeClr val="tx1"/>
          </a:solidFill>
          <a:ln w="9525" algn="ctr">
            <a:solidFill>
              <a:schemeClr val="tx1"/>
            </a:solidFill>
            <a:miter lim="800000"/>
            <a:headEnd/>
            <a:tailEnd/>
          </a:ln>
        </p:spPr>
        <p:txBody>
          <a:bodyPr wrap="non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3200" b="1" i="1" dirty="0" smtClean="0">
                <a:solidFill>
                  <a:schemeClr val="bg1"/>
                </a:solidFill>
              </a:rPr>
              <a:t>COPD</a:t>
            </a:r>
            <a:endParaRPr lang="en-GB" altLang="sr-Latn-RS" sz="3200" b="1" i="1" dirty="0">
              <a:solidFill>
                <a:schemeClr val="bg1"/>
              </a:solidFill>
            </a:endParaRPr>
          </a:p>
        </p:txBody>
      </p:sp>
      <p:sp>
        <p:nvSpPr>
          <p:cNvPr id="54282" name="Text Box 19">
            <a:extLst>
              <a:ext uri="{FF2B5EF4-FFF2-40B4-BE49-F238E27FC236}">
                <a16:creationId xmlns="" xmlns:a16="http://schemas.microsoft.com/office/drawing/2014/main" id="{4B0A928C-30BB-41D2-9D6F-9B5D91C4CDED}"/>
              </a:ext>
            </a:extLst>
          </p:cNvPr>
          <p:cNvSpPr txBox="1">
            <a:spLocks noChangeArrowheads="1"/>
          </p:cNvSpPr>
          <p:nvPr/>
        </p:nvSpPr>
        <p:spPr bwMode="auto">
          <a:xfrm>
            <a:off x="762000" y="4038600"/>
            <a:ext cx="1981200" cy="701675"/>
          </a:xfrm>
          <a:prstGeom prst="rect">
            <a:avLst/>
          </a:prstGeom>
          <a:solidFill>
            <a:schemeClr val="folHlink"/>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000" b="1" i="1">
                <a:solidFill>
                  <a:schemeClr val="bg1"/>
                </a:solidFill>
              </a:rPr>
              <a:t>Oxidative</a:t>
            </a:r>
            <a:endParaRPr lang="sr-Latn-CS" altLang="sr-Latn-RS" sz="2000" b="1" i="1">
              <a:solidFill>
                <a:schemeClr val="bg1"/>
              </a:solidFill>
            </a:endParaRPr>
          </a:p>
          <a:p>
            <a:pPr algn="ctr"/>
            <a:r>
              <a:rPr lang="en" altLang="sr-Latn-RS" sz="2000" b="1" i="1">
                <a:solidFill>
                  <a:schemeClr val="bg1"/>
                </a:solidFill>
              </a:rPr>
              <a:t>stress</a:t>
            </a:r>
            <a:endParaRPr lang="en-GB" altLang="sr-Latn-RS" sz="2000" b="1" i="1">
              <a:solidFill>
                <a:schemeClr val="bg1"/>
              </a:solidFill>
            </a:endParaRPr>
          </a:p>
        </p:txBody>
      </p:sp>
      <p:sp>
        <p:nvSpPr>
          <p:cNvPr id="547860" name="Text Box 20">
            <a:extLst>
              <a:ext uri="{FF2B5EF4-FFF2-40B4-BE49-F238E27FC236}">
                <a16:creationId xmlns="" xmlns:a16="http://schemas.microsoft.com/office/drawing/2014/main" id="{8B21CF4E-DB80-4942-B98C-B49732F48E3F}"/>
              </a:ext>
            </a:extLst>
          </p:cNvPr>
          <p:cNvSpPr txBox="1">
            <a:spLocks noChangeArrowheads="1"/>
          </p:cNvSpPr>
          <p:nvPr/>
        </p:nvSpPr>
        <p:spPr bwMode="auto">
          <a:xfrm>
            <a:off x="5896823" y="4375957"/>
            <a:ext cx="1895365" cy="400099"/>
          </a:xfrm>
          <a:prstGeom prst="rect">
            <a:avLst/>
          </a:prstGeom>
          <a:solidFill>
            <a:schemeClr val="folHlink"/>
          </a:solidFill>
          <a:ln w="9525" algn="ctr">
            <a:noFill/>
            <a:miter lim="800000"/>
            <a:headEnd/>
            <a:tailEnd/>
          </a:ln>
          <a:effectLst/>
        </p:spPr>
        <p:txBody>
          <a:bodyPr wrap="square" lIns="91431" tIns="45715" rIns="91431" bIns="45715">
            <a:spAutoFit/>
          </a:bodyPr>
          <a:lstStyle/>
          <a:p>
            <a:pPr algn="ctr" eaLnBrk="0" hangingPunct="0">
              <a:defRPr/>
            </a:pPr>
            <a:r>
              <a:rPr lang="en" sz="2000" b="1" i="1" dirty="0">
                <a:solidFill>
                  <a:schemeClr val="bg1"/>
                </a:solidFill>
                <a:effectLst>
                  <a:outerShdw blurRad="38100" dist="38100" dir="2700000" algn="tl">
                    <a:srgbClr val="000000"/>
                  </a:outerShdw>
                </a:effectLst>
              </a:rPr>
              <a:t>Proteinases</a:t>
            </a:r>
            <a:endParaRPr lang="en-GB" sz="2000" b="1" i="1" dirty="0">
              <a:solidFill>
                <a:schemeClr val="bg1"/>
              </a:solidFill>
              <a:effectLst>
                <a:outerShdw blurRad="38100" dist="38100" dir="2700000" algn="tl">
                  <a:srgbClr val="000000"/>
                </a:outerShdw>
              </a:effectLst>
            </a:endParaRPr>
          </a:p>
        </p:txBody>
      </p:sp>
      <p:sp>
        <p:nvSpPr>
          <p:cNvPr id="54284" name="Text Box 21">
            <a:extLst>
              <a:ext uri="{FF2B5EF4-FFF2-40B4-BE49-F238E27FC236}">
                <a16:creationId xmlns="" xmlns:a16="http://schemas.microsoft.com/office/drawing/2014/main" id="{6443EA2C-23A9-4DF8-876F-F08DEC6473E6}"/>
              </a:ext>
            </a:extLst>
          </p:cNvPr>
          <p:cNvSpPr txBox="1">
            <a:spLocks noChangeArrowheads="1"/>
          </p:cNvSpPr>
          <p:nvPr/>
        </p:nvSpPr>
        <p:spPr bwMode="auto">
          <a:xfrm>
            <a:off x="5455611" y="5084763"/>
            <a:ext cx="3217529" cy="400099"/>
          </a:xfrm>
          <a:prstGeom prst="rect">
            <a:avLst/>
          </a:prstGeom>
          <a:solidFill>
            <a:schemeClr val="tx1"/>
          </a:solidFill>
          <a:ln w="9525" algn="ctr">
            <a:solidFill>
              <a:schemeClr val="tx1"/>
            </a:solidFill>
            <a:miter lim="800000"/>
            <a:headEnd/>
            <a:tailEnd/>
          </a:ln>
        </p:spPr>
        <p:txBody>
          <a:bodyPr wrap="non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sr-Latn-RS" altLang="sr-Latn-RS" sz="2000" b="1" i="1" dirty="0">
                <a:solidFill>
                  <a:schemeClr val="bg1"/>
                </a:solidFill>
              </a:rPr>
              <a:t>M</a:t>
            </a:r>
            <a:r>
              <a:rPr lang="en" altLang="sr-Latn-RS" sz="2000" b="1" i="1" dirty="0" smtClean="0">
                <a:solidFill>
                  <a:schemeClr val="bg1"/>
                </a:solidFill>
              </a:rPr>
              <a:t>echanism</a:t>
            </a:r>
            <a:r>
              <a:rPr lang="sr-Latn-RS" altLang="sr-Latn-RS" sz="2000" b="1" i="1" dirty="0" smtClean="0">
                <a:solidFill>
                  <a:schemeClr val="bg1"/>
                </a:solidFill>
              </a:rPr>
              <a:t> of</a:t>
            </a:r>
            <a:r>
              <a:rPr lang="en" altLang="sr-Latn-RS" sz="2000" b="1" i="1" dirty="0" smtClean="0">
                <a:solidFill>
                  <a:schemeClr val="bg1"/>
                </a:solidFill>
              </a:rPr>
              <a:t> reparation</a:t>
            </a:r>
            <a:endParaRPr lang="en-GB" altLang="sr-Latn-RS" sz="2000" b="1" i="1" dirty="0">
              <a:solidFill>
                <a:schemeClr val="bg1"/>
              </a:solidFill>
            </a:endParaRPr>
          </a:p>
        </p:txBody>
      </p:sp>
      <p:sp>
        <p:nvSpPr>
          <p:cNvPr id="54285" name="Text Box 22">
            <a:extLst>
              <a:ext uri="{FF2B5EF4-FFF2-40B4-BE49-F238E27FC236}">
                <a16:creationId xmlns="" xmlns:a16="http://schemas.microsoft.com/office/drawing/2014/main" id="{3A937EF4-A3E9-4F3D-9D56-A2724CC67F48}"/>
              </a:ext>
            </a:extLst>
          </p:cNvPr>
          <p:cNvSpPr txBox="1">
            <a:spLocks noChangeArrowheads="1"/>
          </p:cNvSpPr>
          <p:nvPr/>
        </p:nvSpPr>
        <p:spPr bwMode="auto">
          <a:xfrm>
            <a:off x="6488625" y="3085820"/>
            <a:ext cx="2251075" cy="400050"/>
          </a:xfrm>
          <a:prstGeom prst="rect">
            <a:avLst/>
          </a:prstGeom>
          <a:solidFill>
            <a:srgbClr val="99FF99"/>
          </a:solidFill>
          <a:ln w="9525" algn="ctr">
            <a:solidFill>
              <a:schemeClr val="tx1"/>
            </a:solidFill>
            <a:miter lim="800000"/>
            <a:headEnd/>
            <a:tailEnd/>
          </a:ln>
        </p:spPr>
        <p:txBody>
          <a:bodyPr wrap="non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000" b="1" i="1"/>
              <a:t>Anti - proteases</a:t>
            </a:r>
            <a:endParaRPr lang="en-GB" altLang="sr-Latn-RS" sz="2000" b="1" i="1"/>
          </a:p>
        </p:txBody>
      </p:sp>
      <p:sp>
        <p:nvSpPr>
          <p:cNvPr id="54286" name="Text Box 23">
            <a:extLst>
              <a:ext uri="{FF2B5EF4-FFF2-40B4-BE49-F238E27FC236}">
                <a16:creationId xmlns="" xmlns:a16="http://schemas.microsoft.com/office/drawing/2014/main" id="{1C089F7F-0C5F-4988-946E-015EB5EC93D7}"/>
              </a:ext>
            </a:extLst>
          </p:cNvPr>
          <p:cNvSpPr txBox="1">
            <a:spLocks noChangeArrowheads="1"/>
          </p:cNvSpPr>
          <p:nvPr/>
        </p:nvSpPr>
        <p:spPr bwMode="auto">
          <a:xfrm>
            <a:off x="26614" y="2953497"/>
            <a:ext cx="2422525" cy="400050"/>
          </a:xfrm>
          <a:prstGeom prst="rect">
            <a:avLst/>
          </a:prstGeom>
          <a:solidFill>
            <a:srgbClr val="99FF99"/>
          </a:solidFill>
          <a:ln w="9525" algn="ctr">
            <a:solidFill>
              <a:schemeClr val="tx1"/>
            </a:solidFill>
            <a:miter lim="800000"/>
            <a:headEnd/>
            <a:tailEnd/>
          </a:ln>
        </p:spPr>
        <p:txBody>
          <a:bodyPr wrap="non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000" b="1" i="1"/>
              <a:t>Anti - oxidants</a:t>
            </a:r>
            <a:endParaRPr lang="en-GB" altLang="sr-Latn-RS" sz="2000" b="1" i="1"/>
          </a:p>
        </p:txBody>
      </p:sp>
      <p:sp>
        <p:nvSpPr>
          <p:cNvPr id="54287" name="Line 24">
            <a:extLst>
              <a:ext uri="{FF2B5EF4-FFF2-40B4-BE49-F238E27FC236}">
                <a16:creationId xmlns="" xmlns:a16="http://schemas.microsoft.com/office/drawing/2014/main" id="{C4B66CC2-6294-475A-A2F3-4B85CF1B35E9}"/>
              </a:ext>
            </a:extLst>
          </p:cNvPr>
          <p:cNvSpPr>
            <a:spLocks noChangeShapeType="1"/>
          </p:cNvSpPr>
          <p:nvPr/>
        </p:nvSpPr>
        <p:spPr bwMode="auto">
          <a:xfrm>
            <a:off x="4379913" y="3429000"/>
            <a:ext cx="0" cy="244792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88" name="Line 25">
            <a:extLst>
              <a:ext uri="{FF2B5EF4-FFF2-40B4-BE49-F238E27FC236}">
                <a16:creationId xmlns="" xmlns:a16="http://schemas.microsoft.com/office/drawing/2014/main" id="{4C14F42B-BBA1-4B59-8F8F-6122B8A9B68E}"/>
              </a:ext>
            </a:extLst>
          </p:cNvPr>
          <p:cNvSpPr>
            <a:spLocks noChangeShapeType="1"/>
          </p:cNvSpPr>
          <p:nvPr/>
        </p:nvSpPr>
        <p:spPr bwMode="auto">
          <a:xfrm>
            <a:off x="1884363" y="4799013"/>
            <a:ext cx="1408112" cy="1152525"/>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89" name="Line 26">
            <a:extLst>
              <a:ext uri="{FF2B5EF4-FFF2-40B4-BE49-F238E27FC236}">
                <a16:creationId xmlns="" xmlns:a16="http://schemas.microsoft.com/office/drawing/2014/main" id="{3D7E681B-7C4E-4C97-A3BE-57D96048D759}"/>
              </a:ext>
            </a:extLst>
          </p:cNvPr>
          <p:cNvSpPr>
            <a:spLocks noChangeShapeType="1"/>
          </p:cNvSpPr>
          <p:nvPr/>
        </p:nvSpPr>
        <p:spPr bwMode="auto">
          <a:xfrm>
            <a:off x="5661025" y="3355975"/>
            <a:ext cx="1089025" cy="79375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90" name="Line 27">
            <a:extLst>
              <a:ext uri="{FF2B5EF4-FFF2-40B4-BE49-F238E27FC236}">
                <a16:creationId xmlns="" xmlns:a16="http://schemas.microsoft.com/office/drawing/2014/main" id="{8F8C2E9C-019A-4616-9F35-D54A4E060E10}"/>
              </a:ext>
            </a:extLst>
          </p:cNvPr>
          <p:cNvSpPr>
            <a:spLocks noChangeShapeType="1"/>
          </p:cNvSpPr>
          <p:nvPr/>
        </p:nvSpPr>
        <p:spPr bwMode="auto">
          <a:xfrm flipH="1">
            <a:off x="4445000" y="1844675"/>
            <a:ext cx="1152525"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4291" name="Text Box 28">
            <a:extLst>
              <a:ext uri="{FF2B5EF4-FFF2-40B4-BE49-F238E27FC236}">
                <a16:creationId xmlns="" xmlns:a16="http://schemas.microsoft.com/office/drawing/2014/main" id="{5336EAD2-00D1-454E-A53A-0AE99965BCDD}"/>
              </a:ext>
            </a:extLst>
          </p:cNvPr>
          <p:cNvSpPr txBox="1">
            <a:spLocks noChangeArrowheads="1"/>
          </p:cNvSpPr>
          <p:nvPr/>
        </p:nvSpPr>
        <p:spPr bwMode="auto">
          <a:xfrm>
            <a:off x="5702160" y="1659731"/>
            <a:ext cx="2713037" cy="369888"/>
          </a:xfrm>
          <a:prstGeom prst="rect">
            <a:avLst/>
          </a:prstGeom>
          <a:solidFill>
            <a:schemeClr val="tx1"/>
          </a:solidFill>
          <a:ln w="9525" algn="ctr">
            <a:solidFill>
              <a:schemeClr val="tx1"/>
            </a:solidFill>
            <a:miter lim="800000"/>
            <a:headEnd/>
            <a:tailEnd/>
          </a:ln>
        </p:spPr>
        <p:txBody>
          <a:bodyPr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sr-Latn-RS" altLang="sr-Latn-RS" b="1" i="1" dirty="0" smtClean="0">
                <a:solidFill>
                  <a:schemeClr val="bg1"/>
                </a:solidFill>
              </a:rPr>
              <a:t>Host f</a:t>
            </a:r>
            <a:r>
              <a:rPr lang="en" altLang="sr-Latn-RS" b="1" i="1" dirty="0" smtClean="0">
                <a:solidFill>
                  <a:schemeClr val="bg1"/>
                </a:solidFill>
              </a:rPr>
              <a:t>actors</a:t>
            </a:r>
            <a:endParaRPr lang="en-GB" altLang="sr-Latn-RS" b="1" i="1" dirty="0">
              <a:solidFill>
                <a:schemeClr val="bg1"/>
              </a:solidFill>
            </a:endParaRPr>
          </a:p>
        </p:txBody>
      </p:sp>
      <p:sp>
        <p:nvSpPr>
          <p:cNvPr id="54292" name="Line 29">
            <a:extLst>
              <a:ext uri="{FF2B5EF4-FFF2-40B4-BE49-F238E27FC236}">
                <a16:creationId xmlns="" xmlns:a16="http://schemas.microsoft.com/office/drawing/2014/main" id="{36164F61-D53A-47BE-AF4C-775ECB9BD776}"/>
              </a:ext>
            </a:extLst>
          </p:cNvPr>
          <p:cNvSpPr>
            <a:spLocks noChangeShapeType="1"/>
          </p:cNvSpPr>
          <p:nvPr/>
        </p:nvSpPr>
        <p:spPr bwMode="auto">
          <a:xfrm flipH="1">
            <a:off x="5724525" y="3573463"/>
            <a:ext cx="896938" cy="576262"/>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sr-Latn-RS"/>
          </a:p>
        </p:txBody>
      </p:sp>
      <p:sp>
        <p:nvSpPr>
          <p:cNvPr id="54293" name="Line 30">
            <a:extLst>
              <a:ext uri="{FF2B5EF4-FFF2-40B4-BE49-F238E27FC236}">
                <a16:creationId xmlns="" xmlns:a16="http://schemas.microsoft.com/office/drawing/2014/main" id="{CF851240-7CA5-4E1C-922F-D79B1C62A096}"/>
              </a:ext>
            </a:extLst>
          </p:cNvPr>
          <p:cNvSpPr>
            <a:spLocks noChangeShapeType="1"/>
          </p:cNvSpPr>
          <p:nvPr/>
        </p:nvSpPr>
        <p:spPr bwMode="auto">
          <a:xfrm>
            <a:off x="1884363" y="3355975"/>
            <a:ext cx="958850" cy="504825"/>
          </a:xfrm>
          <a:prstGeom prst="line">
            <a:avLst/>
          </a:prstGeom>
          <a:noFill/>
          <a:ln w="381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sr-Latn-RS"/>
          </a:p>
        </p:txBody>
      </p:sp>
      <p:sp>
        <p:nvSpPr>
          <p:cNvPr id="54294" name="Text Box 31">
            <a:extLst>
              <a:ext uri="{FF2B5EF4-FFF2-40B4-BE49-F238E27FC236}">
                <a16:creationId xmlns="" xmlns:a16="http://schemas.microsoft.com/office/drawing/2014/main" id="{ACEF2B5F-B2D1-4030-AD6A-0A2C057073B5}"/>
              </a:ext>
            </a:extLst>
          </p:cNvPr>
          <p:cNvSpPr txBox="1">
            <a:spLocks noChangeArrowheads="1"/>
          </p:cNvSpPr>
          <p:nvPr/>
        </p:nvSpPr>
        <p:spPr bwMode="auto">
          <a:xfrm>
            <a:off x="1219703" y="914294"/>
            <a:ext cx="2413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400" b="1" i="1"/>
              <a:t>Tobacco smoke</a:t>
            </a:r>
            <a:endParaRPr lang="en-GB" altLang="sr-Latn-RS" b="1" i="1"/>
          </a:p>
        </p:txBody>
      </p:sp>
      <p:sp>
        <p:nvSpPr>
          <p:cNvPr id="54295" name="Text Box 33">
            <a:extLst>
              <a:ext uri="{FF2B5EF4-FFF2-40B4-BE49-F238E27FC236}">
                <a16:creationId xmlns="" xmlns:a16="http://schemas.microsoft.com/office/drawing/2014/main" id="{B0718163-FD66-4FDA-BA6C-7AC96C5A2939}"/>
              </a:ext>
            </a:extLst>
          </p:cNvPr>
          <p:cNvSpPr txBox="1">
            <a:spLocks noChangeArrowheads="1"/>
          </p:cNvSpPr>
          <p:nvPr/>
        </p:nvSpPr>
        <p:spPr bwMode="auto">
          <a:xfrm>
            <a:off x="96837" y="147218"/>
            <a:ext cx="4475163" cy="646321"/>
          </a:xfrm>
          <a:prstGeom prst="rect">
            <a:avLst/>
          </a:prstGeom>
          <a:solidFill>
            <a:schemeClr val="bg1"/>
          </a:solidFill>
          <a:ln>
            <a:noFill/>
          </a:ln>
          <a:extLst/>
        </p:spPr>
        <p:txBody>
          <a:bodyPr wrap="square" lIns="91431" tIns="45715" rIns="91431" bIns="45715">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 altLang="ja-JP" sz="3600" b="1" i="1" dirty="0" smtClean="0">
                <a:solidFill>
                  <a:schemeClr val="tx2"/>
                </a:solidFill>
                <a:cs typeface="HG明朝B"/>
              </a:rPr>
              <a:t>CO</a:t>
            </a:r>
            <a:r>
              <a:rPr lang="sr-Latn-RS" altLang="ja-JP" sz="3600" b="1" i="1" dirty="0" smtClean="0">
                <a:solidFill>
                  <a:schemeClr val="tx2"/>
                </a:solidFill>
                <a:cs typeface="HG明朝B"/>
              </a:rPr>
              <a:t>PD patogenesis</a:t>
            </a:r>
            <a:endParaRPr lang="en-US" altLang="sr-Latn-RS" sz="3600" b="1" i="1" dirty="0">
              <a:solidFill>
                <a:schemeClr val="tx2"/>
              </a:solidFill>
            </a:endParaRPr>
          </a:p>
        </p:txBody>
      </p:sp>
    </p:spTree>
  </p:cSld>
  <p:clrMapOvr>
    <a:masterClrMapping/>
  </p:clrMapOvr>
  <p:transition advTm="72713"/>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Oval 2">
            <a:extLst>
              <a:ext uri="{FF2B5EF4-FFF2-40B4-BE49-F238E27FC236}">
                <a16:creationId xmlns="" xmlns:a16="http://schemas.microsoft.com/office/drawing/2014/main" id="{98C755F2-E81A-46E7-9010-713EF0E29F05}"/>
              </a:ext>
            </a:extLst>
          </p:cNvPr>
          <p:cNvSpPr>
            <a:spLocks noChangeArrowheads="1"/>
          </p:cNvSpPr>
          <p:nvPr/>
        </p:nvSpPr>
        <p:spPr bwMode="auto">
          <a:xfrm>
            <a:off x="1698625" y="3575050"/>
            <a:ext cx="5740400" cy="522288"/>
          </a:xfrm>
          <a:prstGeom prst="ellipse">
            <a:avLst/>
          </a:prstGeom>
          <a:solidFill>
            <a:srgbClr val="6699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latin typeface="Gill Sans MT" panose="020B0502020104020203" pitchFamily="34" charset="0"/>
            </a:endParaRPr>
          </a:p>
        </p:txBody>
      </p:sp>
      <p:sp>
        <p:nvSpPr>
          <p:cNvPr id="55299" name="Oval 3">
            <a:extLst>
              <a:ext uri="{FF2B5EF4-FFF2-40B4-BE49-F238E27FC236}">
                <a16:creationId xmlns="" xmlns:a16="http://schemas.microsoft.com/office/drawing/2014/main" id="{649AAD25-9208-4B0C-8229-F2300DF89FE2}"/>
              </a:ext>
            </a:extLst>
          </p:cNvPr>
          <p:cNvSpPr>
            <a:spLocks noChangeArrowheads="1"/>
          </p:cNvSpPr>
          <p:nvPr/>
        </p:nvSpPr>
        <p:spPr bwMode="auto">
          <a:xfrm>
            <a:off x="2411413" y="3527425"/>
            <a:ext cx="4392612" cy="523875"/>
          </a:xfrm>
          <a:prstGeom prst="ellipse">
            <a:avLst/>
          </a:prstGeom>
          <a:solidFill>
            <a:srgbClr val="477E85"/>
          </a:solidFill>
          <a:ln>
            <a:noFill/>
          </a:ln>
          <a:extLs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latin typeface="Gill Sans MT" panose="020B0502020104020203" pitchFamily="34" charset="0"/>
            </a:endParaRPr>
          </a:p>
        </p:txBody>
      </p:sp>
      <p:sp>
        <p:nvSpPr>
          <p:cNvPr id="24580" name="Rectangle 4">
            <a:extLst>
              <a:ext uri="{FF2B5EF4-FFF2-40B4-BE49-F238E27FC236}">
                <a16:creationId xmlns="" xmlns:a16="http://schemas.microsoft.com/office/drawing/2014/main" id="{F914B012-B062-4896-9EC1-2F4F4AEAABB4}"/>
              </a:ext>
            </a:extLst>
          </p:cNvPr>
          <p:cNvSpPr>
            <a:spLocks noGrp="1" noChangeArrowheads="1"/>
          </p:cNvSpPr>
          <p:nvPr>
            <p:ph type="title"/>
          </p:nvPr>
        </p:nvSpPr>
        <p:spPr bwMode="auto">
          <a:xfrm>
            <a:off x="1011238" y="636588"/>
            <a:ext cx="7751762" cy="560387"/>
          </a:xfrm>
        </p:spPr>
        <p:txBody>
          <a:bodyPr vert="horz" wrap="square" lIns="91440" tIns="45720" rIns="91440" bIns="45720" numCol="1" anchorCtr="0" compatLnSpc="1">
            <a:prstTxWarp prst="textNoShape">
              <a:avLst/>
            </a:prstTxWarp>
            <a:noAutofit/>
          </a:bodyPr>
          <a:lstStyle/>
          <a:p>
            <a:pPr algn="ctr" eaLnBrk="1" hangingPunct="1">
              <a:defRPr/>
            </a:pPr>
            <a:r>
              <a:rPr lang="en" sz="4000" b="1" i="1" dirty="0">
                <a:solidFill>
                  <a:schemeClr val="tx2"/>
                </a:solidFill>
                <a:effectLst/>
                <a:latin typeface="Arial" panose="020B0604020202020204" pitchFamily="34" charset="0"/>
                <a:cs typeface="Arial" panose="020B0604020202020204" pitchFamily="34" charset="0"/>
              </a:rPr>
              <a:t>COPD is </a:t>
            </a:r>
            <a:r>
              <a:rPr lang="sr-Latn-RS" sz="4000" b="1" i="1" dirty="0" smtClean="0">
                <a:solidFill>
                  <a:schemeClr val="tx2"/>
                </a:solidFill>
                <a:effectLst/>
                <a:latin typeface="Arial" panose="020B0604020202020204" pitchFamily="34" charset="0"/>
                <a:cs typeface="Arial" panose="020B0604020202020204" pitchFamily="34" charset="0"/>
              </a:rPr>
              <a:t>a </a:t>
            </a:r>
            <a:r>
              <a:rPr lang="en" sz="4000" b="1" i="1" dirty="0" smtClean="0">
                <a:solidFill>
                  <a:schemeClr val="tx2"/>
                </a:solidFill>
                <a:effectLst/>
                <a:latin typeface="Arial" panose="020B0604020202020204" pitchFamily="34" charset="0"/>
                <a:cs typeface="Arial" panose="020B0604020202020204" pitchFamily="34" charset="0"/>
              </a:rPr>
              <a:t>multicomponent </a:t>
            </a:r>
            <a:r>
              <a:rPr lang="en" sz="4000" b="1" i="1" dirty="0">
                <a:solidFill>
                  <a:schemeClr val="tx2"/>
                </a:solidFill>
                <a:effectLst/>
                <a:latin typeface="Arial" panose="020B0604020202020204" pitchFamily="34" charset="0"/>
                <a:cs typeface="Arial" panose="020B0604020202020204" pitchFamily="34" charset="0"/>
              </a:rPr>
              <a:t>disease</a:t>
            </a:r>
            <a:endParaRPr lang="en-IE" sz="4000" b="1" i="1" dirty="0">
              <a:solidFill>
                <a:schemeClr val="tx2"/>
              </a:solidFill>
              <a:effectLst/>
              <a:latin typeface="Arial" panose="020B0604020202020204" pitchFamily="34" charset="0"/>
              <a:cs typeface="Arial" panose="020B0604020202020204" pitchFamily="34" charset="0"/>
            </a:endParaRPr>
          </a:p>
        </p:txBody>
      </p:sp>
      <p:sp>
        <p:nvSpPr>
          <p:cNvPr id="55301" name="Freeform 6">
            <a:extLst>
              <a:ext uri="{FF2B5EF4-FFF2-40B4-BE49-F238E27FC236}">
                <a16:creationId xmlns="" xmlns:a16="http://schemas.microsoft.com/office/drawing/2014/main" id="{13F93ED7-B07D-46F5-8CD4-8604330B6268}"/>
              </a:ext>
            </a:extLst>
          </p:cNvPr>
          <p:cNvSpPr>
            <a:spLocks/>
          </p:cNvSpPr>
          <p:nvPr/>
        </p:nvSpPr>
        <p:spPr bwMode="auto">
          <a:xfrm rot="-1240995">
            <a:off x="3959225" y="2119313"/>
            <a:ext cx="1878013" cy="1878012"/>
          </a:xfrm>
          <a:custGeom>
            <a:avLst/>
            <a:gdLst>
              <a:gd name="T0" fmla="*/ 2147483647 w 1575"/>
              <a:gd name="T1" fmla="*/ 2147483647 h 1575"/>
              <a:gd name="T2" fmla="*/ 2147483647 w 1575"/>
              <a:gd name="T3" fmla="*/ 2147483647 h 1575"/>
              <a:gd name="T4" fmla="*/ 2147483647 w 1575"/>
              <a:gd name="T5" fmla="*/ 2147483647 h 1575"/>
              <a:gd name="T6" fmla="*/ 2147483647 w 1575"/>
              <a:gd name="T7" fmla="*/ 2147483647 h 1575"/>
              <a:gd name="T8" fmla="*/ 2147483647 w 1575"/>
              <a:gd name="T9" fmla="*/ 2147483647 h 1575"/>
              <a:gd name="T10" fmla="*/ 2147483647 w 1575"/>
              <a:gd name="T11" fmla="*/ 2147483647 h 1575"/>
              <a:gd name="T12" fmla="*/ 2147483647 w 1575"/>
              <a:gd name="T13" fmla="*/ 2147483647 h 1575"/>
              <a:gd name="T14" fmla="*/ 2147483647 w 1575"/>
              <a:gd name="T15" fmla="*/ 2147483647 h 1575"/>
              <a:gd name="T16" fmla="*/ 2147483647 w 1575"/>
              <a:gd name="T17" fmla="*/ 2147483647 h 1575"/>
              <a:gd name="T18" fmla="*/ 2147483647 w 1575"/>
              <a:gd name="T19" fmla="*/ 2147483647 h 1575"/>
              <a:gd name="T20" fmla="*/ 2147483647 w 1575"/>
              <a:gd name="T21" fmla="*/ 2147483647 h 1575"/>
              <a:gd name="T22" fmla="*/ 2147483647 w 1575"/>
              <a:gd name="T23" fmla="*/ 2147483647 h 1575"/>
              <a:gd name="T24" fmla="*/ 2147483647 w 1575"/>
              <a:gd name="T25" fmla="*/ 2147483647 h 1575"/>
              <a:gd name="T26" fmla="*/ 2147483647 w 1575"/>
              <a:gd name="T27" fmla="*/ 2147483647 h 1575"/>
              <a:gd name="T28" fmla="*/ 2147483647 w 1575"/>
              <a:gd name="T29" fmla="*/ 2147483647 h 1575"/>
              <a:gd name="T30" fmla="*/ 2147483647 w 1575"/>
              <a:gd name="T31" fmla="*/ 2147483647 h 1575"/>
              <a:gd name="T32" fmla="*/ 2147483647 w 1575"/>
              <a:gd name="T33" fmla="*/ 2147483647 h 1575"/>
              <a:gd name="T34" fmla="*/ 2147483647 w 1575"/>
              <a:gd name="T35" fmla="*/ 2147483647 h 1575"/>
              <a:gd name="T36" fmla="*/ 2147483647 w 1575"/>
              <a:gd name="T37" fmla="*/ 2147483647 h 1575"/>
              <a:gd name="T38" fmla="*/ 2147483647 w 1575"/>
              <a:gd name="T39" fmla="*/ 2147483647 h 1575"/>
              <a:gd name="T40" fmla="*/ 2147483647 w 1575"/>
              <a:gd name="T41" fmla="*/ 2147483647 h 1575"/>
              <a:gd name="T42" fmla="*/ 2147483647 w 1575"/>
              <a:gd name="T43" fmla="*/ 2147483647 h 1575"/>
              <a:gd name="T44" fmla="*/ 2147483647 w 1575"/>
              <a:gd name="T45" fmla="*/ 2147483647 h 1575"/>
              <a:gd name="T46" fmla="*/ 2147483647 w 1575"/>
              <a:gd name="T47" fmla="*/ 2147483647 h 1575"/>
              <a:gd name="T48" fmla="*/ 2147483647 w 1575"/>
              <a:gd name="T49" fmla="*/ 2147483647 h 1575"/>
              <a:gd name="T50" fmla="*/ 2147483647 w 1575"/>
              <a:gd name="T51" fmla="*/ 2147483647 h 1575"/>
              <a:gd name="T52" fmla="*/ 2147483647 w 1575"/>
              <a:gd name="T53" fmla="*/ 2147483647 h 1575"/>
              <a:gd name="T54" fmla="*/ 2147483647 w 1575"/>
              <a:gd name="T55" fmla="*/ 2147483647 h 1575"/>
              <a:gd name="T56" fmla="*/ 2147483647 w 1575"/>
              <a:gd name="T57" fmla="*/ 2147483647 h 1575"/>
              <a:gd name="T58" fmla="*/ 2147483647 w 1575"/>
              <a:gd name="T59" fmla="*/ 2147483647 h 1575"/>
              <a:gd name="T60" fmla="*/ 2147483647 w 1575"/>
              <a:gd name="T61" fmla="*/ 2147483647 h 1575"/>
              <a:gd name="T62" fmla="*/ 0 w 1575"/>
              <a:gd name="T63" fmla="*/ 2147483647 h 1575"/>
              <a:gd name="T64" fmla="*/ 2147483647 w 1575"/>
              <a:gd name="T65" fmla="*/ 2147483647 h 1575"/>
              <a:gd name="T66" fmla="*/ 2147483647 w 1575"/>
              <a:gd name="T67" fmla="*/ 2147483647 h 1575"/>
              <a:gd name="T68" fmla="*/ 2147483647 w 1575"/>
              <a:gd name="T69" fmla="*/ 2147483647 h 1575"/>
              <a:gd name="T70" fmla="*/ 2147483647 w 1575"/>
              <a:gd name="T71" fmla="*/ 2147483647 h 1575"/>
              <a:gd name="T72" fmla="*/ 2147483647 w 1575"/>
              <a:gd name="T73" fmla="*/ 2147483647 h 1575"/>
              <a:gd name="T74" fmla="*/ 2147483647 w 1575"/>
              <a:gd name="T75" fmla="*/ 2147483647 h 1575"/>
              <a:gd name="T76" fmla="*/ 2147483647 w 1575"/>
              <a:gd name="T77" fmla="*/ 2147483647 h 1575"/>
              <a:gd name="T78" fmla="*/ 2147483647 w 1575"/>
              <a:gd name="T79" fmla="*/ 2147483647 h 1575"/>
              <a:gd name="T80" fmla="*/ 2147483647 w 1575"/>
              <a:gd name="T81" fmla="*/ 2147483647 h 1575"/>
              <a:gd name="T82" fmla="*/ 2147483647 w 1575"/>
              <a:gd name="T83" fmla="*/ 2147483647 h 1575"/>
              <a:gd name="T84" fmla="*/ 2147483647 w 1575"/>
              <a:gd name="T85" fmla="*/ 0 h 1575"/>
              <a:gd name="T86" fmla="*/ 2147483647 w 1575"/>
              <a:gd name="T87" fmla="*/ 2147483647 h 1575"/>
              <a:gd name="T88" fmla="*/ 2147483647 w 1575"/>
              <a:gd name="T89" fmla="*/ 2147483647 h 157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75"/>
              <a:gd name="T136" fmla="*/ 0 h 1575"/>
              <a:gd name="T137" fmla="*/ 1575 w 1575"/>
              <a:gd name="T138" fmla="*/ 1575 h 157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75" h="1575">
                <a:moveTo>
                  <a:pt x="963" y="178"/>
                </a:moveTo>
                <a:lnTo>
                  <a:pt x="996" y="188"/>
                </a:lnTo>
                <a:lnTo>
                  <a:pt x="1026" y="201"/>
                </a:lnTo>
                <a:lnTo>
                  <a:pt x="1057" y="215"/>
                </a:lnTo>
                <a:lnTo>
                  <a:pt x="1088" y="228"/>
                </a:lnTo>
                <a:lnTo>
                  <a:pt x="1182" y="105"/>
                </a:lnTo>
                <a:lnTo>
                  <a:pt x="1224" y="130"/>
                </a:lnTo>
                <a:lnTo>
                  <a:pt x="1264" y="159"/>
                </a:lnTo>
                <a:lnTo>
                  <a:pt x="1301" y="190"/>
                </a:lnTo>
                <a:lnTo>
                  <a:pt x="1337" y="222"/>
                </a:lnTo>
                <a:lnTo>
                  <a:pt x="1243" y="347"/>
                </a:lnTo>
                <a:lnTo>
                  <a:pt x="1266" y="372"/>
                </a:lnTo>
                <a:lnTo>
                  <a:pt x="1287" y="399"/>
                </a:lnTo>
                <a:lnTo>
                  <a:pt x="1307" y="426"/>
                </a:lnTo>
                <a:lnTo>
                  <a:pt x="1326" y="453"/>
                </a:lnTo>
                <a:lnTo>
                  <a:pt x="1470" y="393"/>
                </a:lnTo>
                <a:lnTo>
                  <a:pt x="1493" y="435"/>
                </a:lnTo>
                <a:lnTo>
                  <a:pt x="1514" y="479"/>
                </a:lnTo>
                <a:lnTo>
                  <a:pt x="1531" y="526"/>
                </a:lnTo>
                <a:lnTo>
                  <a:pt x="1547" y="573"/>
                </a:lnTo>
                <a:lnTo>
                  <a:pt x="1403" y="633"/>
                </a:lnTo>
                <a:lnTo>
                  <a:pt x="1410" y="666"/>
                </a:lnTo>
                <a:lnTo>
                  <a:pt x="1416" y="700"/>
                </a:lnTo>
                <a:lnTo>
                  <a:pt x="1420" y="733"/>
                </a:lnTo>
                <a:lnTo>
                  <a:pt x="1422" y="767"/>
                </a:lnTo>
                <a:lnTo>
                  <a:pt x="1575" y="787"/>
                </a:lnTo>
                <a:lnTo>
                  <a:pt x="1575" y="811"/>
                </a:lnTo>
                <a:lnTo>
                  <a:pt x="1575" y="836"/>
                </a:lnTo>
                <a:lnTo>
                  <a:pt x="1573" y="861"/>
                </a:lnTo>
                <a:lnTo>
                  <a:pt x="1570" y="886"/>
                </a:lnTo>
                <a:lnTo>
                  <a:pt x="1566" y="909"/>
                </a:lnTo>
                <a:lnTo>
                  <a:pt x="1562" y="934"/>
                </a:lnTo>
                <a:lnTo>
                  <a:pt x="1558" y="957"/>
                </a:lnTo>
                <a:lnTo>
                  <a:pt x="1552" y="980"/>
                </a:lnTo>
                <a:lnTo>
                  <a:pt x="1397" y="961"/>
                </a:lnTo>
                <a:lnTo>
                  <a:pt x="1387" y="994"/>
                </a:lnTo>
                <a:lnTo>
                  <a:pt x="1376" y="1026"/>
                </a:lnTo>
                <a:lnTo>
                  <a:pt x="1362" y="1057"/>
                </a:lnTo>
                <a:lnTo>
                  <a:pt x="1347" y="1088"/>
                </a:lnTo>
                <a:lnTo>
                  <a:pt x="1470" y="1182"/>
                </a:lnTo>
                <a:lnTo>
                  <a:pt x="1445" y="1224"/>
                </a:lnTo>
                <a:lnTo>
                  <a:pt x="1416" y="1263"/>
                </a:lnTo>
                <a:lnTo>
                  <a:pt x="1385" y="1301"/>
                </a:lnTo>
                <a:lnTo>
                  <a:pt x="1353" y="1337"/>
                </a:lnTo>
                <a:lnTo>
                  <a:pt x="1228" y="1243"/>
                </a:lnTo>
                <a:lnTo>
                  <a:pt x="1203" y="1266"/>
                </a:lnTo>
                <a:lnTo>
                  <a:pt x="1176" y="1287"/>
                </a:lnTo>
                <a:lnTo>
                  <a:pt x="1149" y="1307"/>
                </a:lnTo>
                <a:lnTo>
                  <a:pt x="1121" y="1326"/>
                </a:lnTo>
                <a:lnTo>
                  <a:pt x="1182" y="1470"/>
                </a:lnTo>
                <a:lnTo>
                  <a:pt x="1138" y="1493"/>
                </a:lnTo>
                <a:lnTo>
                  <a:pt x="1094" y="1514"/>
                </a:lnTo>
                <a:lnTo>
                  <a:pt x="1049" y="1531"/>
                </a:lnTo>
                <a:lnTo>
                  <a:pt x="1002" y="1547"/>
                </a:lnTo>
                <a:lnTo>
                  <a:pt x="942" y="1403"/>
                </a:lnTo>
                <a:lnTo>
                  <a:pt x="907" y="1410"/>
                </a:lnTo>
                <a:lnTo>
                  <a:pt x="875" y="1416"/>
                </a:lnTo>
                <a:lnTo>
                  <a:pt x="840" y="1420"/>
                </a:lnTo>
                <a:lnTo>
                  <a:pt x="806" y="1422"/>
                </a:lnTo>
                <a:lnTo>
                  <a:pt x="787" y="1575"/>
                </a:lnTo>
                <a:lnTo>
                  <a:pt x="762" y="1575"/>
                </a:lnTo>
                <a:lnTo>
                  <a:pt x="739" y="1575"/>
                </a:lnTo>
                <a:lnTo>
                  <a:pt x="714" y="1573"/>
                </a:lnTo>
                <a:lnTo>
                  <a:pt x="689" y="1570"/>
                </a:lnTo>
                <a:lnTo>
                  <a:pt x="664" y="1566"/>
                </a:lnTo>
                <a:lnTo>
                  <a:pt x="641" y="1562"/>
                </a:lnTo>
                <a:lnTo>
                  <a:pt x="616" y="1558"/>
                </a:lnTo>
                <a:lnTo>
                  <a:pt x="593" y="1552"/>
                </a:lnTo>
                <a:lnTo>
                  <a:pt x="612" y="1397"/>
                </a:lnTo>
                <a:lnTo>
                  <a:pt x="579" y="1387"/>
                </a:lnTo>
                <a:lnTo>
                  <a:pt x="547" y="1374"/>
                </a:lnTo>
                <a:lnTo>
                  <a:pt x="516" y="1360"/>
                </a:lnTo>
                <a:lnTo>
                  <a:pt x="485" y="1345"/>
                </a:lnTo>
                <a:lnTo>
                  <a:pt x="391" y="1470"/>
                </a:lnTo>
                <a:lnTo>
                  <a:pt x="351" y="1443"/>
                </a:lnTo>
                <a:lnTo>
                  <a:pt x="311" y="1414"/>
                </a:lnTo>
                <a:lnTo>
                  <a:pt x="272" y="1383"/>
                </a:lnTo>
                <a:lnTo>
                  <a:pt x="236" y="1351"/>
                </a:lnTo>
                <a:lnTo>
                  <a:pt x="332" y="1226"/>
                </a:lnTo>
                <a:lnTo>
                  <a:pt x="309" y="1201"/>
                </a:lnTo>
                <a:lnTo>
                  <a:pt x="286" y="1174"/>
                </a:lnTo>
                <a:lnTo>
                  <a:pt x="266" y="1147"/>
                </a:lnTo>
                <a:lnTo>
                  <a:pt x="247" y="1119"/>
                </a:lnTo>
                <a:lnTo>
                  <a:pt x="103" y="1180"/>
                </a:lnTo>
                <a:lnTo>
                  <a:pt x="80" y="1136"/>
                </a:lnTo>
                <a:lnTo>
                  <a:pt x="61" y="1092"/>
                </a:lnTo>
                <a:lnTo>
                  <a:pt x="42" y="1046"/>
                </a:lnTo>
                <a:lnTo>
                  <a:pt x="28" y="1000"/>
                </a:lnTo>
                <a:lnTo>
                  <a:pt x="172" y="938"/>
                </a:lnTo>
                <a:lnTo>
                  <a:pt x="165" y="906"/>
                </a:lnTo>
                <a:lnTo>
                  <a:pt x="159" y="873"/>
                </a:lnTo>
                <a:lnTo>
                  <a:pt x="155" y="838"/>
                </a:lnTo>
                <a:lnTo>
                  <a:pt x="153" y="804"/>
                </a:lnTo>
                <a:lnTo>
                  <a:pt x="0" y="785"/>
                </a:lnTo>
                <a:lnTo>
                  <a:pt x="0" y="762"/>
                </a:lnTo>
                <a:lnTo>
                  <a:pt x="0" y="737"/>
                </a:lnTo>
                <a:lnTo>
                  <a:pt x="2" y="714"/>
                </a:lnTo>
                <a:lnTo>
                  <a:pt x="5" y="689"/>
                </a:lnTo>
                <a:lnTo>
                  <a:pt x="9" y="664"/>
                </a:lnTo>
                <a:lnTo>
                  <a:pt x="13" y="639"/>
                </a:lnTo>
                <a:lnTo>
                  <a:pt x="17" y="616"/>
                </a:lnTo>
                <a:lnTo>
                  <a:pt x="23" y="591"/>
                </a:lnTo>
                <a:lnTo>
                  <a:pt x="178" y="610"/>
                </a:lnTo>
                <a:lnTo>
                  <a:pt x="190" y="577"/>
                </a:lnTo>
                <a:lnTo>
                  <a:pt x="201" y="547"/>
                </a:lnTo>
                <a:lnTo>
                  <a:pt x="215" y="516"/>
                </a:lnTo>
                <a:lnTo>
                  <a:pt x="230" y="485"/>
                </a:lnTo>
                <a:lnTo>
                  <a:pt x="105" y="391"/>
                </a:lnTo>
                <a:lnTo>
                  <a:pt x="132" y="349"/>
                </a:lnTo>
                <a:lnTo>
                  <a:pt x="161" y="311"/>
                </a:lnTo>
                <a:lnTo>
                  <a:pt x="192" y="272"/>
                </a:lnTo>
                <a:lnTo>
                  <a:pt x="224" y="236"/>
                </a:lnTo>
                <a:lnTo>
                  <a:pt x="349" y="330"/>
                </a:lnTo>
                <a:lnTo>
                  <a:pt x="374" y="309"/>
                </a:lnTo>
                <a:lnTo>
                  <a:pt x="401" y="286"/>
                </a:lnTo>
                <a:lnTo>
                  <a:pt x="428" y="266"/>
                </a:lnTo>
                <a:lnTo>
                  <a:pt x="454" y="247"/>
                </a:lnTo>
                <a:lnTo>
                  <a:pt x="395" y="103"/>
                </a:lnTo>
                <a:lnTo>
                  <a:pt x="437" y="80"/>
                </a:lnTo>
                <a:lnTo>
                  <a:pt x="481" y="61"/>
                </a:lnTo>
                <a:lnTo>
                  <a:pt x="527" y="44"/>
                </a:lnTo>
                <a:lnTo>
                  <a:pt x="575" y="28"/>
                </a:lnTo>
                <a:lnTo>
                  <a:pt x="635" y="172"/>
                </a:lnTo>
                <a:lnTo>
                  <a:pt x="668" y="165"/>
                </a:lnTo>
                <a:lnTo>
                  <a:pt x="702" y="159"/>
                </a:lnTo>
                <a:lnTo>
                  <a:pt x="735" y="155"/>
                </a:lnTo>
                <a:lnTo>
                  <a:pt x="769" y="153"/>
                </a:lnTo>
                <a:lnTo>
                  <a:pt x="788" y="0"/>
                </a:lnTo>
                <a:lnTo>
                  <a:pt x="813" y="0"/>
                </a:lnTo>
                <a:lnTo>
                  <a:pt x="836" y="0"/>
                </a:lnTo>
                <a:lnTo>
                  <a:pt x="861" y="2"/>
                </a:lnTo>
                <a:lnTo>
                  <a:pt x="886" y="5"/>
                </a:lnTo>
                <a:lnTo>
                  <a:pt x="911" y="9"/>
                </a:lnTo>
                <a:lnTo>
                  <a:pt x="934" y="13"/>
                </a:lnTo>
                <a:lnTo>
                  <a:pt x="959" y="17"/>
                </a:lnTo>
                <a:lnTo>
                  <a:pt x="982" y="23"/>
                </a:lnTo>
                <a:lnTo>
                  <a:pt x="963" y="178"/>
                </a:lnTo>
                <a:close/>
              </a:path>
            </a:pathLst>
          </a:custGeom>
          <a:solidFill>
            <a:srgbClr val="0000FF"/>
          </a:solidFill>
          <a:ln w="19050">
            <a:solidFill>
              <a:schemeClr val="tx1"/>
            </a:solidFill>
            <a:round/>
            <a:headEnd/>
            <a:tailEnd/>
          </a:ln>
        </p:spPr>
        <p:txBody>
          <a:bodyPr/>
          <a:lstStyle/>
          <a:p>
            <a:endParaRPr lang="sr-Latn-RS"/>
          </a:p>
        </p:txBody>
      </p:sp>
      <p:sp>
        <p:nvSpPr>
          <p:cNvPr id="55302" name="Text Box 7">
            <a:extLst>
              <a:ext uri="{FF2B5EF4-FFF2-40B4-BE49-F238E27FC236}">
                <a16:creationId xmlns="" xmlns:a16="http://schemas.microsoft.com/office/drawing/2014/main" id="{27C0D3E9-A379-4B9E-A7A7-F84D8021A02C}"/>
              </a:ext>
            </a:extLst>
          </p:cNvPr>
          <p:cNvSpPr txBox="1">
            <a:spLocks noChangeArrowheads="1"/>
          </p:cNvSpPr>
          <p:nvPr/>
        </p:nvSpPr>
        <p:spPr bwMode="white">
          <a:xfrm>
            <a:off x="4098925" y="2727325"/>
            <a:ext cx="168592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b="1" i="1" dirty="0">
                <a:solidFill>
                  <a:schemeClr val="bg1"/>
                </a:solidFill>
                <a:latin typeface="Corbel" panose="020B0503020204020204" pitchFamily="34" charset="0"/>
              </a:rPr>
              <a:t>Inflammatory</a:t>
            </a:r>
            <a:r>
              <a:rPr lang="en" altLang="sr-Latn-RS" b="1" i="1" dirty="0">
                <a:solidFill>
                  <a:schemeClr val="bg1"/>
                </a:solidFill>
                <a:latin typeface="Gill Sans MT" panose="020B0502020104020203" pitchFamily="34" charset="0"/>
              </a:rPr>
              <a:t> </a:t>
            </a:r>
            <a:r>
              <a:rPr lang="en-GB" altLang="sr-Latn-RS" b="1" i="1" dirty="0">
                <a:solidFill>
                  <a:schemeClr val="bg1"/>
                </a:solidFill>
                <a:latin typeface="Gill Sans MT" panose="020B0502020104020203" pitchFamily="34" charset="0"/>
              </a:rPr>
              <a:t/>
            </a:r>
            <a:br>
              <a:rPr lang="en-GB" altLang="sr-Latn-RS" b="1" i="1" dirty="0">
                <a:solidFill>
                  <a:schemeClr val="bg1"/>
                </a:solidFill>
                <a:latin typeface="Gill Sans MT" panose="020B0502020104020203" pitchFamily="34" charset="0"/>
              </a:rPr>
            </a:br>
            <a:r>
              <a:rPr lang="en" altLang="sr-Latn-RS" b="1" i="1" dirty="0">
                <a:solidFill>
                  <a:schemeClr val="bg1"/>
                </a:solidFill>
                <a:latin typeface="Corbel" panose="020B0503020204020204" pitchFamily="34" charset="0"/>
              </a:rPr>
              <a:t>reaction</a:t>
            </a:r>
            <a:endParaRPr lang="en-GB" altLang="sr-Latn-RS" b="1" i="1" dirty="0">
              <a:solidFill>
                <a:schemeClr val="bg1"/>
              </a:solidFill>
              <a:latin typeface="Gill Sans MT" panose="020B0502020104020203" pitchFamily="34" charset="0"/>
            </a:endParaRPr>
          </a:p>
        </p:txBody>
      </p:sp>
      <p:sp>
        <p:nvSpPr>
          <p:cNvPr id="1107976" name="Freeform 8">
            <a:extLst>
              <a:ext uri="{FF2B5EF4-FFF2-40B4-BE49-F238E27FC236}">
                <a16:creationId xmlns="" xmlns:a16="http://schemas.microsoft.com/office/drawing/2014/main" id="{93955E01-B11D-44DC-8DAE-B21FE832D191}"/>
              </a:ext>
            </a:extLst>
          </p:cNvPr>
          <p:cNvSpPr>
            <a:spLocks/>
          </p:cNvSpPr>
          <p:nvPr/>
        </p:nvSpPr>
        <p:spPr bwMode="auto">
          <a:xfrm>
            <a:off x="2122488" y="2454275"/>
            <a:ext cx="1878012" cy="1878013"/>
          </a:xfrm>
          <a:custGeom>
            <a:avLst/>
            <a:gdLst/>
            <a:ahLst/>
            <a:cxnLst>
              <a:cxn ang="0">
                <a:pos x="1026" y="201"/>
              </a:cxn>
              <a:cxn ang="0">
                <a:pos x="1182" y="105"/>
              </a:cxn>
              <a:cxn ang="0">
                <a:pos x="1301" y="190"/>
              </a:cxn>
              <a:cxn ang="0">
                <a:pos x="1266" y="372"/>
              </a:cxn>
              <a:cxn ang="0">
                <a:pos x="1326" y="453"/>
              </a:cxn>
              <a:cxn ang="0">
                <a:pos x="1514" y="479"/>
              </a:cxn>
              <a:cxn ang="0">
                <a:pos x="1403" y="633"/>
              </a:cxn>
              <a:cxn ang="0">
                <a:pos x="1420" y="733"/>
              </a:cxn>
              <a:cxn ang="0">
                <a:pos x="1575" y="811"/>
              </a:cxn>
              <a:cxn ang="0">
                <a:pos x="1570" y="886"/>
              </a:cxn>
              <a:cxn ang="0">
                <a:pos x="1558" y="957"/>
              </a:cxn>
              <a:cxn ang="0">
                <a:pos x="1387" y="994"/>
              </a:cxn>
              <a:cxn ang="0">
                <a:pos x="1347" y="1088"/>
              </a:cxn>
              <a:cxn ang="0">
                <a:pos x="1416" y="1263"/>
              </a:cxn>
              <a:cxn ang="0">
                <a:pos x="1228" y="1243"/>
              </a:cxn>
              <a:cxn ang="0">
                <a:pos x="1149" y="1307"/>
              </a:cxn>
              <a:cxn ang="0">
                <a:pos x="1138" y="1493"/>
              </a:cxn>
              <a:cxn ang="0">
                <a:pos x="1002" y="1547"/>
              </a:cxn>
              <a:cxn ang="0">
                <a:pos x="875" y="1416"/>
              </a:cxn>
              <a:cxn ang="0">
                <a:pos x="787" y="1575"/>
              </a:cxn>
              <a:cxn ang="0">
                <a:pos x="714" y="1573"/>
              </a:cxn>
              <a:cxn ang="0">
                <a:pos x="641" y="1562"/>
              </a:cxn>
              <a:cxn ang="0">
                <a:pos x="612" y="1397"/>
              </a:cxn>
              <a:cxn ang="0">
                <a:pos x="516" y="1360"/>
              </a:cxn>
              <a:cxn ang="0">
                <a:pos x="351" y="1443"/>
              </a:cxn>
              <a:cxn ang="0">
                <a:pos x="236" y="1351"/>
              </a:cxn>
              <a:cxn ang="0">
                <a:pos x="286" y="1174"/>
              </a:cxn>
              <a:cxn ang="0">
                <a:pos x="103" y="1180"/>
              </a:cxn>
              <a:cxn ang="0">
                <a:pos x="42" y="1046"/>
              </a:cxn>
              <a:cxn ang="0">
                <a:pos x="165" y="906"/>
              </a:cxn>
              <a:cxn ang="0">
                <a:pos x="153" y="804"/>
              </a:cxn>
              <a:cxn ang="0">
                <a:pos x="0" y="737"/>
              </a:cxn>
              <a:cxn ang="0">
                <a:pos x="9" y="664"/>
              </a:cxn>
              <a:cxn ang="0">
                <a:pos x="23" y="591"/>
              </a:cxn>
              <a:cxn ang="0">
                <a:pos x="201" y="547"/>
              </a:cxn>
              <a:cxn ang="0">
                <a:pos x="105" y="391"/>
              </a:cxn>
              <a:cxn ang="0">
                <a:pos x="192" y="272"/>
              </a:cxn>
              <a:cxn ang="0">
                <a:pos x="374" y="309"/>
              </a:cxn>
              <a:cxn ang="0">
                <a:pos x="454" y="247"/>
              </a:cxn>
              <a:cxn ang="0">
                <a:pos x="481" y="61"/>
              </a:cxn>
              <a:cxn ang="0">
                <a:pos x="635" y="172"/>
              </a:cxn>
              <a:cxn ang="0">
                <a:pos x="735" y="155"/>
              </a:cxn>
              <a:cxn ang="0">
                <a:pos x="813" y="0"/>
              </a:cxn>
              <a:cxn ang="0">
                <a:pos x="886" y="5"/>
              </a:cxn>
              <a:cxn ang="0">
                <a:pos x="959" y="17"/>
              </a:cxn>
            </a:cxnLst>
            <a:rect l="0" t="0" r="r" b="b"/>
            <a:pathLst>
              <a:path w="1575" h="1575">
                <a:moveTo>
                  <a:pt x="963" y="178"/>
                </a:moveTo>
                <a:lnTo>
                  <a:pt x="996" y="188"/>
                </a:lnTo>
                <a:lnTo>
                  <a:pt x="1026" y="201"/>
                </a:lnTo>
                <a:lnTo>
                  <a:pt x="1057" y="215"/>
                </a:lnTo>
                <a:lnTo>
                  <a:pt x="1088" y="228"/>
                </a:lnTo>
                <a:lnTo>
                  <a:pt x="1182" y="105"/>
                </a:lnTo>
                <a:lnTo>
                  <a:pt x="1224" y="130"/>
                </a:lnTo>
                <a:lnTo>
                  <a:pt x="1264" y="159"/>
                </a:lnTo>
                <a:lnTo>
                  <a:pt x="1301" y="190"/>
                </a:lnTo>
                <a:lnTo>
                  <a:pt x="1337" y="222"/>
                </a:lnTo>
                <a:lnTo>
                  <a:pt x="1243" y="347"/>
                </a:lnTo>
                <a:lnTo>
                  <a:pt x="1266" y="372"/>
                </a:lnTo>
                <a:lnTo>
                  <a:pt x="1287" y="399"/>
                </a:lnTo>
                <a:lnTo>
                  <a:pt x="1307" y="426"/>
                </a:lnTo>
                <a:lnTo>
                  <a:pt x="1326" y="453"/>
                </a:lnTo>
                <a:lnTo>
                  <a:pt x="1470" y="393"/>
                </a:lnTo>
                <a:lnTo>
                  <a:pt x="1493" y="435"/>
                </a:lnTo>
                <a:lnTo>
                  <a:pt x="1514" y="479"/>
                </a:lnTo>
                <a:lnTo>
                  <a:pt x="1531" y="526"/>
                </a:lnTo>
                <a:lnTo>
                  <a:pt x="1547" y="573"/>
                </a:lnTo>
                <a:lnTo>
                  <a:pt x="1403" y="633"/>
                </a:lnTo>
                <a:lnTo>
                  <a:pt x="1410" y="666"/>
                </a:lnTo>
                <a:lnTo>
                  <a:pt x="1416" y="700"/>
                </a:lnTo>
                <a:lnTo>
                  <a:pt x="1420" y="733"/>
                </a:lnTo>
                <a:lnTo>
                  <a:pt x="1422" y="767"/>
                </a:lnTo>
                <a:lnTo>
                  <a:pt x="1575" y="787"/>
                </a:lnTo>
                <a:lnTo>
                  <a:pt x="1575" y="811"/>
                </a:lnTo>
                <a:lnTo>
                  <a:pt x="1575" y="836"/>
                </a:lnTo>
                <a:lnTo>
                  <a:pt x="1573" y="861"/>
                </a:lnTo>
                <a:lnTo>
                  <a:pt x="1570" y="886"/>
                </a:lnTo>
                <a:lnTo>
                  <a:pt x="1566" y="909"/>
                </a:lnTo>
                <a:lnTo>
                  <a:pt x="1562" y="934"/>
                </a:lnTo>
                <a:lnTo>
                  <a:pt x="1558" y="957"/>
                </a:lnTo>
                <a:lnTo>
                  <a:pt x="1552" y="980"/>
                </a:lnTo>
                <a:lnTo>
                  <a:pt x="1397" y="961"/>
                </a:lnTo>
                <a:lnTo>
                  <a:pt x="1387" y="994"/>
                </a:lnTo>
                <a:lnTo>
                  <a:pt x="1376" y="1026"/>
                </a:lnTo>
                <a:lnTo>
                  <a:pt x="1362" y="1057"/>
                </a:lnTo>
                <a:lnTo>
                  <a:pt x="1347" y="1088"/>
                </a:lnTo>
                <a:lnTo>
                  <a:pt x="1470" y="1182"/>
                </a:lnTo>
                <a:lnTo>
                  <a:pt x="1445" y="1224"/>
                </a:lnTo>
                <a:lnTo>
                  <a:pt x="1416" y="1263"/>
                </a:lnTo>
                <a:lnTo>
                  <a:pt x="1385" y="1301"/>
                </a:lnTo>
                <a:lnTo>
                  <a:pt x="1353" y="1337"/>
                </a:lnTo>
                <a:lnTo>
                  <a:pt x="1228" y="1243"/>
                </a:lnTo>
                <a:lnTo>
                  <a:pt x="1203" y="1266"/>
                </a:lnTo>
                <a:lnTo>
                  <a:pt x="1176" y="1287"/>
                </a:lnTo>
                <a:lnTo>
                  <a:pt x="1149" y="1307"/>
                </a:lnTo>
                <a:lnTo>
                  <a:pt x="1121" y="1326"/>
                </a:lnTo>
                <a:lnTo>
                  <a:pt x="1182" y="1470"/>
                </a:lnTo>
                <a:lnTo>
                  <a:pt x="1138" y="1493"/>
                </a:lnTo>
                <a:lnTo>
                  <a:pt x="1094" y="1514"/>
                </a:lnTo>
                <a:lnTo>
                  <a:pt x="1049" y="1531"/>
                </a:lnTo>
                <a:lnTo>
                  <a:pt x="1002" y="1547"/>
                </a:lnTo>
                <a:lnTo>
                  <a:pt x="942" y="1403"/>
                </a:lnTo>
                <a:lnTo>
                  <a:pt x="907" y="1410"/>
                </a:lnTo>
                <a:lnTo>
                  <a:pt x="875" y="1416"/>
                </a:lnTo>
                <a:lnTo>
                  <a:pt x="840" y="1420"/>
                </a:lnTo>
                <a:lnTo>
                  <a:pt x="806" y="1422"/>
                </a:lnTo>
                <a:lnTo>
                  <a:pt x="787" y="1575"/>
                </a:lnTo>
                <a:lnTo>
                  <a:pt x="762" y="1575"/>
                </a:lnTo>
                <a:lnTo>
                  <a:pt x="739" y="1575"/>
                </a:lnTo>
                <a:lnTo>
                  <a:pt x="714" y="1573"/>
                </a:lnTo>
                <a:lnTo>
                  <a:pt x="689" y="1570"/>
                </a:lnTo>
                <a:lnTo>
                  <a:pt x="664" y="1566"/>
                </a:lnTo>
                <a:lnTo>
                  <a:pt x="641" y="1562"/>
                </a:lnTo>
                <a:lnTo>
                  <a:pt x="616" y="1558"/>
                </a:lnTo>
                <a:lnTo>
                  <a:pt x="593" y="1552"/>
                </a:lnTo>
                <a:lnTo>
                  <a:pt x="612" y="1397"/>
                </a:lnTo>
                <a:lnTo>
                  <a:pt x="579" y="1387"/>
                </a:lnTo>
                <a:lnTo>
                  <a:pt x="547" y="1374"/>
                </a:lnTo>
                <a:lnTo>
                  <a:pt x="516" y="1360"/>
                </a:lnTo>
                <a:lnTo>
                  <a:pt x="485" y="1345"/>
                </a:lnTo>
                <a:lnTo>
                  <a:pt x="391" y="1470"/>
                </a:lnTo>
                <a:lnTo>
                  <a:pt x="351" y="1443"/>
                </a:lnTo>
                <a:lnTo>
                  <a:pt x="311" y="1414"/>
                </a:lnTo>
                <a:lnTo>
                  <a:pt x="272" y="1383"/>
                </a:lnTo>
                <a:lnTo>
                  <a:pt x="236" y="1351"/>
                </a:lnTo>
                <a:lnTo>
                  <a:pt x="332" y="1226"/>
                </a:lnTo>
                <a:lnTo>
                  <a:pt x="309" y="1201"/>
                </a:lnTo>
                <a:lnTo>
                  <a:pt x="286" y="1174"/>
                </a:lnTo>
                <a:lnTo>
                  <a:pt x="266" y="1147"/>
                </a:lnTo>
                <a:lnTo>
                  <a:pt x="247" y="1119"/>
                </a:lnTo>
                <a:lnTo>
                  <a:pt x="103" y="1180"/>
                </a:lnTo>
                <a:lnTo>
                  <a:pt x="80" y="1136"/>
                </a:lnTo>
                <a:lnTo>
                  <a:pt x="61" y="1092"/>
                </a:lnTo>
                <a:lnTo>
                  <a:pt x="42" y="1046"/>
                </a:lnTo>
                <a:lnTo>
                  <a:pt x="28" y="1000"/>
                </a:lnTo>
                <a:lnTo>
                  <a:pt x="172" y="938"/>
                </a:lnTo>
                <a:lnTo>
                  <a:pt x="165" y="906"/>
                </a:lnTo>
                <a:lnTo>
                  <a:pt x="159" y="873"/>
                </a:lnTo>
                <a:lnTo>
                  <a:pt x="155" y="838"/>
                </a:lnTo>
                <a:lnTo>
                  <a:pt x="153" y="804"/>
                </a:lnTo>
                <a:lnTo>
                  <a:pt x="0" y="785"/>
                </a:lnTo>
                <a:lnTo>
                  <a:pt x="0" y="762"/>
                </a:lnTo>
                <a:lnTo>
                  <a:pt x="0" y="737"/>
                </a:lnTo>
                <a:lnTo>
                  <a:pt x="2" y="714"/>
                </a:lnTo>
                <a:lnTo>
                  <a:pt x="5" y="689"/>
                </a:lnTo>
                <a:lnTo>
                  <a:pt x="9" y="664"/>
                </a:lnTo>
                <a:lnTo>
                  <a:pt x="13" y="639"/>
                </a:lnTo>
                <a:lnTo>
                  <a:pt x="17" y="616"/>
                </a:lnTo>
                <a:lnTo>
                  <a:pt x="23" y="591"/>
                </a:lnTo>
                <a:lnTo>
                  <a:pt x="178" y="610"/>
                </a:lnTo>
                <a:lnTo>
                  <a:pt x="190" y="577"/>
                </a:lnTo>
                <a:lnTo>
                  <a:pt x="201" y="547"/>
                </a:lnTo>
                <a:lnTo>
                  <a:pt x="215" y="516"/>
                </a:lnTo>
                <a:lnTo>
                  <a:pt x="230" y="485"/>
                </a:lnTo>
                <a:lnTo>
                  <a:pt x="105" y="391"/>
                </a:lnTo>
                <a:lnTo>
                  <a:pt x="132" y="349"/>
                </a:lnTo>
                <a:lnTo>
                  <a:pt x="161" y="311"/>
                </a:lnTo>
                <a:lnTo>
                  <a:pt x="192" y="272"/>
                </a:lnTo>
                <a:lnTo>
                  <a:pt x="224" y="236"/>
                </a:lnTo>
                <a:lnTo>
                  <a:pt x="349" y="330"/>
                </a:lnTo>
                <a:lnTo>
                  <a:pt x="374" y="309"/>
                </a:lnTo>
                <a:lnTo>
                  <a:pt x="401" y="286"/>
                </a:lnTo>
                <a:lnTo>
                  <a:pt x="428" y="266"/>
                </a:lnTo>
                <a:lnTo>
                  <a:pt x="454" y="247"/>
                </a:lnTo>
                <a:lnTo>
                  <a:pt x="395" y="103"/>
                </a:lnTo>
                <a:lnTo>
                  <a:pt x="437" y="80"/>
                </a:lnTo>
                <a:lnTo>
                  <a:pt x="481" y="61"/>
                </a:lnTo>
                <a:lnTo>
                  <a:pt x="527" y="44"/>
                </a:lnTo>
                <a:lnTo>
                  <a:pt x="575" y="28"/>
                </a:lnTo>
                <a:lnTo>
                  <a:pt x="635" y="172"/>
                </a:lnTo>
                <a:lnTo>
                  <a:pt x="668" y="165"/>
                </a:lnTo>
                <a:lnTo>
                  <a:pt x="702" y="159"/>
                </a:lnTo>
                <a:lnTo>
                  <a:pt x="735" y="155"/>
                </a:lnTo>
                <a:lnTo>
                  <a:pt x="769" y="153"/>
                </a:lnTo>
                <a:lnTo>
                  <a:pt x="788" y="0"/>
                </a:lnTo>
                <a:lnTo>
                  <a:pt x="813" y="0"/>
                </a:lnTo>
                <a:lnTo>
                  <a:pt x="836" y="0"/>
                </a:lnTo>
                <a:lnTo>
                  <a:pt x="861" y="2"/>
                </a:lnTo>
                <a:lnTo>
                  <a:pt x="886" y="5"/>
                </a:lnTo>
                <a:lnTo>
                  <a:pt x="911" y="9"/>
                </a:lnTo>
                <a:lnTo>
                  <a:pt x="934" y="13"/>
                </a:lnTo>
                <a:lnTo>
                  <a:pt x="959" y="17"/>
                </a:lnTo>
                <a:lnTo>
                  <a:pt x="982" y="23"/>
                </a:lnTo>
                <a:lnTo>
                  <a:pt x="963" y="178"/>
                </a:lnTo>
                <a:close/>
              </a:path>
            </a:pathLst>
          </a:custGeom>
          <a:gradFill rotWithShape="0">
            <a:gsLst>
              <a:gs pos="0">
                <a:schemeClr val="bg1"/>
              </a:gs>
              <a:gs pos="100000">
                <a:schemeClr val="bg1">
                  <a:gamma/>
                  <a:tint val="73725"/>
                  <a:invGamma/>
                </a:schemeClr>
              </a:gs>
            </a:gsLst>
            <a:lin ang="0" scaled="1"/>
          </a:gradFill>
          <a:ln w="19050" cmpd="sng">
            <a:solidFill>
              <a:schemeClr val="tx1"/>
            </a:solidFill>
            <a:round/>
            <a:headEnd/>
            <a:tailEnd/>
          </a:ln>
        </p:spPr>
        <p:txBody>
          <a:bodyPr/>
          <a:lstStyle/>
          <a:p>
            <a:pPr fontAlgn="auto">
              <a:spcBef>
                <a:spcPts val="0"/>
              </a:spcBef>
              <a:spcAft>
                <a:spcPts val="0"/>
              </a:spcAft>
              <a:defRPr/>
            </a:pPr>
            <a:endParaRPr lang="sr-Latn-CS" i="1">
              <a:latin typeface="Arial" charset="0"/>
              <a:cs typeface="+mn-cs"/>
            </a:endParaRPr>
          </a:p>
        </p:txBody>
      </p:sp>
      <p:sp>
        <p:nvSpPr>
          <p:cNvPr id="1107977" name="Freeform 9">
            <a:extLst>
              <a:ext uri="{FF2B5EF4-FFF2-40B4-BE49-F238E27FC236}">
                <a16:creationId xmlns="" xmlns:a16="http://schemas.microsoft.com/office/drawing/2014/main" id="{19A3F6B0-0373-4267-A818-12955CB8F24D}"/>
              </a:ext>
            </a:extLst>
          </p:cNvPr>
          <p:cNvSpPr>
            <a:spLocks/>
          </p:cNvSpPr>
          <p:nvPr/>
        </p:nvSpPr>
        <p:spPr bwMode="auto">
          <a:xfrm rot="-387128">
            <a:off x="2692400" y="4248150"/>
            <a:ext cx="1878013" cy="1878013"/>
          </a:xfrm>
          <a:custGeom>
            <a:avLst/>
            <a:gdLst/>
            <a:ahLst/>
            <a:cxnLst>
              <a:cxn ang="0">
                <a:pos x="1026" y="201"/>
              </a:cxn>
              <a:cxn ang="0">
                <a:pos x="1182" y="105"/>
              </a:cxn>
              <a:cxn ang="0">
                <a:pos x="1301" y="190"/>
              </a:cxn>
              <a:cxn ang="0">
                <a:pos x="1266" y="372"/>
              </a:cxn>
              <a:cxn ang="0">
                <a:pos x="1326" y="453"/>
              </a:cxn>
              <a:cxn ang="0">
                <a:pos x="1514" y="479"/>
              </a:cxn>
              <a:cxn ang="0">
                <a:pos x="1403" y="633"/>
              </a:cxn>
              <a:cxn ang="0">
                <a:pos x="1420" y="733"/>
              </a:cxn>
              <a:cxn ang="0">
                <a:pos x="1575" y="811"/>
              </a:cxn>
              <a:cxn ang="0">
                <a:pos x="1570" y="886"/>
              </a:cxn>
              <a:cxn ang="0">
                <a:pos x="1558" y="957"/>
              </a:cxn>
              <a:cxn ang="0">
                <a:pos x="1387" y="994"/>
              </a:cxn>
              <a:cxn ang="0">
                <a:pos x="1347" y="1088"/>
              </a:cxn>
              <a:cxn ang="0">
                <a:pos x="1416" y="1263"/>
              </a:cxn>
              <a:cxn ang="0">
                <a:pos x="1228" y="1243"/>
              </a:cxn>
              <a:cxn ang="0">
                <a:pos x="1149" y="1307"/>
              </a:cxn>
              <a:cxn ang="0">
                <a:pos x="1138" y="1493"/>
              </a:cxn>
              <a:cxn ang="0">
                <a:pos x="1002" y="1547"/>
              </a:cxn>
              <a:cxn ang="0">
                <a:pos x="875" y="1416"/>
              </a:cxn>
              <a:cxn ang="0">
                <a:pos x="787" y="1575"/>
              </a:cxn>
              <a:cxn ang="0">
                <a:pos x="714" y="1573"/>
              </a:cxn>
              <a:cxn ang="0">
                <a:pos x="641" y="1562"/>
              </a:cxn>
              <a:cxn ang="0">
                <a:pos x="612" y="1397"/>
              </a:cxn>
              <a:cxn ang="0">
                <a:pos x="516" y="1360"/>
              </a:cxn>
              <a:cxn ang="0">
                <a:pos x="351" y="1443"/>
              </a:cxn>
              <a:cxn ang="0">
                <a:pos x="236" y="1351"/>
              </a:cxn>
              <a:cxn ang="0">
                <a:pos x="286" y="1174"/>
              </a:cxn>
              <a:cxn ang="0">
                <a:pos x="103" y="1180"/>
              </a:cxn>
              <a:cxn ang="0">
                <a:pos x="42" y="1046"/>
              </a:cxn>
              <a:cxn ang="0">
                <a:pos x="165" y="906"/>
              </a:cxn>
              <a:cxn ang="0">
                <a:pos x="153" y="804"/>
              </a:cxn>
              <a:cxn ang="0">
                <a:pos x="0" y="737"/>
              </a:cxn>
              <a:cxn ang="0">
                <a:pos x="9" y="664"/>
              </a:cxn>
              <a:cxn ang="0">
                <a:pos x="23" y="591"/>
              </a:cxn>
              <a:cxn ang="0">
                <a:pos x="201" y="547"/>
              </a:cxn>
              <a:cxn ang="0">
                <a:pos x="105" y="391"/>
              </a:cxn>
              <a:cxn ang="0">
                <a:pos x="192" y="272"/>
              </a:cxn>
              <a:cxn ang="0">
                <a:pos x="374" y="309"/>
              </a:cxn>
              <a:cxn ang="0">
                <a:pos x="454" y="247"/>
              </a:cxn>
              <a:cxn ang="0">
                <a:pos x="481" y="61"/>
              </a:cxn>
              <a:cxn ang="0">
                <a:pos x="635" y="172"/>
              </a:cxn>
              <a:cxn ang="0">
                <a:pos x="735" y="155"/>
              </a:cxn>
              <a:cxn ang="0">
                <a:pos x="813" y="0"/>
              </a:cxn>
              <a:cxn ang="0">
                <a:pos x="886" y="5"/>
              </a:cxn>
              <a:cxn ang="0">
                <a:pos x="959" y="17"/>
              </a:cxn>
            </a:cxnLst>
            <a:rect l="0" t="0" r="r" b="b"/>
            <a:pathLst>
              <a:path w="1575" h="1575">
                <a:moveTo>
                  <a:pt x="963" y="178"/>
                </a:moveTo>
                <a:lnTo>
                  <a:pt x="996" y="188"/>
                </a:lnTo>
                <a:lnTo>
                  <a:pt x="1026" y="201"/>
                </a:lnTo>
                <a:lnTo>
                  <a:pt x="1057" y="215"/>
                </a:lnTo>
                <a:lnTo>
                  <a:pt x="1088" y="228"/>
                </a:lnTo>
                <a:lnTo>
                  <a:pt x="1182" y="105"/>
                </a:lnTo>
                <a:lnTo>
                  <a:pt x="1224" y="130"/>
                </a:lnTo>
                <a:lnTo>
                  <a:pt x="1264" y="159"/>
                </a:lnTo>
                <a:lnTo>
                  <a:pt x="1301" y="190"/>
                </a:lnTo>
                <a:lnTo>
                  <a:pt x="1337" y="222"/>
                </a:lnTo>
                <a:lnTo>
                  <a:pt x="1243" y="347"/>
                </a:lnTo>
                <a:lnTo>
                  <a:pt x="1266" y="372"/>
                </a:lnTo>
                <a:lnTo>
                  <a:pt x="1287" y="399"/>
                </a:lnTo>
                <a:lnTo>
                  <a:pt x="1307" y="426"/>
                </a:lnTo>
                <a:lnTo>
                  <a:pt x="1326" y="453"/>
                </a:lnTo>
                <a:lnTo>
                  <a:pt x="1470" y="393"/>
                </a:lnTo>
                <a:lnTo>
                  <a:pt x="1493" y="435"/>
                </a:lnTo>
                <a:lnTo>
                  <a:pt x="1514" y="479"/>
                </a:lnTo>
                <a:lnTo>
                  <a:pt x="1531" y="526"/>
                </a:lnTo>
                <a:lnTo>
                  <a:pt x="1547" y="573"/>
                </a:lnTo>
                <a:lnTo>
                  <a:pt x="1403" y="633"/>
                </a:lnTo>
                <a:lnTo>
                  <a:pt x="1410" y="666"/>
                </a:lnTo>
                <a:lnTo>
                  <a:pt x="1416" y="700"/>
                </a:lnTo>
                <a:lnTo>
                  <a:pt x="1420" y="733"/>
                </a:lnTo>
                <a:lnTo>
                  <a:pt x="1422" y="767"/>
                </a:lnTo>
                <a:lnTo>
                  <a:pt x="1575" y="787"/>
                </a:lnTo>
                <a:lnTo>
                  <a:pt x="1575" y="811"/>
                </a:lnTo>
                <a:lnTo>
                  <a:pt x="1575" y="836"/>
                </a:lnTo>
                <a:lnTo>
                  <a:pt x="1573" y="861"/>
                </a:lnTo>
                <a:lnTo>
                  <a:pt x="1570" y="886"/>
                </a:lnTo>
                <a:lnTo>
                  <a:pt x="1566" y="909"/>
                </a:lnTo>
                <a:lnTo>
                  <a:pt x="1562" y="934"/>
                </a:lnTo>
                <a:lnTo>
                  <a:pt x="1558" y="957"/>
                </a:lnTo>
                <a:lnTo>
                  <a:pt x="1552" y="980"/>
                </a:lnTo>
                <a:lnTo>
                  <a:pt x="1397" y="961"/>
                </a:lnTo>
                <a:lnTo>
                  <a:pt x="1387" y="994"/>
                </a:lnTo>
                <a:lnTo>
                  <a:pt x="1376" y="1026"/>
                </a:lnTo>
                <a:lnTo>
                  <a:pt x="1362" y="1057"/>
                </a:lnTo>
                <a:lnTo>
                  <a:pt x="1347" y="1088"/>
                </a:lnTo>
                <a:lnTo>
                  <a:pt x="1470" y="1182"/>
                </a:lnTo>
                <a:lnTo>
                  <a:pt x="1445" y="1224"/>
                </a:lnTo>
                <a:lnTo>
                  <a:pt x="1416" y="1263"/>
                </a:lnTo>
                <a:lnTo>
                  <a:pt x="1385" y="1301"/>
                </a:lnTo>
                <a:lnTo>
                  <a:pt x="1353" y="1337"/>
                </a:lnTo>
                <a:lnTo>
                  <a:pt x="1228" y="1243"/>
                </a:lnTo>
                <a:lnTo>
                  <a:pt x="1203" y="1266"/>
                </a:lnTo>
                <a:lnTo>
                  <a:pt x="1176" y="1287"/>
                </a:lnTo>
                <a:lnTo>
                  <a:pt x="1149" y="1307"/>
                </a:lnTo>
                <a:lnTo>
                  <a:pt x="1121" y="1326"/>
                </a:lnTo>
                <a:lnTo>
                  <a:pt x="1182" y="1470"/>
                </a:lnTo>
                <a:lnTo>
                  <a:pt x="1138" y="1493"/>
                </a:lnTo>
                <a:lnTo>
                  <a:pt x="1094" y="1514"/>
                </a:lnTo>
                <a:lnTo>
                  <a:pt x="1049" y="1531"/>
                </a:lnTo>
                <a:lnTo>
                  <a:pt x="1002" y="1547"/>
                </a:lnTo>
                <a:lnTo>
                  <a:pt x="942" y="1403"/>
                </a:lnTo>
                <a:lnTo>
                  <a:pt x="907" y="1410"/>
                </a:lnTo>
                <a:lnTo>
                  <a:pt x="875" y="1416"/>
                </a:lnTo>
                <a:lnTo>
                  <a:pt x="840" y="1420"/>
                </a:lnTo>
                <a:lnTo>
                  <a:pt x="806" y="1422"/>
                </a:lnTo>
                <a:lnTo>
                  <a:pt x="787" y="1575"/>
                </a:lnTo>
                <a:lnTo>
                  <a:pt x="762" y="1575"/>
                </a:lnTo>
                <a:lnTo>
                  <a:pt x="739" y="1575"/>
                </a:lnTo>
                <a:lnTo>
                  <a:pt x="714" y="1573"/>
                </a:lnTo>
                <a:lnTo>
                  <a:pt x="689" y="1570"/>
                </a:lnTo>
                <a:lnTo>
                  <a:pt x="664" y="1566"/>
                </a:lnTo>
                <a:lnTo>
                  <a:pt x="641" y="1562"/>
                </a:lnTo>
                <a:lnTo>
                  <a:pt x="616" y="1558"/>
                </a:lnTo>
                <a:lnTo>
                  <a:pt x="593" y="1552"/>
                </a:lnTo>
                <a:lnTo>
                  <a:pt x="612" y="1397"/>
                </a:lnTo>
                <a:lnTo>
                  <a:pt x="579" y="1387"/>
                </a:lnTo>
                <a:lnTo>
                  <a:pt x="547" y="1374"/>
                </a:lnTo>
                <a:lnTo>
                  <a:pt x="516" y="1360"/>
                </a:lnTo>
                <a:lnTo>
                  <a:pt x="485" y="1345"/>
                </a:lnTo>
                <a:lnTo>
                  <a:pt x="391" y="1470"/>
                </a:lnTo>
                <a:lnTo>
                  <a:pt x="351" y="1443"/>
                </a:lnTo>
                <a:lnTo>
                  <a:pt x="311" y="1414"/>
                </a:lnTo>
                <a:lnTo>
                  <a:pt x="272" y="1383"/>
                </a:lnTo>
                <a:lnTo>
                  <a:pt x="236" y="1351"/>
                </a:lnTo>
                <a:lnTo>
                  <a:pt x="332" y="1226"/>
                </a:lnTo>
                <a:lnTo>
                  <a:pt x="309" y="1201"/>
                </a:lnTo>
                <a:lnTo>
                  <a:pt x="286" y="1174"/>
                </a:lnTo>
                <a:lnTo>
                  <a:pt x="266" y="1147"/>
                </a:lnTo>
                <a:lnTo>
                  <a:pt x="247" y="1119"/>
                </a:lnTo>
                <a:lnTo>
                  <a:pt x="103" y="1180"/>
                </a:lnTo>
                <a:lnTo>
                  <a:pt x="80" y="1136"/>
                </a:lnTo>
                <a:lnTo>
                  <a:pt x="61" y="1092"/>
                </a:lnTo>
                <a:lnTo>
                  <a:pt x="42" y="1046"/>
                </a:lnTo>
                <a:lnTo>
                  <a:pt x="28" y="1000"/>
                </a:lnTo>
                <a:lnTo>
                  <a:pt x="172" y="938"/>
                </a:lnTo>
                <a:lnTo>
                  <a:pt x="165" y="906"/>
                </a:lnTo>
                <a:lnTo>
                  <a:pt x="159" y="873"/>
                </a:lnTo>
                <a:lnTo>
                  <a:pt x="155" y="838"/>
                </a:lnTo>
                <a:lnTo>
                  <a:pt x="153" y="804"/>
                </a:lnTo>
                <a:lnTo>
                  <a:pt x="0" y="785"/>
                </a:lnTo>
                <a:lnTo>
                  <a:pt x="0" y="762"/>
                </a:lnTo>
                <a:lnTo>
                  <a:pt x="0" y="737"/>
                </a:lnTo>
                <a:lnTo>
                  <a:pt x="2" y="714"/>
                </a:lnTo>
                <a:lnTo>
                  <a:pt x="5" y="689"/>
                </a:lnTo>
                <a:lnTo>
                  <a:pt x="9" y="664"/>
                </a:lnTo>
                <a:lnTo>
                  <a:pt x="13" y="639"/>
                </a:lnTo>
                <a:lnTo>
                  <a:pt x="17" y="616"/>
                </a:lnTo>
                <a:lnTo>
                  <a:pt x="23" y="591"/>
                </a:lnTo>
                <a:lnTo>
                  <a:pt x="178" y="610"/>
                </a:lnTo>
                <a:lnTo>
                  <a:pt x="190" y="577"/>
                </a:lnTo>
                <a:lnTo>
                  <a:pt x="201" y="547"/>
                </a:lnTo>
                <a:lnTo>
                  <a:pt x="215" y="516"/>
                </a:lnTo>
                <a:lnTo>
                  <a:pt x="230" y="485"/>
                </a:lnTo>
                <a:lnTo>
                  <a:pt x="105" y="391"/>
                </a:lnTo>
                <a:lnTo>
                  <a:pt x="132" y="349"/>
                </a:lnTo>
                <a:lnTo>
                  <a:pt x="161" y="311"/>
                </a:lnTo>
                <a:lnTo>
                  <a:pt x="192" y="272"/>
                </a:lnTo>
                <a:lnTo>
                  <a:pt x="224" y="236"/>
                </a:lnTo>
                <a:lnTo>
                  <a:pt x="349" y="330"/>
                </a:lnTo>
                <a:lnTo>
                  <a:pt x="374" y="309"/>
                </a:lnTo>
                <a:lnTo>
                  <a:pt x="401" y="286"/>
                </a:lnTo>
                <a:lnTo>
                  <a:pt x="428" y="266"/>
                </a:lnTo>
                <a:lnTo>
                  <a:pt x="454" y="247"/>
                </a:lnTo>
                <a:lnTo>
                  <a:pt x="395" y="103"/>
                </a:lnTo>
                <a:lnTo>
                  <a:pt x="437" y="80"/>
                </a:lnTo>
                <a:lnTo>
                  <a:pt x="481" y="61"/>
                </a:lnTo>
                <a:lnTo>
                  <a:pt x="527" y="44"/>
                </a:lnTo>
                <a:lnTo>
                  <a:pt x="575" y="28"/>
                </a:lnTo>
                <a:lnTo>
                  <a:pt x="635" y="172"/>
                </a:lnTo>
                <a:lnTo>
                  <a:pt x="668" y="165"/>
                </a:lnTo>
                <a:lnTo>
                  <a:pt x="702" y="159"/>
                </a:lnTo>
                <a:lnTo>
                  <a:pt x="735" y="155"/>
                </a:lnTo>
                <a:lnTo>
                  <a:pt x="769" y="153"/>
                </a:lnTo>
                <a:lnTo>
                  <a:pt x="788" y="0"/>
                </a:lnTo>
                <a:lnTo>
                  <a:pt x="813" y="0"/>
                </a:lnTo>
                <a:lnTo>
                  <a:pt x="836" y="0"/>
                </a:lnTo>
                <a:lnTo>
                  <a:pt x="861" y="2"/>
                </a:lnTo>
                <a:lnTo>
                  <a:pt x="886" y="5"/>
                </a:lnTo>
                <a:lnTo>
                  <a:pt x="911" y="9"/>
                </a:lnTo>
                <a:lnTo>
                  <a:pt x="934" y="13"/>
                </a:lnTo>
                <a:lnTo>
                  <a:pt x="959" y="17"/>
                </a:lnTo>
                <a:lnTo>
                  <a:pt x="982" y="23"/>
                </a:lnTo>
                <a:lnTo>
                  <a:pt x="963" y="178"/>
                </a:lnTo>
                <a:close/>
              </a:path>
            </a:pathLst>
          </a:custGeom>
          <a:gradFill rotWithShape="0">
            <a:gsLst>
              <a:gs pos="0">
                <a:schemeClr val="bg1"/>
              </a:gs>
              <a:gs pos="100000">
                <a:schemeClr val="bg1">
                  <a:gamma/>
                  <a:tint val="73725"/>
                  <a:invGamma/>
                </a:schemeClr>
              </a:gs>
            </a:gsLst>
            <a:lin ang="0" scaled="1"/>
          </a:gradFill>
          <a:ln w="19050" cmpd="sng">
            <a:solidFill>
              <a:schemeClr val="tx1"/>
            </a:solidFill>
            <a:round/>
            <a:headEnd/>
            <a:tailEnd/>
          </a:ln>
        </p:spPr>
        <p:txBody>
          <a:bodyPr/>
          <a:lstStyle/>
          <a:p>
            <a:pPr fontAlgn="auto">
              <a:spcBef>
                <a:spcPts val="0"/>
              </a:spcBef>
              <a:spcAft>
                <a:spcPts val="0"/>
              </a:spcAft>
              <a:defRPr/>
            </a:pPr>
            <a:endParaRPr lang="sr-Latn-CS" i="1">
              <a:latin typeface="Arial" charset="0"/>
              <a:cs typeface="+mn-cs"/>
            </a:endParaRPr>
          </a:p>
        </p:txBody>
      </p:sp>
      <p:sp>
        <p:nvSpPr>
          <p:cNvPr id="1107978" name="Freeform 10">
            <a:extLst>
              <a:ext uri="{FF2B5EF4-FFF2-40B4-BE49-F238E27FC236}">
                <a16:creationId xmlns="" xmlns:a16="http://schemas.microsoft.com/office/drawing/2014/main" id="{5FDFEF63-CC68-44EF-B483-D5E7ECACD404}"/>
              </a:ext>
            </a:extLst>
          </p:cNvPr>
          <p:cNvSpPr>
            <a:spLocks/>
          </p:cNvSpPr>
          <p:nvPr/>
        </p:nvSpPr>
        <p:spPr bwMode="auto">
          <a:xfrm rot="247214">
            <a:off x="5651500" y="1412875"/>
            <a:ext cx="1878013" cy="1878013"/>
          </a:xfrm>
          <a:custGeom>
            <a:avLst/>
            <a:gdLst/>
            <a:ahLst/>
            <a:cxnLst>
              <a:cxn ang="0">
                <a:pos x="1026" y="201"/>
              </a:cxn>
              <a:cxn ang="0">
                <a:pos x="1182" y="105"/>
              </a:cxn>
              <a:cxn ang="0">
                <a:pos x="1301" y="190"/>
              </a:cxn>
              <a:cxn ang="0">
                <a:pos x="1266" y="372"/>
              </a:cxn>
              <a:cxn ang="0">
                <a:pos x="1326" y="453"/>
              </a:cxn>
              <a:cxn ang="0">
                <a:pos x="1514" y="479"/>
              </a:cxn>
              <a:cxn ang="0">
                <a:pos x="1403" y="633"/>
              </a:cxn>
              <a:cxn ang="0">
                <a:pos x="1420" y="733"/>
              </a:cxn>
              <a:cxn ang="0">
                <a:pos x="1575" y="811"/>
              </a:cxn>
              <a:cxn ang="0">
                <a:pos x="1570" y="886"/>
              </a:cxn>
              <a:cxn ang="0">
                <a:pos x="1558" y="957"/>
              </a:cxn>
              <a:cxn ang="0">
                <a:pos x="1387" y="994"/>
              </a:cxn>
              <a:cxn ang="0">
                <a:pos x="1347" y="1088"/>
              </a:cxn>
              <a:cxn ang="0">
                <a:pos x="1416" y="1263"/>
              </a:cxn>
              <a:cxn ang="0">
                <a:pos x="1228" y="1243"/>
              </a:cxn>
              <a:cxn ang="0">
                <a:pos x="1149" y="1307"/>
              </a:cxn>
              <a:cxn ang="0">
                <a:pos x="1138" y="1493"/>
              </a:cxn>
              <a:cxn ang="0">
                <a:pos x="1002" y="1547"/>
              </a:cxn>
              <a:cxn ang="0">
                <a:pos x="875" y="1416"/>
              </a:cxn>
              <a:cxn ang="0">
                <a:pos x="787" y="1575"/>
              </a:cxn>
              <a:cxn ang="0">
                <a:pos x="714" y="1573"/>
              </a:cxn>
              <a:cxn ang="0">
                <a:pos x="641" y="1562"/>
              </a:cxn>
              <a:cxn ang="0">
                <a:pos x="612" y="1397"/>
              </a:cxn>
              <a:cxn ang="0">
                <a:pos x="516" y="1360"/>
              </a:cxn>
              <a:cxn ang="0">
                <a:pos x="351" y="1443"/>
              </a:cxn>
              <a:cxn ang="0">
                <a:pos x="236" y="1351"/>
              </a:cxn>
              <a:cxn ang="0">
                <a:pos x="286" y="1174"/>
              </a:cxn>
              <a:cxn ang="0">
                <a:pos x="103" y="1180"/>
              </a:cxn>
              <a:cxn ang="0">
                <a:pos x="42" y="1046"/>
              </a:cxn>
              <a:cxn ang="0">
                <a:pos x="165" y="906"/>
              </a:cxn>
              <a:cxn ang="0">
                <a:pos x="153" y="804"/>
              </a:cxn>
              <a:cxn ang="0">
                <a:pos x="0" y="737"/>
              </a:cxn>
              <a:cxn ang="0">
                <a:pos x="9" y="664"/>
              </a:cxn>
              <a:cxn ang="0">
                <a:pos x="23" y="591"/>
              </a:cxn>
              <a:cxn ang="0">
                <a:pos x="201" y="547"/>
              </a:cxn>
              <a:cxn ang="0">
                <a:pos x="105" y="391"/>
              </a:cxn>
              <a:cxn ang="0">
                <a:pos x="192" y="272"/>
              </a:cxn>
              <a:cxn ang="0">
                <a:pos x="374" y="309"/>
              </a:cxn>
              <a:cxn ang="0">
                <a:pos x="454" y="247"/>
              </a:cxn>
              <a:cxn ang="0">
                <a:pos x="481" y="61"/>
              </a:cxn>
              <a:cxn ang="0">
                <a:pos x="635" y="172"/>
              </a:cxn>
              <a:cxn ang="0">
                <a:pos x="735" y="155"/>
              </a:cxn>
              <a:cxn ang="0">
                <a:pos x="813" y="0"/>
              </a:cxn>
              <a:cxn ang="0">
                <a:pos x="886" y="5"/>
              </a:cxn>
              <a:cxn ang="0">
                <a:pos x="959" y="17"/>
              </a:cxn>
            </a:cxnLst>
            <a:rect l="0" t="0" r="r" b="b"/>
            <a:pathLst>
              <a:path w="1575" h="1575">
                <a:moveTo>
                  <a:pt x="963" y="178"/>
                </a:moveTo>
                <a:lnTo>
                  <a:pt x="996" y="188"/>
                </a:lnTo>
                <a:lnTo>
                  <a:pt x="1026" y="201"/>
                </a:lnTo>
                <a:lnTo>
                  <a:pt x="1057" y="215"/>
                </a:lnTo>
                <a:lnTo>
                  <a:pt x="1088" y="228"/>
                </a:lnTo>
                <a:lnTo>
                  <a:pt x="1182" y="105"/>
                </a:lnTo>
                <a:lnTo>
                  <a:pt x="1224" y="130"/>
                </a:lnTo>
                <a:lnTo>
                  <a:pt x="1264" y="159"/>
                </a:lnTo>
                <a:lnTo>
                  <a:pt x="1301" y="190"/>
                </a:lnTo>
                <a:lnTo>
                  <a:pt x="1337" y="222"/>
                </a:lnTo>
                <a:lnTo>
                  <a:pt x="1243" y="347"/>
                </a:lnTo>
                <a:lnTo>
                  <a:pt x="1266" y="372"/>
                </a:lnTo>
                <a:lnTo>
                  <a:pt x="1287" y="399"/>
                </a:lnTo>
                <a:lnTo>
                  <a:pt x="1307" y="426"/>
                </a:lnTo>
                <a:lnTo>
                  <a:pt x="1326" y="453"/>
                </a:lnTo>
                <a:lnTo>
                  <a:pt x="1470" y="393"/>
                </a:lnTo>
                <a:lnTo>
                  <a:pt x="1493" y="435"/>
                </a:lnTo>
                <a:lnTo>
                  <a:pt x="1514" y="479"/>
                </a:lnTo>
                <a:lnTo>
                  <a:pt x="1531" y="526"/>
                </a:lnTo>
                <a:lnTo>
                  <a:pt x="1547" y="573"/>
                </a:lnTo>
                <a:lnTo>
                  <a:pt x="1403" y="633"/>
                </a:lnTo>
                <a:lnTo>
                  <a:pt x="1410" y="666"/>
                </a:lnTo>
                <a:lnTo>
                  <a:pt x="1416" y="700"/>
                </a:lnTo>
                <a:lnTo>
                  <a:pt x="1420" y="733"/>
                </a:lnTo>
                <a:lnTo>
                  <a:pt x="1422" y="767"/>
                </a:lnTo>
                <a:lnTo>
                  <a:pt x="1575" y="787"/>
                </a:lnTo>
                <a:lnTo>
                  <a:pt x="1575" y="811"/>
                </a:lnTo>
                <a:lnTo>
                  <a:pt x="1575" y="836"/>
                </a:lnTo>
                <a:lnTo>
                  <a:pt x="1573" y="861"/>
                </a:lnTo>
                <a:lnTo>
                  <a:pt x="1570" y="886"/>
                </a:lnTo>
                <a:lnTo>
                  <a:pt x="1566" y="909"/>
                </a:lnTo>
                <a:lnTo>
                  <a:pt x="1562" y="934"/>
                </a:lnTo>
                <a:lnTo>
                  <a:pt x="1558" y="957"/>
                </a:lnTo>
                <a:lnTo>
                  <a:pt x="1552" y="980"/>
                </a:lnTo>
                <a:lnTo>
                  <a:pt x="1397" y="961"/>
                </a:lnTo>
                <a:lnTo>
                  <a:pt x="1387" y="994"/>
                </a:lnTo>
                <a:lnTo>
                  <a:pt x="1376" y="1026"/>
                </a:lnTo>
                <a:lnTo>
                  <a:pt x="1362" y="1057"/>
                </a:lnTo>
                <a:lnTo>
                  <a:pt x="1347" y="1088"/>
                </a:lnTo>
                <a:lnTo>
                  <a:pt x="1470" y="1182"/>
                </a:lnTo>
                <a:lnTo>
                  <a:pt x="1445" y="1224"/>
                </a:lnTo>
                <a:lnTo>
                  <a:pt x="1416" y="1263"/>
                </a:lnTo>
                <a:lnTo>
                  <a:pt x="1385" y="1301"/>
                </a:lnTo>
                <a:lnTo>
                  <a:pt x="1353" y="1337"/>
                </a:lnTo>
                <a:lnTo>
                  <a:pt x="1228" y="1243"/>
                </a:lnTo>
                <a:lnTo>
                  <a:pt x="1203" y="1266"/>
                </a:lnTo>
                <a:lnTo>
                  <a:pt x="1176" y="1287"/>
                </a:lnTo>
                <a:lnTo>
                  <a:pt x="1149" y="1307"/>
                </a:lnTo>
                <a:lnTo>
                  <a:pt x="1121" y="1326"/>
                </a:lnTo>
                <a:lnTo>
                  <a:pt x="1182" y="1470"/>
                </a:lnTo>
                <a:lnTo>
                  <a:pt x="1138" y="1493"/>
                </a:lnTo>
                <a:lnTo>
                  <a:pt x="1094" y="1514"/>
                </a:lnTo>
                <a:lnTo>
                  <a:pt x="1049" y="1531"/>
                </a:lnTo>
                <a:lnTo>
                  <a:pt x="1002" y="1547"/>
                </a:lnTo>
                <a:lnTo>
                  <a:pt x="942" y="1403"/>
                </a:lnTo>
                <a:lnTo>
                  <a:pt x="907" y="1410"/>
                </a:lnTo>
                <a:lnTo>
                  <a:pt x="875" y="1416"/>
                </a:lnTo>
                <a:lnTo>
                  <a:pt x="840" y="1420"/>
                </a:lnTo>
                <a:lnTo>
                  <a:pt x="806" y="1422"/>
                </a:lnTo>
                <a:lnTo>
                  <a:pt x="787" y="1575"/>
                </a:lnTo>
                <a:lnTo>
                  <a:pt x="762" y="1575"/>
                </a:lnTo>
                <a:lnTo>
                  <a:pt x="739" y="1575"/>
                </a:lnTo>
                <a:lnTo>
                  <a:pt x="714" y="1573"/>
                </a:lnTo>
                <a:lnTo>
                  <a:pt x="689" y="1570"/>
                </a:lnTo>
                <a:lnTo>
                  <a:pt x="664" y="1566"/>
                </a:lnTo>
                <a:lnTo>
                  <a:pt x="641" y="1562"/>
                </a:lnTo>
                <a:lnTo>
                  <a:pt x="616" y="1558"/>
                </a:lnTo>
                <a:lnTo>
                  <a:pt x="593" y="1552"/>
                </a:lnTo>
                <a:lnTo>
                  <a:pt x="612" y="1397"/>
                </a:lnTo>
                <a:lnTo>
                  <a:pt x="579" y="1387"/>
                </a:lnTo>
                <a:lnTo>
                  <a:pt x="547" y="1374"/>
                </a:lnTo>
                <a:lnTo>
                  <a:pt x="516" y="1360"/>
                </a:lnTo>
                <a:lnTo>
                  <a:pt x="485" y="1345"/>
                </a:lnTo>
                <a:lnTo>
                  <a:pt x="391" y="1470"/>
                </a:lnTo>
                <a:lnTo>
                  <a:pt x="351" y="1443"/>
                </a:lnTo>
                <a:lnTo>
                  <a:pt x="311" y="1414"/>
                </a:lnTo>
                <a:lnTo>
                  <a:pt x="272" y="1383"/>
                </a:lnTo>
                <a:lnTo>
                  <a:pt x="236" y="1351"/>
                </a:lnTo>
                <a:lnTo>
                  <a:pt x="332" y="1226"/>
                </a:lnTo>
                <a:lnTo>
                  <a:pt x="309" y="1201"/>
                </a:lnTo>
                <a:lnTo>
                  <a:pt x="286" y="1174"/>
                </a:lnTo>
                <a:lnTo>
                  <a:pt x="266" y="1147"/>
                </a:lnTo>
                <a:lnTo>
                  <a:pt x="247" y="1119"/>
                </a:lnTo>
                <a:lnTo>
                  <a:pt x="103" y="1180"/>
                </a:lnTo>
                <a:lnTo>
                  <a:pt x="80" y="1136"/>
                </a:lnTo>
                <a:lnTo>
                  <a:pt x="61" y="1092"/>
                </a:lnTo>
                <a:lnTo>
                  <a:pt x="42" y="1046"/>
                </a:lnTo>
                <a:lnTo>
                  <a:pt x="28" y="1000"/>
                </a:lnTo>
                <a:lnTo>
                  <a:pt x="172" y="938"/>
                </a:lnTo>
                <a:lnTo>
                  <a:pt x="165" y="906"/>
                </a:lnTo>
                <a:lnTo>
                  <a:pt x="159" y="873"/>
                </a:lnTo>
                <a:lnTo>
                  <a:pt x="155" y="838"/>
                </a:lnTo>
                <a:lnTo>
                  <a:pt x="153" y="804"/>
                </a:lnTo>
                <a:lnTo>
                  <a:pt x="0" y="785"/>
                </a:lnTo>
                <a:lnTo>
                  <a:pt x="0" y="762"/>
                </a:lnTo>
                <a:lnTo>
                  <a:pt x="0" y="737"/>
                </a:lnTo>
                <a:lnTo>
                  <a:pt x="2" y="714"/>
                </a:lnTo>
                <a:lnTo>
                  <a:pt x="5" y="689"/>
                </a:lnTo>
                <a:lnTo>
                  <a:pt x="9" y="664"/>
                </a:lnTo>
                <a:lnTo>
                  <a:pt x="13" y="639"/>
                </a:lnTo>
                <a:lnTo>
                  <a:pt x="17" y="616"/>
                </a:lnTo>
                <a:lnTo>
                  <a:pt x="23" y="591"/>
                </a:lnTo>
                <a:lnTo>
                  <a:pt x="178" y="610"/>
                </a:lnTo>
                <a:lnTo>
                  <a:pt x="190" y="577"/>
                </a:lnTo>
                <a:lnTo>
                  <a:pt x="201" y="547"/>
                </a:lnTo>
                <a:lnTo>
                  <a:pt x="215" y="516"/>
                </a:lnTo>
                <a:lnTo>
                  <a:pt x="230" y="485"/>
                </a:lnTo>
                <a:lnTo>
                  <a:pt x="105" y="391"/>
                </a:lnTo>
                <a:lnTo>
                  <a:pt x="132" y="349"/>
                </a:lnTo>
                <a:lnTo>
                  <a:pt x="161" y="311"/>
                </a:lnTo>
                <a:lnTo>
                  <a:pt x="192" y="272"/>
                </a:lnTo>
                <a:lnTo>
                  <a:pt x="224" y="236"/>
                </a:lnTo>
                <a:lnTo>
                  <a:pt x="349" y="330"/>
                </a:lnTo>
                <a:lnTo>
                  <a:pt x="374" y="309"/>
                </a:lnTo>
                <a:lnTo>
                  <a:pt x="401" y="286"/>
                </a:lnTo>
                <a:lnTo>
                  <a:pt x="428" y="266"/>
                </a:lnTo>
                <a:lnTo>
                  <a:pt x="454" y="247"/>
                </a:lnTo>
                <a:lnTo>
                  <a:pt x="395" y="103"/>
                </a:lnTo>
                <a:lnTo>
                  <a:pt x="437" y="80"/>
                </a:lnTo>
                <a:lnTo>
                  <a:pt x="481" y="61"/>
                </a:lnTo>
                <a:lnTo>
                  <a:pt x="527" y="44"/>
                </a:lnTo>
                <a:lnTo>
                  <a:pt x="575" y="28"/>
                </a:lnTo>
                <a:lnTo>
                  <a:pt x="635" y="172"/>
                </a:lnTo>
                <a:lnTo>
                  <a:pt x="668" y="165"/>
                </a:lnTo>
                <a:lnTo>
                  <a:pt x="702" y="159"/>
                </a:lnTo>
                <a:lnTo>
                  <a:pt x="735" y="155"/>
                </a:lnTo>
                <a:lnTo>
                  <a:pt x="769" y="153"/>
                </a:lnTo>
                <a:lnTo>
                  <a:pt x="788" y="0"/>
                </a:lnTo>
                <a:lnTo>
                  <a:pt x="813" y="0"/>
                </a:lnTo>
                <a:lnTo>
                  <a:pt x="836" y="0"/>
                </a:lnTo>
                <a:lnTo>
                  <a:pt x="861" y="2"/>
                </a:lnTo>
                <a:lnTo>
                  <a:pt x="886" y="5"/>
                </a:lnTo>
                <a:lnTo>
                  <a:pt x="911" y="9"/>
                </a:lnTo>
                <a:lnTo>
                  <a:pt x="934" y="13"/>
                </a:lnTo>
                <a:lnTo>
                  <a:pt x="959" y="17"/>
                </a:lnTo>
                <a:lnTo>
                  <a:pt x="982" y="23"/>
                </a:lnTo>
                <a:lnTo>
                  <a:pt x="963" y="178"/>
                </a:lnTo>
                <a:close/>
              </a:path>
            </a:pathLst>
          </a:custGeom>
          <a:gradFill rotWithShape="0">
            <a:gsLst>
              <a:gs pos="0">
                <a:schemeClr val="bg1"/>
              </a:gs>
              <a:gs pos="100000">
                <a:schemeClr val="bg1">
                  <a:gamma/>
                  <a:tint val="73725"/>
                  <a:invGamma/>
                </a:schemeClr>
              </a:gs>
            </a:gsLst>
            <a:lin ang="0" scaled="1"/>
          </a:gradFill>
          <a:ln w="19050" cmpd="sng">
            <a:solidFill>
              <a:schemeClr val="tx1"/>
            </a:solidFill>
            <a:round/>
            <a:headEnd/>
            <a:tailEnd/>
          </a:ln>
        </p:spPr>
        <p:txBody>
          <a:bodyPr/>
          <a:lstStyle/>
          <a:p>
            <a:pPr fontAlgn="auto">
              <a:spcBef>
                <a:spcPts val="0"/>
              </a:spcBef>
              <a:spcAft>
                <a:spcPts val="0"/>
              </a:spcAft>
              <a:defRPr/>
            </a:pPr>
            <a:endParaRPr lang="sr-Latn-CS" i="1">
              <a:latin typeface="Arial" charset="0"/>
              <a:cs typeface="+mn-cs"/>
            </a:endParaRPr>
          </a:p>
        </p:txBody>
      </p:sp>
      <p:sp>
        <p:nvSpPr>
          <p:cNvPr id="1107979" name="Freeform 11">
            <a:extLst>
              <a:ext uri="{FF2B5EF4-FFF2-40B4-BE49-F238E27FC236}">
                <a16:creationId xmlns="" xmlns:a16="http://schemas.microsoft.com/office/drawing/2014/main" id="{B24D7D87-7F3F-4067-BC9E-9AE6A2B13781}"/>
              </a:ext>
            </a:extLst>
          </p:cNvPr>
          <p:cNvSpPr>
            <a:spLocks/>
          </p:cNvSpPr>
          <p:nvPr/>
        </p:nvSpPr>
        <p:spPr bwMode="auto">
          <a:xfrm rot="-875202">
            <a:off x="4559790" y="3944938"/>
            <a:ext cx="1878012" cy="1878012"/>
          </a:xfrm>
          <a:custGeom>
            <a:avLst/>
            <a:gdLst/>
            <a:ahLst/>
            <a:cxnLst>
              <a:cxn ang="0">
                <a:pos x="1026" y="201"/>
              </a:cxn>
              <a:cxn ang="0">
                <a:pos x="1182" y="105"/>
              </a:cxn>
              <a:cxn ang="0">
                <a:pos x="1301" y="190"/>
              </a:cxn>
              <a:cxn ang="0">
                <a:pos x="1266" y="372"/>
              </a:cxn>
              <a:cxn ang="0">
                <a:pos x="1326" y="453"/>
              </a:cxn>
              <a:cxn ang="0">
                <a:pos x="1514" y="479"/>
              </a:cxn>
              <a:cxn ang="0">
                <a:pos x="1403" y="633"/>
              </a:cxn>
              <a:cxn ang="0">
                <a:pos x="1420" y="733"/>
              </a:cxn>
              <a:cxn ang="0">
                <a:pos x="1575" y="811"/>
              </a:cxn>
              <a:cxn ang="0">
                <a:pos x="1570" y="886"/>
              </a:cxn>
              <a:cxn ang="0">
                <a:pos x="1558" y="957"/>
              </a:cxn>
              <a:cxn ang="0">
                <a:pos x="1387" y="994"/>
              </a:cxn>
              <a:cxn ang="0">
                <a:pos x="1347" y="1088"/>
              </a:cxn>
              <a:cxn ang="0">
                <a:pos x="1416" y="1263"/>
              </a:cxn>
              <a:cxn ang="0">
                <a:pos x="1228" y="1243"/>
              </a:cxn>
              <a:cxn ang="0">
                <a:pos x="1149" y="1307"/>
              </a:cxn>
              <a:cxn ang="0">
                <a:pos x="1138" y="1493"/>
              </a:cxn>
              <a:cxn ang="0">
                <a:pos x="1002" y="1547"/>
              </a:cxn>
              <a:cxn ang="0">
                <a:pos x="875" y="1416"/>
              </a:cxn>
              <a:cxn ang="0">
                <a:pos x="787" y="1575"/>
              </a:cxn>
              <a:cxn ang="0">
                <a:pos x="714" y="1573"/>
              </a:cxn>
              <a:cxn ang="0">
                <a:pos x="641" y="1562"/>
              </a:cxn>
              <a:cxn ang="0">
                <a:pos x="612" y="1397"/>
              </a:cxn>
              <a:cxn ang="0">
                <a:pos x="516" y="1360"/>
              </a:cxn>
              <a:cxn ang="0">
                <a:pos x="351" y="1443"/>
              </a:cxn>
              <a:cxn ang="0">
                <a:pos x="236" y="1351"/>
              </a:cxn>
              <a:cxn ang="0">
                <a:pos x="286" y="1174"/>
              </a:cxn>
              <a:cxn ang="0">
                <a:pos x="103" y="1180"/>
              </a:cxn>
              <a:cxn ang="0">
                <a:pos x="42" y="1046"/>
              </a:cxn>
              <a:cxn ang="0">
                <a:pos x="165" y="906"/>
              </a:cxn>
              <a:cxn ang="0">
                <a:pos x="153" y="804"/>
              </a:cxn>
              <a:cxn ang="0">
                <a:pos x="0" y="737"/>
              </a:cxn>
              <a:cxn ang="0">
                <a:pos x="9" y="664"/>
              </a:cxn>
              <a:cxn ang="0">
                <a:pos x="23" y="591"/>
              </a:cxn>
              <a:cxn ang="0">
                <a:pos x="201" y="547"/>
              </a:cxn>
              <a:cxn ang="0">
                <a:pos x="105" y="391"/>
              </a:cxn>
              <a:cxn ang="0">
                <a:pos x="192" y="272"/>
              </a:cxn>
              <a:cxn ang="0">
                <a:pos x="374" y="309"/>
              </a:cxn>
              <a:cxn ang="0">
                <a:pos x="454" y="247"/>
              </a:cxn>
              <a:cxn ang="0">
                <a:pos x="481" y="61"/>
              </a:cxn>
              <a:cxn ang="0">
                <a:pos x="635" y="172"/>
              </a:cxn>
              <a:cxn ang="0">
                <a:pos x="735" y="155"/>
              </a:cxn>
              <a:cxn ang="0">
                <a:pos x="813" y="0"/>
              </a:cxn>
              <a:cxn ang="0">
                <a:pos x="886" y="5"/>
              </a:cxn>
              <a:cxn ang="0">
                <a:pos x="959" y="17"/>
              </a:cxn>
            </a:cxnLst>
            <a:rect l="0" t="0" r="r" b="b"/>
            <a:pathLst>
              <a:path w="1575" h="1575">
                <a:moveTo>
                  <a:pt x="963" y="178"/>
                </a:moveTo>
                <a:lnTo>
                  <a:pt x="996" y="188"/>
                </a:lnTo>
                <a:lnTo>
                  <a:pt x="1026" y="201"/>
                </a:lnTo>
                <a:lnTo>
                  <a:pt x="1057" y="215"/>
                </a:lnTo>
                <a:lnTo>
                  <a:pt x="1088" y="228"/>
                </a:lnTo>
                <a:lnTo>
                  <a:pt x="1182" y="105"/>
                </a:lnTo>
                <a:lnTo>
                  <a:pt x="1224" y="130"/>
                </a:lnTo>
                <a:lnTo>
                  <a:pt x="1264" y="159"/>
                </a:lnTo>
                <a:lnTo>
                  <a:pt x="1301" y="190"/>
                </a:lnTo>
                <a:lnTo>
                  <a:pt x="1337" y="222"/>
                </a:lnTo>
                <a:lnTo>
                  <a:pt x="1243" y="347"/>
                </a:lnTo>
                <a:lnTo>
                  <a:pt x="1266" y="372"/>
                </a:lnTo>
                <a:lnTo>
                  <a:pt x="1287" y="399"/>
                </a:lnTo>
                <a:lnTo>
                  <a:pt x="1307" y="426"/>
                </a:lnTo>
                <a:lnTo>
                  <a:pt x="1326" y="453"/>
                </a:lnTo>
                <a:lnTo>
                  <a:pt x="1470" y="393"/>
                </a:lnTo>
                <a:lnTo>
                  <a:pt x="1493" y="435"/>
                </a:lnTo>
                <a:lnTo>
                  <a:pt x="1514" y="479"/>
                </a:lnTo>
                <a:lnTo>
                  <a:pt x="1531" y="526"/>
                </a:lnTo>
                <a:lnTo>
                  <a:pt x="1547" y="573"/>
                </a:lnTo>
                <a:lnTo>
                  <a:pt x="1403" y="633"/>
                </a:lnTo>
                <a:lnTo>
                  <a:pt x="1410" y="666"/>
                </a:lnTo>
                <a:lnTo>
                  <a:pt x="1416" y="700"/>
                </a:lnTo>
                <a:lnTo>
                  <a:pt x="1420" y="733"/>
                </a:lnTo>
                <a:lnTo>
                  <a:pt x="1422" y="767"/>
                </a:lnTo>
                <a:lnTo>
                  <a:pt x="1575" y="787"/>
                </a:lnTo>
                <a:lnTo>
                  <a:pt x="1575" y="811"/>
                </a:lnTo>
                <a:lnTo>
                  <a:pt x="1575" y="836"/>
                </a:lnTo>
                <a:lnTo>
                  <a:pt x="1573" y="861"/>
                </a:lnTo>
                <a:lnTo>
                  <a:pt x="1570" y="886"/>
                </a:lnTo>
                <a:lnTo>
                  <a:pt x="1566" y="909"/>
                </a:lnTo>
                <a:lnTo>
                  <a:pt x="1562" y="934"/>
                </a:lnTo>
                <a:lnTo>
                  <a:pt x="1558" y="957"/>
                </a:lnTo>
                <a:lnTo>
                  <a:pt x="1552" y="980"/>
                </a:lnTo>
                <a:lnTo>
                  <a:pt x="1397" y="961"/>
                </a:lnTo>
                <a:lnTo>
                  <a:pt x="1387" y="994"/>
                </a:lnTo>
                <a:lnTo>
                  <a:pt x="1376" y="1026"/>
                </a:lnTo>
                <a:lnTo>
                  <a:pt x="1362" y="1057"/>
                </a:lnTo>
                <a:lnTo>
                  <a:pt x="1347" y="1088"/>
                </a:lnTo>
                <a:lnTo>
                  <a:pt x="1470" y="1182"/>
                </a:lnTo>
                <a:lnTo>
                  <a:pt x="1445" y="1224"/>
                </a:lnTo>
                <a:lnTo>
                  <a:pt x="1416" y="1263"/>
                </a:lnTo>
                <a:lnTo>
                  <a:pt x="1385" y="1301"/>
                </a:lnTo>
                <a:lnTo>
                  <a:pt x="1353" y="1337"/>
                </a:lnTo>
                <a:lnTo>
                  <a:pt x="1228" y="1243"/>
                </a:lnTo>
                <a:lnTo>
                  <a:pt x="1203" y="1266"/>
                </a:lnTo>
                <a:lnTo>
                  <a:pt x="1176" y="1287"/>
                </a:lnTo>
                <a:lnTo>
                  <a:pt x="1149" y="1307"/>
                </a:lnTo>
                <a:lnTo>
                  <a:pt x="1121" y="1326"/>
                </a:lnTo>
                <a:lnTo>
                  <a:pt x="1182" y="1470"/>
                </a:lnTo>
                <a:lnTo>
                  <a:pt x="1138" y="1493"/>
                </a:lnTo>
                <a:lnTo>
                  <a:pt x="1094" y="1514"/>
                </a:lnTo>
                <a:lnTo>
                  <a:pt x="1049" y="1531"/>
                </a:lnTo>
                <a:lnTo>
                  <a:pt x="1002" y="1547"/>
                </a:lnTo>
                <a:lnTo>
                  <a:pt x="942" y="1403"/>
                </a:lnTo>
                <a:lnTo>
                  <a:pt x="907" y="1410"/>
                </a:lnTo>
                <a:lnTo>
                  <a:pt x="875" y="1416"/>
                </a:lnTo>
                <a:lnTo>
                  <a:pt x="840" y="1420"/>
                </a:lnTo>
                <a:lnTo>
                  <a:pt x="806" y="1422"/>
                </a:lnTo>
                <a:lnTo>
                  <a:pt x="787" y="1575"/>
                </a:lnTo>
                <a:lnTo>
                  <a:pt x="762" y="1575"/>
                </a:lnTo>
                <a:lnTo>
                  <a:pt x="739" y="1575"/>
                </a:lnTo>
                <a:lnTo>
                  <a:pt x="714" y="1573"/>
                </a:lnTo>
                <a:lnTo>
                  <a:pt x="689" y="1570"/>
                </a:lnTo>
                <a:lnTo>
                  <a:pt x="664" y="1566"/>
                </a:lnTo>
                <a:lnTo>
                  <a:pt x="641" y="1562"/>
                </a:lnTo>
                <a:lnTo>
                  <a:pt x="616" y="1558"/>
                </a:lnTo>
                <a:lnTo>
                  <a:pt x="593" y="1552"/>
                </a:lnTo>
                <a:lnTo>
                  <a:pt x="612" y="1397"/>
                </a:lnTo>
                <a:lnTo>
                  <a:pt x="579" y="1387"/>
                </a:lnTo>
                <a:lnTo>
                  <a:pt x="547" y="1374"/>
                </a:lnTo>
                <a:lnTo>
                  <a:pt x="516" y="1360"/>
                </a:lnTo>
                <a:lnTo>
                  <a:pt x="485" y="1345"/>
                </a:lnTo>
                <a:lnTo>
                  <a:pt x="391" y="1470"/>
                </a:lnTo>
                <a:lnTo>
                  <a:pt x="351" y="1443"/>
                </a:lnTo>
                <a:lnTo>
                  <a:pt x="311" y="1414"/>
                </a:lnTo>
                <a:lnTo>
                  <a:pt x="272" y="1383"/>
                </a:lnTo>
                <a:lnTo>
                  <a:pt x="236" y="1351"/>
                </a:lnTo>
                <a:lnTo>
                  <a:pt x="332" y="1226"/>
                </a:lnTo>
                <a:lnTo>
                  <a:pt x="309" y="1201"/>
                </a:lnTo>
                <a:lnTo>
                  <a:pt x="286" y="1174"/>
                </a:lnTo>
                <a:lnTo>
                  <a:pt x="266" y="1147"/>
                </a:lnTo>
                <a:lnTo>
                  <a:pt x="247" y="1119"/>
                </a:lnTo>
                <a:lnTo>
                  <a:pt x="103" y="1180"/>
                </a:lnTo>
                <a:lnTo>
                  <a:pt x="80" y="1136"/>
                </a:lnTo>
                <a:lnTo>
                  <a:pt x="61" y="1092"/>
                </a:lnTo>
                <a:lnTo>
                  <a:pt x="42" y="1046"/>
                </a:lnTo>
                <a:lnTo>
                  <a:pt x="28" y="1000"/>
                </a:lnTo>
                <a:lnTo>
                  <a:pt x="172" y="938"/>
                </a:lnTo>
                <a:lnTo>
                  <a:pt x="165" y="906"/>
                </a:lnTo>
                <a:lnTo>
                  <a:pt x="159" y="873"/>
                </a:lnTo>
                <a:lnTo>
                  <a:pt x="155" y="838"/>
                </a:lnTo>
                <a:lnTo>
                  <a:pt x="153" y="804"/>
                </a:lnTo>
                <a:lnTo>
                  <a:pt x="0" y="785"/>
                </a:lnTo>
                <a:lnTo>
                  <a:pt x="0" y="762"/>
                </a:lnTo>
                <a:lnTo>
                  <a:pt x="0" y="737"/>
                </a:lnTo>
                <a:lnTo>
                  <a:pt x="2" y="714"/>
                </a:lnTo>
                <a:lnTo>
                  <a:pt x="5" y="689"/>
                </a:lnTo>
                <a:lnTo>
                  <a:pt x="9" y="664"/>
                </a:lnTo>
                <a:lnTo>
                  <a:pt x="13" y="639"/>
                </a:lnTo>
                <a:lnTo>
                  <a:pt x="17" y="616"/>
                </a:lnTo>
                <a:lnTo>
                  <a:pt x="23" y="591"/>
                </a:lnTo>
                <a:lnTo>
                  <a:pt x="178" y="610"/>
                </a:lnTo>
                <a:lnTo>
                  <a:pt x="190" y="577"/>
                </a:lnTo>
                <a:lnTo>
                  <a:pt x="201" y="547"/>
                </a:lnTo>
                <a:lnTo>
                  <a:pt x="215" y="516"/>
                </a:lnTo>
                <a:lnTo>
                  <a:pt x="230" y="485"/>
                </a:lnTo>
                <a:lnTo>
                  <a:pt x="105" y="391"/>
                </a:lnTo>
                <a:lnTo>
                  <a:pt x="132" y="349"/>
                </a:lnTo>
                <a:lnTo>
                  <a:pt x="161" y="311"/>
                </a:lnTo>
                <a:lnTo>
                  <a:pt x="192" y="272"/>
                </a:lnTo>
                <a:lnTo>
                  <a:pt x="224" y="236"/>
                </a:lnTo>
                <a:lnTo>
                  <a:pt x="349" y="330"/>
                </a:lnTo>
                <a:lnTo>
                  <a:pt x="374" y="309"/>
                </a:lnTo>
                <a:lnTo>
                  <a:pt x="401" y="286"/>
                </a:lnTo>
                <a:lnTo>
                  <a:pt x="428" y="266"/>
                </a:lnTo>
                <a:lnTo>
                  <a:pt x="454" y="247"/>
                </a:lnTo>
                <a:lnTo>
                  <a:pt x="395" y="103"/>
                </a:lnTo>
                <a:lnTo>
                  <a:pt x="437" y="80"/>
                </a:lnTo>
                <a:lnTo>
                  <a:pt x="481" y="61"/>
                </a:lnTo>
                <a:lnTo>
                  <a:pt x="527" y="44"/>
                </a:lnTo>
                <a:lnTo>
                  <a:pt x="575" y="28"/>
                </a:lnTo>
                <a:lnTo>
                  <a:pt x="635" y="172"/>
                </a:lnTo>
                <a:lnTo>
                  <a:pt x="668" y="165"/>
                </a:lnTo>
                <a:lnTo>
                  <a:pt x="702" y="159"/>
                </a:lnTo>
                <a:lnTo>
                  <a:pt x="735" y="155"/>
                </a:lnTo>
                <a:lnTo>
                  <a:pt x="769" y="153"/>
                </a:lnTo>
                <a:lnTo>
                  <a:pt x="788" y="0"/>
                </a:lnTo>
                <a:lnTo>
                  <a:pt x="813" y="0"/>
                </a:lnTo>
                <a:lnTo>
                  <a:pt x="836" y="0"/>
                </a:lnTo>
                <a:lnTo>
                  <a:pt x="861" y="2"/>
                </a:lnTo>
                <a:lnTo>
                  <a:pt x="886" y="5"/>
                </a:lnTo>
                <a:lnTo>
                  <a:pt x="911" y="9"/>
                </a:lnTo>
                <a:lnTo>
                  <a:pt x="934" y="13"/>
                </a:lnTo>
                <a:lnTo>
                  <a:pt x="959" y="17"/>
                </a:lnTo>
                <a:lnTo>
                  <a:pt x="982" y="23"/>
                </a:lnTo>
                <a:lnTo>
                  <a:pt x="963" y="178"/>
                </a:lnTo>
                <a:close/>
              </a:path>
            </a:pathLst>
          </a:custGeom>
          <a:gradFill rotWithShape="0">
            <a:gsLst>
              <a:gs pos="0">
                <a:schemeClr val="bg1"/>
              </a:gs>
              <a:gs pos="100000">
                <a:schemeClr val="bg1">
                  <a:gamma/>
                  <a:tint val="73725"/>
                  <a:invGamma/>
                </a:schemeClr>
              </a:gs>
            </a:gsLst>
            <a:lin ang="0" scaled="1"/>
          </a:gradFill>
          <a:ln w="19050" cmpd="sng">
            <a:solidFill>
              <a:schemeClr val="tx1"/>
            </a:solidFill>
            <a:round/>
            <a:headEnd/>
            <a:tailEnd/>
          </a:ln>
        </p:spPr>
        <p:txBody>
          <a:bodyPr/>
          <a:lstStyle/>
          <a:p>
            <a:pPr fontAlgn="auto">
              <a:spcBef>
                <a:spcPts val="0"/>
              </a:spcBef>
              <a:spcAft>
                <a:spcPts val="0"/>
              </a:spcAft>
              <a:defRPr/>
            </a:pPr>
            <a:endParaRPr lang="sr-Latn-CS" i="1">
              <a:latin typeface="Arial" charset="0"/>
              <a:cs typeface="+mn-cs"/>
            </a:endParaRPr>
          </a:p>
        </p:txBody>
      </p:sp>
      <p:sp>
        <p:nvSpPr>
          <p:cNvPr id="55307" name="Text Box 12">
            <a:extLst>
              <a:ext uri="{FF2B5EF4-FFF2-40B4-BE49-F238E27FC236}">
                <a16:creationId xmlns="" xmlns:a16="http://schemas.microsoft.com/office/drawing/2014/main" id="{5977FCE7-A1B5-4219-998D-FA62BCCF10EC}"/>
              </a:ext>
            </a:extLst>
          </p:cNvPr>
          <p:cNvSpPr txBox="1">
            <a:spLocks noChangeArrowheads="1"/>
          </p:cNvSpPr>
          <p:nvPr/>
        </p:nvSpPr>
        <p:spPr bwMode="white">
          <a:xfrm>
            <a:off x="2268538" y="3068638"/>
            <a:ext cx="17272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1600" b="1" i="1" dirty="0">
                <a:latin typeface="Corbel" panose="020B0503020204020204" pitchFamily="34" charset="0"/>
              </a:rPr>
              <a:t>Mucociliary</a:t>
            </a:r>
            <a:r>
              <a:rPr lang="en" altLang="sr-Latn-RS" sz="1600" b="1" i="1" dirty="0">
                <a:latin typeface="Gill Sans MT" panose="020B0502020104020203" pitchFamily="34" charset="0"/>
              </a:rPr>
              <a:t> </a:t>
            </a:r>
            <a:r>
              <a:rPr lang="en-GB" altLang="sr-Latn-RS" sz="1600" b="1" i="1" dirty="0">
                <a:latin typeface="Gill Sans MT" panose="020B0502020104020203" pitchFamily="34" charset="0"/>
              </a:rPr>
              <a:t/>
            </a:r>
            <a:br>
              <a:rPr lang="en-GB" altLang="sr-Latn-RS" sz="1600" b="1" i="1" dirty="0">
                <a:latin typeface="Gill Sans MT" panose="020B0502020104020203" pitchFamily="34" charset="0"/>
              </a:rPr>
            </a:br>
            <a:r>
              <a:rPr lang="en" altLang="sr-Latn-RS" sz="1600" b="1" i="1" dirty="0">
                <a:latin typeface="Corbel" panose="020B0503020204020204" pitchFamily="34" charset="0"/>
              </a:rPr>
              <a:t>dysfunction</a:t>
            </a:r>
            <a:endParaRPr lang="en-GB" altLang="sr-Latn-RS" sz="1600" b="1" i="1" dirty="0">
              <a:latin typeface="Gill Sans MT" panose="020B0502020104020203" pitchFamily="34" charset="0"/>
            </a:endParaRPr>
          </a:p>
        </p:txBody>
      </p:sp>
      <p:sp>
        <p:nvSpPr>
          <p:cNvPr id="55308" name="Text Box 13">
            <a:extLst>
              <a:ext uri="{FF2B5EF4-FFF2-40B4-BE49-F238E27FC236}">
                <a16:creationId xmlns="" xmlns:a16="http://schemas.microsoft.com/office/drawing/2014/main" id="{A56F8E38-00B1-4A9E-A176-646DAC793E35}"/>
              </a:ext>
            </a:extLst>
          </p:cNvPr>
          <p:cNvSpPr txBox="1">
            <a:spLocks noChangeArrowheads="1"/>
          </p:cNvSpPr>
          <p:nvPr/>
        </p:nvSpPr>
        <p:spPr bwMode="white">
          <a:xfrm>
            <a:off x="2811463" y="5013325"/>
            <a:ext cx="197643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 altLang="sr-Latn-RS" b="1" i="1">
                <a:latin typeface="Corbel" panose="020B0503020204020204" pitchFamily="34" charset="0"/>
              </a:rPr>
              <a:t>Bronchospasm</a:t>
            </a:r>
            <a:endParaRPr lang="en-GB" altLang="sr-Latn-RS" b="1" i="1">
              <a:latin typeface="Gill Sans MT" panose="020B0502020104020203" pitchFamily="34" charset="0"/>
            </a:endParaRPr>
          </a:p>
        </p:txBody>
      </p:sp>
      <p:sp>
        <p:nvSpPr>
          <p:cNvPr id="55309" name="Text Box 14">
            <a:extLst>
              <a:ext uri="{FF2B5EF4-FFF2-40B4-BE49-F238E27FC236}">
                <a16:creationId xmlns="" xmlns:a16="http://schemas.microsoft.com/office/drawing/2014/main" id="{DF4430F2-F80E-4530-AE85-542A7D8AD634}"/>
              </a:ext>
            </a:extLst>
          </p:cNvPr>
          <p:cNvSpPr txBox="1">
            <a:spLocks noChangeArrowheads="1"/>
          </p:cNvSpPr>
          <p:nvPr/>
        </p:nvSpPr>
        <p:spPr bwMode="white">
          <a:xfrm>
            <a:off x="5911850" y="2020888"/>
            <a:ext cx="1462088"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b="1" i="1" dirty="0" smtClean="0">
                <a:latin typeface="Corbel" panose="020B0503020204020204" pitchFamily="34" charset="0"/>
              </a:rPr>
              <a:t>Systemic</a:t>
            </a:r>
            <a:r>
              <a:rPr lang="sr-Latn-RS" altLang="sr-Latn-RS" b="1" i="1" dirty="0">
                <a:latin typeface="Gill Sans MT" panose="020B0502020104020203" pitchFamily="34" charset="0"/>
              </a:rPr>
              <a:t> </a:t>
            </a:r>
            <a:r>
              <a:rPr lang="en" altLang="sr-Latn-RS" b="1" i="1" dirty="0" smtClean="0">
                <a:latin typeface="Corbel" panose="020B0503020204020204" pitchFamily="34" charset="0"/>
              </a:rPr>
              <a:t>factors</a:t>
            </a:r>
            <a:endParaRPr lang="en-GB" altLang="sr-Latn-RS" b="1" i="1" dirty="0">
              <a:latin typeface="Gill Sans MT" panose="020B0502020104020203" pitchFamily="34" charset="0"/>
            </a:endParaRPr>
          </a:p>
        </p:txBody>
      </p:sp>
      <p:sp>
        <p:nvSpPr>
          <p:cNvPr id="55310" name="Text Box 15">
            <a:extLst>
              <a:ext uri="{FF2B5EF4-FFF2-40B4-BE49-F238E27FC236}">
                <a16:creationId xmlns="" xmlns:a16="http://schemas.microsoft.com/office/drawing/2014/main" id="{6297721B-6AF4-4B34-A274-EE66D9A78B1A}"/>
              </a:ext>
            </a:extLst>
          </p:cNvPr>
          <p:cNvSpPr txBox="1">
            <a:spLocks noChangeArrowheads="1"/>
          </p:cNvSpPr>
          <p:nvPr/>
        </p:nvSpPr>
        <p:spPr bwMode="white">
          <a:xfrm>
            <a:off x="4669664" y="4559300"/>
            <a:ext cx="162242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b="1" i="1" dirty="0" smtClean="0">
                <a:latin typeface="Corbel" panose="020B0503020204020204" pitchFamily="34" charset="0"/>
              </a:rPr>
              <a:t>Structural</a:t>
            </a:r>
            <a:r>
              <a:rPr lang="sr-Latn-RS" altLang="sr-Latn-RS" b="1" i="1" dirty="0">
                <a:latin typeface="Gill Sans MT" panose="020B0502020104020203" pitchFamily="34" charset="0"/>
              </a:rPr>
              <a:t> </a:t>
            </a:r>
            <a:r>
              <a:rPr lang="en" altLang="sr-Latn-RS" b="1" i="1" dirty="0" smtClean="0">
                <a:latin typeface="Corbel" panose="020B0503020204020204" pitchFamily="34" charset="0"/>
              </a:rPr>
              <a:t>changes</a:t>
            </a:r>
            <a:endParaRPr lang="en-GB" altLang="sr-Latn-RS" b="1" i="1" dirty="0">
              <a:latin typeface="Gill Sans MT" panose="020B0502020104020203" pitchFamily="34" charset="0"/>
            </a:endParaRPr>
          </a:p>
        </p:txBody>
      </p:sp>
    </p:spTree>
  </p:cSld>
  <p:clrMapOvr>
    <a:masterClrMapping/>
  </p:clrMapOvr>
  <p:transition advTm="1889"/>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a:extLst>
              <a:ext uri="{FF2B5EF4-FFF2-40B4-BE49-F238E27FC236}">
                <a16:creationId xmlns="" xmlns:a16="http://schemas.microsoft.com/office/drawing/2014/main" id="{BB46273A-AB5F-4896-9937-AEA221B71ECC}"/>
              </a:ext>
            </a:extLst>
          </p:cNvPr>
          <p:cNvSpPr>
            <a:spLocks noGrp="1" noChangeArrowheads="1"/>
          </p:cNvSpPr>
          <p:nvPr>
            <p:ph idx="1"/>
          </p:nvPr>
        </p:nvSpPr>
        <p:spPr>
          <a:xfrm>
            <a:off x="1043608" y="3356992"/>
            <a:ext cx="7890842" cy="2303707"/>
          </a:xfrm>
          <a:solidFill>
            <a:schemeClr val="accent1">
              <a:lumMod val="20000"/>
              <a:lumOff val="80000"/>
            </a:schemeClr>
          </a:solidFill>
        </p:spPr>
        <p:txBody>
          <a:bodyPr>
            <a:normAutofit/>
          </a:bodyPr>
          <a:lstStyle/>
          <a:p>
            <a:pPr marL="365760" indent="-283464" eaLnBrk="1" fontAlgn="auto" hangingPunct="1">
              <a:spcAft>
                <a:spcPts val="0"/>
              </a:spcAft>
              <a:buFont typeface="Wingdings 2"/>
              <a:buChar char=""/>
              <a:defRPr/>
            </a:pPr>
            <a:r>
              <a:rPr lang="en" i="1" dirty="0" smtClean="0">
                <a:latin typeface="+mj-lt"/>
              </a:rPr>
              <a:t>  </a:t>
            </a:r>
            <a:r>
              <a:rPr lang="en" sz="2800" b="1" i="1" dirty="0" smtClean="0">
                <a:latin typeface="Arial" panose="020B0604020202020204" pitchFamily="34" charset="0"/>
                <a:cs typeface="Arial" panose="020B0604020202020204" pitchFamily="34" charset="0"/>
              </a:rPr>
              <a:t>Central </a:t>
            </a:r>
            <a:r>
              <a:rPr lang="sr-Latn-RS" sz="2800" b="1" i="1" dirty="0" smtClean="0">
                <a:latin typeface="Arial" panose="020B0604020202020204" pitchFamily="34" charset="0"/>
                <a:cs typeface="Arial" panose="020B0604020202020204" pitchFamily="34" charset="0"/>
              </a:rPr>
              <a:t>airways of </a:t>
            </a:r>
            <a:r>
              <a:rPr lang="en" sz="2800" b="1" i="1" dirty="0" smtClean="0">
                <a:latin typeface="Arial" panose="020B0604020202020204" pitchFamily="34" charset="0"/>
                <a:cs typeface="Arial" panose="020B0604020202020204" pitchFamily="34" charset="0"/>
              </a:rPr>
              <a:t>large </a:t>
            </a:r>
            <a:r>
              <a:rPr lang="sr-Latn-RS" sz="2800" b="1" i="1" dirty="0" smtClean="0">
                <a:latin typeface="Arial" panose="020B0604020202020204" pitchFamily="34" charset="0"/>
                <a:cs typeface="Arial" panose="020B0604020202020204" pitchFamily="34" charset="0"/>
              </a:rPr>
              <a:t>diameter</a:t>
            </a:r>
            <a:endParaRPr lang="sr-Latn-CS" sz="2800" b="1" i="1" dirty="0">
              <a:latin typeface="Arial" panose="020B0604020202020204" pitchFamily="34" charset="0"/>
              <a:cs typeface="Arial" panose="020B0604020202020204" pitchFamily="34" charset="0"/>
            </a:endParaRPr>
          </a:p>
          <a:p>
            <a:pPr marL="365760" indent="-283464" eaLnBrk="1" fontAlgn="auto" hangingPunct="1">
              <a:spcAft>
                <a:spcPts val="0"/>
              </a:spcAft>
              <a:buFont typeface="Wingdings 2"/>
              <a:buChar char=""/>
              <a:defRPr/>
            </a:pPr>
            <a:r>
              <a:rPr lang="en" sz="2800" b="1" i="1" dirty="0">
                <a:latin typeface="Arial" panose="020B0604020202020204" pitchFamily="34" charset="0"/>
                <a:cs typeface="Arial" panose="020B0604020202020204" pitchFamily="34" charset="0"/>
              </a:rPr>
              <a:t>  </a:t>
            </a:r>
            <a:r>
              <a:rPr lang="en" sz="2800" b="1" i="1" dirty="0" smtClean="0">
                <a:latin typeface="Arial" panose="020B0604020202020204" pitchFamily="34" charset="0"/>
                <a:cs typeface="Arial" panose="020B0604020202020204" pitchFamily="34" charset="0"/>
              </a:rPr>
              <a:t>Small</a:t>
            </a:r>
            <a:r>
              <a:rPr lang="sr-Latn-RS" sz="2800" b="1" i="1" dirty="0" smtClean="0">
                <a:latin typeface="Arial" panose="020B0604020202020204" pitchFamily="34" charset="0"/>
                <a:cs typeface="Arial" panose="020B0604020202020204" pitchFamily="34" charset="0"/>
              </a:rPr>
              <a:t>,</a:t>
            </a:r>
            <a:r>
              <a:rPr lang="en" sz="2800" b="1" i="1" dirty="0" smtClean="0">
                <a:latin typeface="Arial" panose="020B0604020202020204" pitchFamily="34" charset="0"/>
                <a:cs typeface="Arial" panose="020B0604020202020204" pitchFamily="34" charset="0"/>
              </a:rPr>
              <a:t> </a:t>
            </a:r>
            <a:r>
              <a:rPr lang="en" sz="2800" b="1" i="1" dirty="0">
                <a:latin typeface="Arial" panose="020B0604020202020204" pitchFamily="34" charset="0"/>
                <a:cs typeface="Arial" panose="020B0604020202020204" pitchFamily="34" charset="0"/>
              </a:rPr>
              <a:t>peripheral </a:t>
            </a:r>
            <a:r>
              <a:rPr lang="sr-Latn-RS" sz="2800" b="1" i="1" dirty="0" smtClean="0">
                <a:latin typeface="Arial" panose="020B0604020202020204" pitchFamily="34" charset="0"/>
                <a:cs typeface="Arial" panose="020B0604020202020204" pitchFamily="34" charset="0"/>
              </a:rPr>
              <a:t>airways</a:t>
            </a:r>
            <a:endParaRPr lang="sr-Latn-CS" sz="2800" b="1" i="1" dirty="0">
              <a:latin typeface="Arial" panose="020B0604020202020204" pitchFamily="34" charset="0"/>
              <a:cs typeface="Arial" panose="020B0604020202020204" pitchFamily="34" charset="0"/>
            </a:endParaRPr>
          </a:p>
          <a:p>
            <a:pPr marL="365760" indent="-283464" eaLnBrk="1" fontAlgn="auto" hangingPunct="1">
              <a:spcAft>
                <a:spcPts val="0"/>
              </a:spcAft>
              <a:buFont typeface="Wingdings 2"/>
              <a:buChar char=""/>
              <a:defRPr/>
            </a:pPr>
            <a:r>
              <a:rPr lang="en" sz="2800" b="1" i="1" dirty="0">
                <a:latin typeface="Arial" panose="020B0604020202020204" pitchFamily="34" charset="0"/>
                <a:cs typeface="Arial" panose="020B0604020202020204" pitchFamily="34" charset="0"/>
              </a:rPr>
              <a:t>  </a:t>
            </a:r>
            <a:r>
              <a:rPr lang="en" sz="2800" b="1" i="1" dirty="0" smtClean="0">
                <a:latin typeface="Arial" panose="020B0604020202020204" pitchFamily="34" charset="0"/>
                <a:cs typeface="Arial" panose="020B0604020202020204" pitchFamily="34" charset="0"/>
              </a:rPr>
              <a:t>Pulmonary </a:t>
            </a:r>
            <a:r>
              <a:rPr lang="en" sz="2800" b="1" i="1" dirty="0">
                <a:latin typeface="Arial" panose="020B0604020202020204" pitchFamily="34" charset="0"/>
                <a:cs typeface="Arial" panose="020B0604020202020204" pitchFamily="34" charset="0"/>
              </a:rPr>
              <a:t>parenchyma</a:t>
            </a:r>
            <a:endParaRPr lang="sr-Latn-CS" sz="2800" b="1" i="1" dirty="0">
              <a:latin typeface="Arial" panose="020B0604020202020204" pitchFamily="34" charset="0"/>
              <a:cs typeface="Arial" panose="020B0604020202020204" pitchFamily="34" charset="0"/>
            </a:endParaRPr>
          </a:p>
          <a:p>
            <a:pPr marL="365760" indent="-283464" eaLnBrk="1" fontAlgn="auto" hangingPunct="1">
              <a:spcAft>
                <a:spcPts val="0"/>
              </a:spcAft>
              <a:buFont typeface="Wingdings 2"/>
              <a:buChar char=""/>
              <a:defRPr/>
            </a:pPr>
            <a:r>
              <a:rPr lang="en" sz="2800" b="1" i="1" dirty="0">
                <a:latin typeface="Arial" panose="020B0604020202020204" pitchFamily="34" charset="0"/>
                <a:cs typeface="Arial" panose="020B0604020202020204" pitchFamily="34" charset="0"/>
              </a:rPr>
              <a:t>  </a:t>
            </a:r>
            <a:r>
              <a:rPr lang="en" sz="2800" b="1" i="1" dirty="0" smtClean="0">
                <a:latin typeface="Arial" panose="020B0604020202020204" pitchFamily="34" charset="0"/>
                <a:cs typeface="Arial" panose="020B0604020202020204" pitchFamily="34" charset="0"/>
              </a:rPr>
              <a:t>Pulmonary </a:t>
            </a:r>
            <a:r>
              <a:rPr lang="sr-Latn-RS" sz="2800" b="1" i="1" dirty="0" smtClean="0">
                <a:latin typeface="Arial" panose="020B0604020202020204" pitchFamily="34" charset="0"/>
                <a:cs typeface="Arial" panose="020B0604020202020204" pitchFamily="34" charset="0"/>
              </a:rPr>
              <a:t>blood vessels</a:t>
            </a:r>
            <a:endParaRPr lang="sr-Latn-CS" sz="2800" b="1" i="1" dirty="0">
              <a:latin typeface="Arial" panose="020B0604020202020204" pitchFamily="34" charset="0"/>
              <a:cs typeface="Arial" panose="020B0604020202020204" pitchFamily="34" charset="0"/>
            </a:endParaRPr>
          </a:p>
          <a:p>
            <a:pPr marL="82296" indent="0" eaLnBrk="1" fontAlgn="auto" hangingPunct="1">
              <a:spcAft>
                <a:spcPts val="0"/>
              </a:spcAft>
              <a:buNone/>
              <a:defRPr/>
            </a:pPr>
            <a:endParaRPr lang="en-US" i="1" dirty="0">
              <a:latin typeface="Times New Roman" pitchFamily="18" charset="0"/>
            </a:endParaRPr>
          </a:p>
        </p:txBody>
      </p:sp>
      <p:grpSp>
        <p:nvGrpSpPr>
          <p:cNvPr id="56323" name="Group 8">
            <a:extLst>
              <a:ext uri="{FF2B5EF4-FFF2-40B4-BE49-F238E27FC236}">
                <a16:creationId xmlns="" xmlns:a16="http://schemas.microsoft.com/office/drawing/2014/main" id="{0ACBE71F-A7A9-479C-964A-522AE5F9A441}"/>
              </a:ext>
            </a:extLst>
          </p:cNvPr>
          <p:cNvGrpSpPr>
            <a:grpSpLocks/>
          </p:cNvGrpSpPr>
          <p:nvPr/>
        </p:nvGrpSpPr>
        <p:grpSpPr bwMode="auto">
          <a:xfrm>
            <a:off x="3221067" y="188640"/>
            <a:ext cx="5182915" cy="2029965"/>
            <a:chOff x="2436" y="875"/>
            <a:chExt cx="2107" cy="1231"/>
          </a:xfrm>
        </p:grpSpPr>
        <p:sp>
          <p:nvSpPr>
            <p:cNvPr id="44037" name="Oval 9">
              <a:extLst>
                <a:ext uri="{FF2B5EF4-FFF2-40B4-BE49-F238E27FC236}">
                  <a16:creationId xmlns="" xmlns:a16="http://schemas.microsoft.com/office/drawing/2014/main" id="{AEEE8D47-8D59-46D8-AF78-3A7C9F364BEA}"/>
                </a:ext>
              </a:extLst>
            </p:cNvPr>
            <p:cNvSpPr>
              <a:spLocks noChangeArrowheads="1"/>
            </p:cNvSpPr>
            <p:nvPr/>
          </p:nvSpPr>
          <p:spPr bwMode="auto">
            <a:xfrm>
              <a:off x="2741" y="875"/>
              <a:ext cx="1497" cy="1179"/>
            </a:xfrm>
            <a:prstGeom prst="ellipse">
              <a:avLst/>
            </a:prstGeom>
            <a:noFill/>
            <a:ln w="38100">
              <a:solidFill>
                <a:schemeClr val="accent4">
                  <a:lumMod val="75000"/>
                </a:schemeClr>
              </a:solidFill>
              <a:round/>
              <a:headEnd/>
              <a:tailEnd/>
            </a:ln>
          </p:spPr>
          <p:txBody>
            <a:bodyPr wrap="none" anchor="ctr"/>
            <a:lstStyle/>
            <a:p>
              <a:pPr fontAlgn="auto">
                <a:spcBef>
                  <a:spcPts val="0"/>
                </a:spcBef>
                <a:spcAft>
                  <a:spcPts val="0"/>
                </a:spcAft>
                <a:defRPr/>
              </a:pPr>
              <a:endParaRPr lang="sr-Latn-CS" sz="4000" i="1">
                <a:latin typeface="Times New Roman" pitchFamily="18" charset="0"/>
                <a:cs typeface="+mn-cs"/>
              </a:endParaRPr>
            </a:p>
          </p:txBody>
        </p:sp>
        <p:sp>
          <p:nvSpPr>
            <p:cNvPr id="56325" name="Text Box 10">
              <a:extLst>
                <a:ext uri="{FF2B5EF4-FFF2-40B4-BE49-F238E27FC236}">
                  <a16:creationId xmlns="" xmlns:a16="http://schemas.microsoft.com/office/drawing/2014/main" id="{76F14DC7-6322-444A-A101-979335C19CB2}"/>
                </a:ext>
              </a:extLst>
            </p:cNvPr>
            <p:cNvSpPr txBox="1">
              <a:spLocks noChangeArrowheads="1"/>
            </p:cNvSpPr>
            <p:nvPr/>
          </p:nvSpPr>
          <p:spPr bwMode="auto">
            <a:xfrm>
              <a:off x="2436" y="1050"/>
              <a:ext cx="2107" cy="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4000" b="1" i="1" dirty="0" err="1">
                  <a:solidFill>
                    <a:schemeClr val="tx2"/>
                  </a:solidFill>
                </a:rPr>
                <a:t>Structural</a:t>
              </a:r>
              <a:endParaRPr lang="sr-Latn-CS" altLang="sr-Latn-RS" sz="4000" b="1" i="1" dirty="0">
                <a:solidFill>
                  <a:schemeClr val="tx2"/>
                </a:solidFill>
              </a:endParaRPr>
            </a:p>
            <a:p>
              <a:pPr algn="ctr" eaLnBrk="1" hangingPunct="1"/>
              <a:r>
                <a:rPr lang="en" altLang="sr-Latn-RS" sz="4000" b="1" i="1" dirty="0" err="1">
                  <a:solidFill>
                    <a:schemeClr val="tx2"/>
                  </a:solidFill>
                </a:rPr>
                <a:t>changes</a:t>
              </a:r>
              <a:endParaRPr lang="es-ES" altLang="sr-Latn-RS" sz="4000" b="1" i="1" dirty="0">
                <a:solidFill>
                  <a:schemeClr val="tx2"/>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3347"/>
    </mc:Choice>
    <mc:Fallback xmlns="">
      <p:transition spd="slow" advTm="3347"/>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 xmlns:a16="http://schemas.microsoft.com/office/drawing/2014/main" id="{5E38EE78-502A-4D5C-B5D7-C9C08072766A}"/>
              </a:ext>
            </a:extLst>
          </p:cNvPr>
          <p:cNvSpPr>
            <a:spLocks noGrp="1" noChangeArrowheads="1"/>
          </p:cNvSpPr>
          <p:nvPr>
            <p:ph type="title"/>
          </p:nvPr>
        </p:nvSpPr>
        <p:spPr>
          <a:xfrm>
            <a:off x="1435100" y="274638"/>
            <a:ext cx="7499350" cy="1143000"/>
          </a:xfrm>
        </p:spPr>
        <p:txBody>
          <a:bodyPr/>
          <a:lstStyle/>
          <a:p>
            <a:pPr algn="ctr" eaLnBrk="1" fontAlgn="auto" hangingPunct="1">
              <a:spcAft>
                <a:spcPts val="0"/>
              </a:spcAft>
              <a:defRPr/>
            </a:pPr>
            <a:r>
              <a:rPr lang="en" sz="3600" b="1" i="1" dirty="0">
                <a:solidFill>
                  <a:schemeClr val="tx2">
                    <a:satMod val="130000"/>
                  </a:schemeClr>
                </a:solidFill>
                <a:effectLst/>
                <a:latin typeface="Arial" panose="020B0604020202020204" pitchFamily="34" charset="0"/>
                <a:cs typeface="Arial" panose="020B0604020202020204" pitchFamily="34" charset="0"/>
              </a:rPr>
              <a:t>Structural changes</a:t>
            </a:r>
            <a:endParaRPr lang="en-US" sz="3600"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57347" name="Text Box 5">
            <a:extLst>
              <a:ext uri="{FF2B5EF4-FFF2-40B4-BE49-F238E27FC236}">
                <a16:creationId xmlns="" xmlns:a16="http://schemas.microsoft.com/office/drawing/2014/main" id="{8ABA1165-0E30-4312-A1F6-82D959950745}"/>
              </a:ext>
            </a:extLst>
          </p:cNvPr>
          <p:cNvSpPr txBox="1">
            <a:spLocks noChangeArrowheads="1"/>
          </p:cNvSpPr>
          <p:nvPr/>
        </p:nvSpPr>
        <p:spPr bwMode="auto">
          <a:xfrm>
            <a:off x="7288213" y="6256338"/>
            <a:ext cx="1793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2451" algn="ctr">
                <a:solidFill>
                  <a:srgbClr val="000000"/>
                </a:solidFill>
                <a:miter lim="800000"/>
                <a:headEnd/>
                <a:tailEnd/>
              </a14:hiddenLine>
            </a:ext>
          </a:extLst>
        </p:spPr>
        <p:txBody>
          <a:bodyPr wrap="none" lIns="75706" tIns="37853" rIns="75706" bIns="37853" anchor="b">
            <a:spAutoFit/>
          </a:bodyPr>
          <a:lstStyle>
            <a:lvl1pPr defTabSz="757238" eaLnBrk="0" hangingPunct="0">
              <a:defRPr>
                <a:solidFill>
                  <a:schemeClr val="tx1"/>
                </a:solidFill>
                <a:latin typeface="Arial" panose="020B0604020202020204" pitchFamily="34" charset="0"/>
                <a:cs typeface="Arial" panose="020B0604020202020204" pitchFamily="34" charset="0"/>
              </a:defRPr>
            </a:lvl1pPr>
            <a:lvl2pPr marL="742950" indent="-285750" defTabSz="757238" eaLnBrk="0" hangingPunct="0">
              <a:defRPr>
                <a:solidFill>
                  <a:schemeClr val="tx1"/>
                </a:solidFill>
                <a:latin typeface="Arial" panose="020B0604020202020204" pitchFamily="34" charset="0"/>
                <a:cs typeface="Arial" panose="020B0604020202020204" pitchFamily="34" charset="0"/>
              </a:defRPr>
            </a:lvl2pPr>
            <a:lvl3pPr marL="1143000" indent="-228600" defTabSz="757238" eaLnBrk="0" hangingPunct="0">
              <a:defRPr>
                <a:solidFill>
                  <a:schemeClr val="tx1"/>
                </a:solidFill>
                <a:latin typeface="Arial" panose="020B0604020202020204" pitchFamily="34" charset="0"/>
                <a:cs typeface="Arial" panose="020B0604020202020204" pitchFamily="34" charset="0"/>
              </a:defRPr>
            </a:lvl3pPr>
            <a:lvl4pPr marL="1600200" indent="-228600" defTabSz="757238" eaLnBrk="0" hangingPunct="0">
              <a:defRPr>
                <a:solidFill>
                  <a:schemeClr val="tx1"/>
                </a:solidFill>
                <a:latin typeface="Arial" panose="020B0604020202020204" pitchFamily="34" charset="0"/>
                <a:cs typeface="Arial" panose="020B0604020202020204" pitchFamily="34" charset="0"/>
              </a:defRPr>
            </a:lvl4pPr>
            <a:lvl5pPr marL="2057400" indent="-228600" defTabSz="757238" eaLnBrk="0" hangingPunct="0">
              <a:defRPr>
                <a:solidFill>
                  <a:schemeClr val="tx1"/>
                </a:solidFill>
                <a:latin typeface="Arial" panose="020B0604020202020204" pitchFamily="34" charset="0"/>
                <a:cs typeface="Arial" panose="020B0604020202020204" pitchFamily="34" charset="0"/>
              </a:defRPr>
            </a:lvl5pPr>
            <a:lvl6pPr marL="2514600" indent="-228600" defTabSz="7572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7572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7572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75723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sz="1200">
                <a:latin typeface="Gill Sans MT" panose="020B0502020104020203" pitchFamily="34" charset="0"/>
              </a:rPr>
              <a:t>Jeffery PK. Thorax 1998</a:t>
            </a:r>
          </a:p>
        </p:txBody>
      </p:sp>
      <p:sp>
        <p:nvSpPr>
          <p:cNvPr id="57348" name="Text Box 6">
            <a:extLst>
              <a:ext uri="{FF2B5EF4-FFF2-40B4-BE49-F238E27FC236}">
                <a16:creationId xmlns="" xmlns:a16="http://schemas.microsoft.com/office/drawing/2014/main" id="{E1A21E25-A7E6-4747-9D2C-507AD999202F}"/>
              </a:ext>
            </a:extLst>
          </p:cNvPr>
          <p:cNvSpPr txBox="1">
            <a:spLocks noChangeArrowheads="1"/>
          </p:cNvSpPr>
          <p:nvPr/>
        </p:nvSpPr>
        <p:spPr bwMode="auto">
          <a:xfrm>
            <a:off x="1112441" y="1545196"/>
            <a:ext cx="4434284" cy="471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89981" tIns="46790" rIns="89981" bIns="46790">
            <a:spAutoFit/>
          </a:bodyPr>
          <a:lstStyle>
            <a:lvl1pPr marL="173038" indent="-17303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008000"/>
              </a:buClr>
              <a:buFontTx/>
              <a:buChar char="•"/>
            </a:pPr>
            <a:endParaRPr lang="en-US" altLang="sr-Latn-RS" sz="2400" b="1" i="1" dirty="0">
              <a:latin typeface="Gill Sans MT" panose="020B0502020104020203" pitchFamily="34" charset="0"/>
            </a:endParaRPr>
          </a:p>
          <a:p>
            <a:pPr eaLnBrk="1" hangingPunct="1">
              <a:buClr>
                <a:srgbClr val="008000"/>
              </a:buClr>
              <a:buFontTx/>
              <a:buChar char="•"/>
            </a:pPr>
            <a:r>
              <a:rPr lang="sr-Latn-RS" altLang="sr-Latn-RS" sz="2400" b="1" i="1" dirty="0"/>
              <a:t>H</a:t>
            </a:r>
            <a:r>
              <a:rPr lang="en" altLang="sr-Latn-RS" sz="2400" b="1" i="1" dirty="0" smtClean="0"/>
              <a:t>yperplasia</a:t>
            </a:r>
            <a:r>
              <a:rPr lang="sr-Latn-RS" altLang="sr-Latn-RS" sz="2400" b="1" i="1" dirty="0" smtClean="0"/>
              <a:t> of the epitelium</a:t>
            </a:r>
            <a:endParaRPr lang="en-US" altLang="sr-Latn-RS" sz="2400" b="1" i="1" dirty="0"/>
          </a:p>
          <a:p>
            <a:pPr eaLnBrk="1" hangingPunct="1">
              <a:buClr>
                <a:srgbClr val="008000"/>
              </a:buClr>
              <a:buFontTx/>
              <a:buChar char="•"/>
            </a:pPr>
            <a:endParaRPr lang="en-US" altLang="sr-Latn-RS" sz="2400" b="1" i="1" dirty="0"/>
          </a:p>
          <a:p>
            <a:pPr eaLnBrk="1" hangingPunct="1">
              <a:buClr>
                <a:srgbClr val="008000"/>
              </a:buClr>
              <a:buFontTx/>
              <a:buChar char="•"/>
            </a:pPr>
            <a:r>
              <a:rPr lang="en" altLang="sr-Latn-RS" sz="2400" b="1" i="1" dirty="0"/>
              <a:t>Hypertrophy </a:t>
            </a:r>
            <a:r>
              <a:rPr lang="sr-Latn-RS" altLang="sr-Latn-RS" sz="2400" b="1" i="1" dirty="0" smtClean="0"/>
              <a:t>of mucus secreting </a:t>
            </a:r>
            <a:r>
              <a:rPr lang="en" altLang="sr-Latn-RS" sz="2400" b="1" i="1" dirty="0" smtClean="0"/>
              <a:t>gland</a:t>
            </a:r>
            <a:r>
              <a:rPr lang="sr-Latn-RS" altLang="sr-Latn-RS" sz="2400" b="1" i="1" dirty="0" smtClean="0"/>
              <a:t>s</a:t>
            </a:r>
            <a:endParaRPr lang="en-US" altLang="sr-Latn-RS" sz="2400" b="1" i="1" dirty="0"/>
          </a:p>
          <a:p>
            <a:pPr eaLnBrk="1" hangingPunct="1">
              <a:buClr>
                <a:srgbClr val="008000"/>
              </a:buClr>
              <a:buFontTx/>
              <a:buChar char="•"/>
            </a:pPr>
            <a:endParaRPr lang="en-US" altLang="sr-Latn-RS" sz="2400" b="1" i="1" dirty="0"/>
          </a:p>
          <a:p>
            <a:pPr eaLnBrk="1" hangingPunct="1">
              <a:buClr>
                <a:srgbClr val="008000"/>
              </a:buClr>
              <a:buFontTx/>
              <a:buChar char="•"/>
            </a:pPr>
            <a:r>
              <a:rPr lang="en" altLang="sr-Latn-RS" sz="2400" b="1" i="1" dirty="0"/>
              <a:t>Metaplasia </a:t>
            </a:r>
            <a:r>
              <a:rPr lang="sr-Latn-RS" altLang="sr-Latn-RS" sz="2400" b="1" i="1" dirty="0" smtClean="0"/>
              <a:t>of </a:t>
            </a:r>
            <a:r>
              <a:rPr lang="en" altLang="sr-Latn-RS" sz="2400" b="1" i="1" dirty="0" smtClean="0"/>
              <a:t>spindly cell</a:t>
            </a:r>
            <a:r>
              <a:rPr lang="sr-Latn-RS" altLang="sr-Latn-RS" sz="2400" b="1" i="1" dirty="0" smtClean="0"/>
              <a:t>s</a:t>
            </a:r>
            <a:endParaRPr lang="en" altLang="sr-Latn-RS" sz="2400" b="1" i="1" dirty="0" smtClean="0"/>
          </a:p>
          <a:p>
            <a:pPr eaLnBrk="1" hangingPunct="1">
              <a:buClr>
                <a:srgbClr val="008000"/>
              </a:buClr>
              <a:buFontTx/>
              <a:buChar char="•"/>
            </a:pPr>
            <a:endParaRPr lang="en-US" altLang="sr-Latn-RS" sz="2400" b="1" i="1" dirty="0"/>
          </a:p>
          <a:p>
            <a:pPr eaLnBrk="1" hangingPunct="1">
              <a:buClr>
                <a:srgbClr val="008000"/>
              </a:buClr>
              <a:buFontTx/>
              <a:buChar char="•"/>
            </a:pPr>
            <a:r>
              <a:rPr lang="sr-Latn-RS" altLang="sr-Latn-RS" sz="2400" b="1" i="1" dirty="0"/>
              <a:t>A</a:t>
            </a:r>
            <a:r>
              <a:rPr lang="sr-Latn-RS" altLang="sr-Latn-RS" sz="2400" b="1" i="1" dirty="0" smtClean="0"/>
              <a:t>lveolar d</a:t>
            </a:r>
            <a:r>
              <a:rPr lang="en" altLang="sr-Latn-RS" sz="2400" b="1" i="1" dirty="0" smtClean="0"/>
              <a:t>estruction</a:t>
            </a:r>
            <a:endParaRPr lang="en-US" altLang="sr-Latn-RS" sz="2400" b="1" i="1" dirty="0"/>
          </a:p>
          <a:p>
            <a:pPr eaLnBrk="1" hangingPunct="1">
              <a:buClr>
                <a:srgbClr val="008000"/>
              </a:buClr>
              <a:buFontTx/>
              <a:buChar char="•"/>
            </a:pPr>
            <a:endParaRPr lang="en-US" altLang="sr-Latn-RS" sz="2400" b="1" i="1" dirty="0"/>
          </a:p>
          <a:p>
            <a:pPr eaLnBrk="1" hangingPunct="1">
              <a:buClr>
                <a:srgbClr val="008000"/>
              </a:buClr>
              <a:buFontTx/>
              <a:buChar char="•"/>
            </a:pPr>
            <a:r>
              <a:rPr lang="sr-Latn-RS" altLang="sr-Latn-RS" sz="2400" b="1" i="1" dirty="0" smtClean="0"/>
              <a:t>Airway f</a:t>
            </a:r>
            <a:r>
              <a:rPr lang="en" altLang="sr-Latn-RS" sz="2400" b="1" i="1" dirty="0" smtClean="0"/>
              <a:t>ibrosis</a:t>
            </a:r>
            <a:endParaRPr lang="en-US" altLang="sr-Latn-RS" sz="2400" b="1" i="1" dirty="0"/>
          </a:p>
          <a:p>
            <a:pPr>
              <a:spcBef>
                <a:spcPct val="50000"/>
              </a:spcBef>
            </a:pPr>
            <a:endParaRPr lang="en-US" altLang="sr-Latn-RS" sz="2400" b="1" i="1" dirty="0"/>
          </a:p>
        </p:txBody>
      </p:sp>
      <p:pic>
        <p:nvPicPr>
          <p:cNvPr id="57349" name="Picture 14" descr="msotw9_temp0">
            <a:extLst>
              <a:ext uri="{FF2B5EF4-FFF2-40B4-BE49-F238E27FC236}">
                <a16:creationId xmlns="" xmlns:a16="http://schemas.microsoft.com/office/drawing/2014/main" id="{3CE1253D-6AA1-4CFC-8DA8-132DEFC51B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1804"/>
          <a:stretch>
            <a:fillRect/>
          </a:stretch>
        </p:blipFill>
        <p:spPr bwMode="auto">
          <a:xfrm>
            <a:off x="5900738" y="1779588"/>
            <a:ext cx="2738437" cy="24130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7350" name="TextBox 5">
            <a:extLst>
              <a:ext uri="{FF2B5EF4-FFF2-40B4-BE49-F238E27FC236}">
                <a16:creationId xmlns="" xmlns:a16="http://schemas.microsoft.com/office/drawing/2014/main" id="{1408764B-BCFD-4AFF-9D2D-99EA24454EAC}"/>
              </a:ext>
            </a:extLst>
          </p:cNvPr>
          <p:cNvSpPr txBox="1">
            <a:spLocks noChangeArrowheads="1"/>
          </p:cNvSpPr>
          <p:nvPr/>
        </p:nvSpPr>
        <p:spPr bwMode="auto">
          <a:xfrm>
            <a:off x="5546725" y="195263"/>
            <a:ext cx="3389313" cy="341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10024">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Line 2">
            <a:extLst>
              <a:ext uri="{FF2B5EF4-FFF2-40B4-BE49-F238E27FC236}">
                <a16:creationId xmlns="" xmlns:a16="http://schemas.microsoft.com/office/drawing/2014/main" id="{426F45A7-5596-43F4-B28B-187078BDCCD9}"/>
              </a:ext>
            </a:extLst>
          </p:cNvPr>
          <p:cNvSpPr>
            <a:spLocks noChangeShapeType="1"/>
          </p:cNvSpPr>
          <p:nvPr/>
        </p:nvSpPr>
        <p:spPr bwMode="auto">
          <a:xfrm>
            <a:off x="858838" y="3141663"/>
            <a:ext cx="3841750" cy="71437"/>
          </a:xfrm>
          <a:prstGeom prst="line">
            <a:avLst/>
          </a:prstGeom>
          <a:noFill/>
          <a:ln w="57150">
            <a:solidFill>
              <a:srgbClr val="FF6600"/>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58371" name="AutoShape 3">
            <a:extLst>
              <a:ext uri="{FF2B5EF4-FFF2-40B4-BE49-F238E27FC236}">
                <a16:creationId xmlns="" xmlns:a16="http://schemas.microsoft.com/office/drawing/2014/main" id="{D855D954-58AE-4639-ACDD-D9CC5757DE3D}"/>
              </a:ext>
            </a:extLst>
          </p:cNvPr>
          <p:cNvSpPr>
            <a:spLocks noChangeArrowheads="1"/>
          </p:cNvSpPr>
          <p:nvPr/>
        </p:nvSpPr>
        <p:spPr bwMode="auto">
          <a:xfrm flipV="1">
            <a:off x="3282950" y="3003550"/>
            <a:ext cx="306388" cy="20955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72" name="Oval 4">
            <a:extLst>
              <a:ext uri="{FF2B5EF4-FFF2-40B4-BE49-F238E27FC236}">
                <a16:creationId xmlns="" xmlns:a16="http://schemas.microsoft.com/office/drawing/2014/main" id="{D314F9B5-5968-4F32-BF09-CFF045A53D41}"/>
              </a:ext>
            </a:extLst>
          </p:cNvPr>
          <p:cNvSpPr>
            <a:spLocks noChangeArrowheads="1"/>
          </p:cNvSpPr>
          <p:nvPr/>
        </p:nvSpPr>
        <p:spPr bwMode="auto">
          <a:xfrm flipV="1">
            <a:off x="3354388" y="3148013"/>
            <a:ext cx="165100" cy="428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73" name="AutoShape 5">
            <a:extLst>
              <a:ext uri="{FF2B5EF4-FFF2-40B4-BE49-F238E27FC236}">
                <a16:creationId xmlns="" xmlns:a16="http://schemas.microsoft.com/office/drawing/2014/main" id="{F3364FE2-C637-43A8-8B8D-09F377E7C23E}"/>
              </a:ext>
            </a:extLst>
          </p:cNvPr>
          <p:cNvSpPr>
            <a:spLocks noChangeArrowheads="1"/>
          </p:cNvSpPr>
          <p:nvPr/>
        </p:nvSpPr>
        <p:spPr bwMode="auto">
          <a:xfrm flipV="1">
            <a:off x="2838450" y="2540000"/>
            <a:ext cx="266700"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74" name="Oval 6">
            <a:extLst>
              <a:ext uri="{FF2B5EF4-FFF2-40B4-BE49-F238E27FC236}">
                <a16:creationId xmlns="" xmlns:a16="http://schemas.microsoft.com/office/drawing/2014/main" id="{FEB51D52-1CE5-4868-9E4A-8DF5F91F45B7}"/>
              </a:ext>
            </a:extLst>
          </p:cNvPr>
          <p:cNvSpPr>
            <a:spLocks noChangeArrowheads="1"/>
          </p:cNvSpPr>
          <p:nvPr/>
        </p:nvSpPr>
        <p:spPr bwMode="auto">
          <a:xfrm flipV="1">
            <a:off x="2901950" y="2868613"/>
            <a:ext cx="141288"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75" name="Line 7">
            <a:extLst>
              <a:ext uri="{FF2B5EF4-FFF2-40B4-BE49-F238E27FC236}">
                <a16:creationId xmlns="" xmlns:a16="http://schemas.microsoft.com/office/drawing/2014/main" id="{6CB09298-359B-48E7-AD20-D433DE3A615A}"/>
              </a:ext>
            </a:extLst>
          </p:cNvPr>
          <p:cNvSpPr>
            <a:spLocks noChangeShapeType="1"/>
          </p:cNvSpPr>
          <p:nvPr/>
        </p:nvSpPr>
        <p:spPr bwMode="auto">
          <a:xfrm flipH="1">
            <a:off x="2901950" y="2386013"/>
            <a:ext cx="61913"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76" name="Line 8">
            <a:extLst>
              <a:ext uri="{FF2B5EF4-FFF2-40B4-BE49-F238E27FC236}">
                <a16:creationId xmlns="" xmlns:a16="http://schemas.microsoft.com/office/drawing/2014/main" id="{EEC3428E-9809-4CDF-876F-76582982E48D}"/>
              </a:ext>
            </a:extLst>
          </p:cNvPr>
          <p:cNvSpPr>
            <a:spLocks noChangeShapeType="1"/>
          </p:cNvSpPr>
          <p:nvPr/>
        </p:nvSpPr>
        <p:spPr bwMode="auto">
          <a:xfrm flipH="1">
            <a:off x="2992438" y="2392363"/>
            <a:ext cx="52387" cy="141287"/>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77" name="Line 9">
            <a:extLst>
              <a:ext uri="{FF2B5EF4-FFF2-40B4-BE49-F238E27FC236}">
                <a16:creationId xmlns="" xmlns:a16="http://schemas.microsoft.com/office/drawing/2014/main" id="{2B372F39-93DD-4BE0-AE96-FC798F4BBE8F}"/>
              </a:ext>
            </a:extLst>
          </p:cNvPr>
          <p:cNvSpPr>
            <a:spLocks noChangeShapeType="1"/>
          </p:cNvSpPr>
          <p:nvPr/>
        </p:nvSpPr>
        <p:spPr bwMode="auto">
          <a:xfrm flipH="1">
            <a:off x="3054350" y="2400300"/>
            <a:ext cx="82550"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78" name="AutoShape 10">
            <a:extLst>
              <a:ext uri="{FF2B5EF4-FFF2-40B4-BE49-F238E27FC236}">
                <a16:creationId xmlns="" xmlns:a16="http://schemas.microsoft.com/office/drawing/2014/main" id="{B8235E0E-B4C1-4EA0-847B-3B07D12F805F}"/>
              </a:ext>
            </a:extLst>
          </p:cNvPr>
          <p:cNvSpPr>
            <a:spLocks noChangeArrowheads="1"/>
          </p:cNvSpPr>
          <p:nvPr/>
        </p:nvSpPr>
        <p:spPr bwMode="auto">
          <a:xfrm flipV="1">
            <a:off x="4032250" y="2540000"/>
            <a:ext cx="266700"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79" name="Oval 11">
            <a:extLst>
              <a:ext uri="{FF2B5EF4-FFF2-40B4-BE49-F238E27FC236}">
                <a16:creationId xmlns="" xmlns:a16="http://schemas.microsoft.com/office/drawing/2014/main" id="{29B82D4F-1E2C-40F2-B5C2-BBE7F5ABF9A8}"/>
              </a:ext>
            </a:extLst>
          </p:cNvPr>
          <p:cNvSpPr>
            <a:spLocks noChangeArrowheads="1"/>
          </p:cNvSpPr>
          <p:nvPr/>
        </p:nvSpPr>
        <p:spPr bwMode="auto">
          <a:xfrm flipV="1">
            <a:off x="4094163" y="2868613"/>
            <a:ext cx="141287"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80" name="Line 12">
            <a:extLst>
              <a:ext uri="{FF2B5EF4-FFF2-40B4-BE49-F238E27FC236}">
                <a16:creationId xmlns="" xmlns:a16="http://schemas.microsoft.com/office/drawing/2014/main" id="{C6BC336E-2E3B-41CE-886C-07F037B40447}"/>
              </a:ext>
            </a:extLst>
          </p:cNvPr>
          <p:cNvSpPr>
            <a:spLocks noChangeShapeType="1"/>
          </p:cNvSpPr>
          <p:nvPr/>
        </p:nvSpPr>
        <p:spPr bwMode="auto">
          <a:xfrm flipH="1">
            <a:off x="4094163" y="2386013"/>
            <a:ext cx="61912"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1" name="Line 13">
            <a:extLst>
              <a:ext uri="{FF2B5EF4-FFF2-40B4-BE49-F238E27FC236}">
                <a16:creationId xmlns="" xmlns:a16="http://schemas.microsoft.com/office/drawing/2014/main" id="{9A01C7CB-F7B6-496E-85F1-A3E4726AF543}"/>
              </a:ext>
            </a:extLst>
          </p:cNvPr>
          <p:cNvSpPr>
            <a:spLocks noChangeShapeType="1"/>
          </p:cNvSpPr>
          <p:nvPr/>
        </p:nvSpPr>
        <p:spPr bwMode="auto">
          <a:xfrm flipH="1">
            <a:off x="4184650" y="2392363"/>
            <a:ext cx="52388" cy="141287"/>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2" name="Line 14">
            <a:extLst>
              <a:ext uri="{FF2B5EF4-FFF2-40B4-BE49-F238E27FC236}">
                <a16:creationId xmlns="" xmlns:a16="http://schemas.microsoft.com/office/drawing/2014/main" id="{5B0E0452-BC99-4FBE-8187-9A47F5084AF6}"/>
              </a:ext>
            </a:extLst>
          </p:cNvPr>
          <p:cNvSpPr>
            <a:spLocks noChangeShapeType="1"/>
          </p:cNvSpPr>
          <p:nvPr/>
        </p:nvSpPr>
        <p:spPr bwMode="auto">
          <a:xfrm flipH="1">
            <a:off x="4248150" y="2400300"/>
            <a:ext cx="79375"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3" name="AutoShape 15">
            <a:extLst>
              <a:ext uri="{FF2B5EF4-FFF2-40B4-BE49-F238E27FC236}">
                <a16:creationId xmlns="" xmlns:a16="http://schemas.microsoft.com/office/drawing/2014/main" id="{11020667-54F4-409D-9D00-822D9E0E8470}"/>
              </a:ext>
            </a:extLst>
          </p:cNvPr>
          <p:cNvSpPr>
            <a:spLocks noChangeArrowheads="1"/>
          </p:cNvSpPr>
          <p:nvPr/>
        </p:nvSpPr>
        <p:spPr bwMode="auto">
          <a:xfrm flipV="1">
            <a:off x="3730625" y="2540000"/>
            <a:ext cx="265113" cy="47625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84" name="Oval 16">
            <a:extLst>
              <a:ext uri="{FF2B5EF4-FFF2-40B4-BE49-F238E27FC236}">
                <a16:creationId xmlns="" xmlns:a16="http://schemas.microsoft.com/office/drawing/2014/main" id="{61EBBFCC-45F8-4D10-B9E9-9F0B91A071A3}"/>
              </a:ext>
            </a:extLst>
          </p:cNvPr>
          <p:cNvSpPr>
            <a:spLocks noChangeArrowheads="1"/>
          </p:cNvSpPr>
          <p:nvPr/>
        </p:nvSpPr>
        <p:spPr bwMode="auto">
          <a:xfrm flipV="1">
            <a:off x="3790950" y="2870200"/>
            <a:ext cx="142875"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85" name="Line 17">
            <a:extLst>
              <a:ext uri="{FF2B5EF4-FFF2-40B4-BE49-F238E27FC236}">
                <a16:creationId xmlns="" xmlns:a16="http://schemas.microsoft.com/office/drawing/2014/main" id="{3C66EF24-9D0C-44C4-A2EC-AB21D21F5A1F}"/>
              </a:ext>
            </a:extLst>
          </p:cNvPr>
          <p:cNvSpPr>
            <a:spLocks noChangeShapeType="1"/>
          </p:cNvSpPr>
          <p:nvPr/>
        </p:nvSpPr>
        <p:spPr bwMode="auto">
          <a:xfrm flipH="1">
            <a:off x="3790950" y="2387600"/>
            <a:ext cx="61913" cy="1666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6" name="Line 18">
            <a:extLst>
              <a:ext uri="{FF2B5EF4-FFF2-40B4-BE49-F238E27FC236}">
                <a16:creationId xmlns="" xmlns:a16="http://schemas.microsoft.com/office/drawing/2014/main" id="{D92684EF-DE2B-4BA4-8701-7CE1D1B21138}"/>
              </a:ext>
            </a:extLst>
          </p:cNvPr>
          <p:cNvSpPr>
            <a:spLocks noChangeShapeType="1"/>
          </p:cNvSpPr>
          <p:nvPr/>
        </p:nvSpPr>
        <p:spPr bwMode="auto">
          <a:xfrm flipH="1">
            <a:off x="3883025" y="2393950"/>
            <a:ext cx="50800" cy="139700"/>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7" name="Line 19">
            <a:extLst>
              <a:ext uri="{FF2B5EF4-FFF2-40B4-BE49-F238E27FC236}">
                <a16:creationId xmlns="" xmlns:a16="http://schemas.microsoft.com/office/drawing/2014/main" id="{719A48CA-BD16-4ED8-A07E-787BDE846F5C}"/>
              </a:ext>
            </a:extLst>
          </p:cNvPr>
          <p:cNvSpPr>
            <a:spLocks noChangeShapeType="1"/>
          </p:cNvSpPr>
          <p:nvPr/>
        </p:nvSpPr>
        <p:spPr bwMode="auto">
          <a:xfrm flipH="1">
            <a:off x="3943350" y="2400300"/>
            <a:ext cx="82550"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88" name="AutoShape 20">
            <a:extLst>
              <a:ext uri="{FF2B5EF4-FFF2-40B4-BE49-F238E27FC236}">
                <a16:creationId xmlns="" xmlns:a16="http://schemas.microsoft.com/office/drawing/2014/main" id="{669BBB25-187C-4D5F-B54C-9E85BA2D228E}"/>
              </a:ext>
            </a:extLst>
          </p:cNvPr>
          <p:cNvSpPr>
            <a:spLocks noChangeArrowheads="1"/>
          </p:cNvSpPr>
          <p:nvPr/>
        </p:nvSpPr>
        <p:spPr bwMode="auto">
          <a:xfrm flipV="1">
            <a:off x="4335463" y="2555875"/>
            <a:ext cx="265112" cy="47625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89" name="Oval 21">
            <a:extLst>
              <a:ext uri="{FF2B5EF4-FFF2-40B4-BE49-F238E27FC236}">
                <a16:creationId xmlns="" xmlns:a16="http://schemas.microsoft.com/office/drawing/2014/main" id="{401EDD41-5E72-4D62-9DCC-6F6517EDFF09}"/>
              </a:ext>
            </a:extLst>
          </p:cNvPr>
          <p:cNvSpPr>
            <a:spLocks noChangeArrowheads="1"/>
          </p:cNvSpPr>
          <p:nvPr/>
        </p:nvSpPr>
        <p:spPr bwMode="auto">
          <a:xfrm flipV="1">
            <a:off x="4395788" y="2884488"/>
            <a:ext cx="144462"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90" name="Line 22">
            <a:extLst>
              <a:ext uri="{FF2B5EF4-FFF2-40B4-BE49-F238E27FC236}">
                <a16:creationId xmlns="" xmlns:a16="http://schemas.microsoft.com/office/drawing/2014/main" id="{09DCB8BF-F369-45E4-859F-7EAECC553CB1}"/>
              </a:ext>
            </a:extLst>
          </p:cNvPr>
          <p:cNvSpPr>
            <a:spLocks noChangeShapeType="1"/>
          </p:cNvSpPr>
          <p:nvPr/>
        </p:nvSpPr>
        <p:spPr bwMode="auto">
          <a:xfrm flipH="1">
            <a:off x="4395788" y="2403475"/>
            <a:ext cx="60325" cy="1666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1" name="Line 23">
            <a:extLst>
              <a:ext uri="{FF2B5EF4-FFF2-40B4-BE49-F238E27FC236}">
                <a16:creationId xmlns="" xmlns:a16="http://schemas.microsoft.com/office/drawing/2014/main" id="{13AE58AA-3FE3-4DFE-8E43-C52D64B8D7C3}"/>
              </a:ext>
            </a:extLst>
          </p:cNvPr>
          <p:cNvSpPr>
            <a:spLocks noChangeShapeType="1"/>
          </p:cNvSpPr>
          <p:nvPr/>
        </p:nvSpPr>
        <p:spPr bwMode="auto">
          <a:xfrm flipH="1">
            <a:off x="4487863" y="2409825"/>
            <a:ext cx="52387" cy="139700"/>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2" name="Line 24">
            <a:extLst>
              <a:ext uri="{FF2B5EF4-FFF2-40B4-BE49-F238E27FC236}">
                <a16:creationId xmlns="" xmlns:a16="http://schemas.microsoft.com/office/drawing/2014/main" id="{A5C2599D-D8F7-4D4D-A500-BB6EC79FAD76}"/>
              </a:ext>
            </a:extLst>
          </p:cNvPr>
          <p:cNvSpPr>
            <a:spLocks noChangeShapeType="1"/>
          </p:cNvSpPr>
          <p:nvPr/>
        </p:nvSpPr>
        <p:spPr bwMode="auto">
          <a:xfrm flipH="1">
            <a:off x="4549775" y="2416175"/>
            <a:ext cx="80963"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3" name="AutoShape 25">
            <a:extLst>
              <a:ext uri="{FF2B5EF4-FFF2-40B4-BE49-F238E27FC236}">
                <a16:creationId xmlns="" xmlns:a16="http://schemas.microsoft.com/office/drawing/2014/main" id="{CB79CA57-FB4B-461B-BE45-B9B5EE327521}"/>
              </a:ext>
            </a:extLst>
          </p:cNvPr>
          <p:cNvSpPr>
            <a:spLocks noChangeArrowheads="1"/>
          </p:cNvSpPr>
          <p:nvPr/>
        </p:nvSpPr>
        <p:spPr bwMode="auto">
          <a:xfrm flipV="1">
            <a:off x="863600" y="2524125"/>
            <a:ext cx="265113"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94" name="Oval 26">
            <a:extLst>
              <a:ext uri="{FF2B5EF4-FFF2-40B4-BE49-F238E27FC236}">
                <a16:creationId xmlns="" xmlns:a16="http://schemas.microsoft.com/office/drawing/2014/main" id="{53697CF8-17D5-421B-9C12-4229D583B277}"/>
              </a:ext>
            </a:extLst>
          </p:cNvPr>
          <p:cNvSpPr>
            <a:spLocks noChangeArrowheads="1"/>
          </p:cNvSpPr>
          <p:nvPr/>
        </p:nvSpPr>
        <p:spPr bwMode="auto">
          <a:xfrm flipV="1">
            <a:off x="925513" y="2852738"/>
            <a:ext cx="142875" cy="96837"/>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95" name="Line 27">
            <a:extLst>
              <a:ext uri="{FF2B5EF4-FFF2-40B4-BE49-F238E27FC236}">
                <a16:creationId xmlns="" xmlns:a16="http://schemas.microsoft.com/office/drawing/2014/main" id="{E19AC4E4-EA8C-4CA3-A2DB-5EA3098E30F6}"/>
              </a:ext>
            </a:extLst>
          </p:cNvPr>
          <p:cNvSpPr>
            <a:spLocks noChangeShapeType="1"/>
          </p:cNvSpPr>
          <p:nvPr/>
        </p:nvSpPr>
        <p:spPr bwMode="auto">
          <a:xfrm flipH="1">
            <a:off x="925513" y="2370138"/>
            <a:ext cx="60325"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6" name="Line 28">
            <a:extLst>
              <a:ext uri="{FF2B5EF4-FFF2-40B4-BE49-F238E27FC236}">
                <a16:creationId xmlns="" xmlns:a16="http://schemas.microsoft.com/office/drawing/2014/main" id="{4215B2EB-4849-4CC3-BCB2-CD093DAA4F38}"/>
              </a:ext>
            </a:extLst>
          </p:cNvPr>
          <p:cNvSpPr>
            <a:spLocks noChangeShapeType="1"/>
          </p:cNvSpPr>
          <p:nvPr/>
        </p:nvSpPr>
        <p:spPr bwMode="auto">
          <a:xfrm flipH="1">
            <a:off x="1017588" y="2378075"/>
            <a:ext cx="50800" cy="139700"/>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7" name="Line 29">
            <a:extLst>
              <a:ext uri="{FF2B5EF4-FFF2-40B4-BE49-F238E27FC236}">
                <a16:creationId xmlns="" xmlns:a16="http://schemas.microsoft.com/office/drawing/2014/main" id="{23BE5D8C-6315-4756-A950-0482037AFAA4}"/>
              </a:ext>
            </a:extLst>
          </p:cNvPr>
          <p:cNvSpPr>
            <a:spLocks noChangeShapeType="1"/>
          </p:cNvSpPr>
          <p:nvPr/>
        </p:nvSpPr>
        <p:spPr bwMode="auto">
          <a:xfrm flipH="1">
            <a:off x="1077913" y="2384425"/>
            <a:ext cx="82550"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398" name="AutoShape 30">
            <a:extLst>
              <a:ext uri="{FF2B5EF4-FFF2-40B4-BE49-F238E27FC236}">
                <a16:creationId xmlns="" xmlns:a16="http://schemas.microsoft.com/office/drawing/2014/main" id="{1B966D0B-763D-4BA9-8AA1-599EECB5B079}"/>
              </a:ext>
            </a:extLst>
          </p:cNvPr>
          <p:cNvSpPr>
            <a:spLocks noChangeArrowheads="1"/>
          </p:cNvSpPr>
          <p:nvPr/>
        </p:nvSpPr>
        <p:spPr bwMode="auto">
          <a:xfrm flipV="1">
            <a:off x="1466850" y="2540000"/>
            <a:ext cx="266700"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399" name="Oval 31">
            <a:extLst>
              <a:ext uri="{FF2B5EF4-FFF2-40B4-BE49-F238E27FC236}">
                <a16:creationId xmlns="" xmlns:a16="http://schemas.microsoft.com/office/drawing/2014/main" id="{07A20E26-27D7-4E0D-B43D-6A5F0355B465}"/>
              </a:ext>
            </a:extLst>
          </p:cNvPr>
          <p:cNvSpPr>
            <a:spLocks noChangeArrowheads="1"/>
          </p:cNvSpPr>
          <p:nvPr/>
        </p:nvSpPr>
        <p:spPr bwMode="auto">
          <a:xfrm flipV="1">
            <a:off x="1530350" y="2867025"/>
            <a:ext cx="141288"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00" name="Line 32">
            <a:extLst>
              <a:ext uri="{FF2B5EF4-FFF2-40B4-BE49-F238E27FC236}">
                <a16:creationId xmlns="" xmlns:a16="http://schemas.microsoft.com/office/drawing/2014/main" id="{E326CA0C-3242-4480-B0F7-056FD03F4B6C}"/>
              </a:ext>
            </a:extLst>
          </p:cNvPr>
          <p:cNvSpPr>
            <a:spLocks noChangeShapeType="1"/>
          </p:cNvSpPr>
          <p:nvPr/>
        </p:nvSpPr>
        <p:spPr bwMode="auto">
          <a:xfrm flipH="1">
            <a:off x="1530350" y="2386013"/>
            <a:ext cx="60325"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1" name="Line 33">
            <a:extLst>
              <a:ext uri="{FF2B5EF4-FFF2-40B4-BE49-F238E27FC236}">
                <a16:creationId xmlns="" xmlns:a16="http://schemas.microsoft.com/office/drawing/2014/main" id="{D9C6848B-A5F3-41EC-99A9-F8D950E8BC56}"/>
              </a:ext>
            </a:extLst>
          </p:cNvPr>
          <p:cNvSpPr>
            <a:spLocks noChangeShapeType="1"/>
          </p:cNvSpPr>
          <p:nvPr/>
        </p:nvSpPr>
        <p:spPr bwMode="auto">
          <a:xfrm flipH="1">
            <a:off x="1620838" y="2392363"/>
            <a:ext cx="50800" cy="141287"/>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2" name="Line 34">
            <a:extLst>
              <a:ext uri="{FF2B5EF4-FFF2-40B4-BE49-F238E27FC236}">
                <a16:creationId xmlns="" xmlns:a16="http://schemas.microsoft.com/office/drawing/2014/main" id="{D7EC3DEA-7AE2-4599-A7A2-BE754C7F216B}"/>
              </a:ext>
            </a:extLst>
          </p:cNvPr>
          <p:cNvSpPr>
            <a:spLocks noChangeShapeType="1"/>
          </p:cNvSpPr>
          <p:nvPr/>
        </p:nvSpPr>
        <p:spPr bwMode="auto">
          <a:xfrm flipH="1">
            <a:off x="1682750" y="2400300"/>
            <a:ext cx="80963"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3" name="AutoShape 35">
            <a:extLst>
              <a:ext uri="{FF2B5EF4-FFF2-40B4-BE49-F238E27FC236}">
                <a16:creationId xmlns="" xmlns:a16="http://schemas.microsoft.com/office/drawing/2014/main" id="{11FFA068-5917-47B8-8D50-31FD35B7EF85}"/>
              </a:ext>
            </a:extLst>
          </p:cNvPr>
          <p:cNvSpPr>
            <a:spLocks noChangeArrowheads="1"/>
          </p:cNvSpPr>
          <p:nvPr/>
        </p:nvSpPr>
        <p:spPr bwMode="auto">
          <a:xfrm flipV="1">
            <a:off x="2055813" y="2524125"/>
            <a:ext cx="265112"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04" name="Oval 36">
            <a:extLst>
              <a:ext uri="{FF2B5EF4-FFF2-40B4-BE49-F238E27FC236}">
                <a16:creationId xmlns="" xmlns:a16="http://schemas.microsoft.com/office/drawing/2014/main" id="{453FF38C-B676-476F-B177-77420F066834}"/>
              </a:ext>
            </a:extLst>
          </p:cNvPr>
          <p:cNvSpPr>
            <a:spLocks noChangeArrowheads="1"/>
          </p:cNvSpPr>
          <p:nvPr/>
        </p:nvSpPr>
        <p:spPr bwMode="auto">
          <a:xfrm flipV="1">
            <a:off x="2117725" y="2852738"/>
            <a:ext cx="142875" cy="96837"/>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05" name="Line 37">
            <a:extLst>
              <a:ext uri="{FF2B5EF4-FFF2-40B4-BE49-F238E27FC236}">
                <a16:creationId xmlns="" xmlns:a16="http://schemas.microsoft.com/office/drawing/2014/main" id="{0B59A713-1451-4B24-BFA2-12D22263C6C8}"/>
              </a:ext>
            </a:extLst>
          </p:cNvPr>
          <p:cNvSpPr>
            <a:spLocks noChangeShapeType="1"/>
          </p:cNvSpPr>
          <p:nvPr/>
        </p:nvSpPr>
        <p:spPr bwMode="auto">
          <a:xfrm flipH="1">
            <a:off x="2117725" y="2370138"/>
            <a:ext cx="60325"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6" name="Line 38">
            <a:extLst>
              <a:ext uri="{FF2B5EF4-FFF2-40B4-BE49-F238E27FC236}">
                <a16:creationId xmlns="" xmlns:a16="http://schemas.microsoft.com/office/drawing/2014/main" id="{29842C45-0B6F-465D-BC27-AC3CC86E054B}"/>
              </a:ext>
            </a:extLst>
          </p:cNvPr>
          <p:cNvSpPr>
            <a:spLocks noChangeShapeType="1"/>
          </p:cNvSpPr>
          <p:nvPr/>
        </p:nvSpPr>
        <p:spPr bwMode="auto">
          <a:xfrm flipH="1">
            <a:off x="2209800" y="2378075"/>
            <a:ext cx="50800" cy="139700"/>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7" name="Line 39">
            <a:extLst>
              <a:ext uri="{FF2B5EF4-FFF2-40B4-BE49-F238E27FC236}">
                <a16:creationId xmlns="" xmlns:a16="http://schemas.microsoft.com/office/drawing/2014/main" id="{764F91EA-D018-40E4-816E-D7EA3A477191}"/>
              </a:ext>
            </a:extLst>
          </p:cNvPr>
          <p:cNvSpPr>
            <a:spLocks noChangeShapeType="1"/>
          </p:cNvSpPr>
          <p:nvPr/>
        </p:nvSpPr>
        <p:spPr bwMode="auto">
          <a:xfrm flipH="1">
            <a:off x="2271713" y="2384425"/>
            <a:ext cx="80962"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08" name="AutoShape 40">
            <a:extLst>
              <a:ext uri="{FF2B5EF4-FFF2-40B4-BE49-F238E27FC236}">
                <a16:creationId xmlns="" xmlns:a16="http://schemas.microsoft.com/office/drawing/2014/main" id="{E1C36612-3FFE-4C0E-8658-4D0CDCB560FF}"/>
              </a:ext>
            </a:extLst>
          </p:cNvPr>
          <p:cNvSpPr>
            <a:spLocks noChangeArrowheads="1"/>
          </p:cNvSpPr>
          <p:nvPr/>
        </p:nvSpPr>
        <p:spPr bwMode="auto">
          <a:xfrm flipV="1">
            <a:off x="2347913" y="2511425"/>
            <a:ext cx="263525" cy="47625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09" name="Oval 41">
            <a:extLst>
              <a:ext uri="{FF2B5EF4-FFF2-40B4-BE49-F238E27FC236}">
                <a16:creationId xmlns="" xmlns:a16="http://schemas.microsoft.com/office/drawing/2014/main" id="{779D9A13-1FCD-4993-8D79-F85B5B824F0F}"/>
              </a:ext>
            </a:extLst>
          </p:cNvPr>
          <p:cNvSpPr>
            <a:spLocks noChangeArrowheads="1"/>
          </p:cNvSpPr>
          <p:nvPr/>
        </p:nvSpPr>
        <p:spPr bwMode="auto">
          <a:xfrm flipV="1">
            <a:off x="2419350" y="2868613"/>
            <a:ext cx="141288" cy="98425"/>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10" name="Line 42">
            <a:extLst>
              <a:ext uri="{FF2B5EF4-FFF2-40B4-BE49-F238E27FC236}">
                <a16:creationId xmlns="" xmlns:a16="http://schemas.microsoft.com/office/drawing/2014/main" id="{772E2701-813B-47C3-A0C9-1179A3299CDF}"/>
              </a:ext>
            </a:extLst>
          </p:cNvPr>
          <p:cNvSpPr>
            <a:spLocks noChangeShapeType="1"/>
          </p:cNvSpPr>
          <p:nvPr/>
        </p:nvSpPr>
        <p:spPr bwMode="auto">
          <a:xfrm flipH="1">
            <a:off x="2419350" y="2386013"/>
            <a:ext cx="61913" cy="168275"/>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11" name="Line 43">
            <a:extLst>
              <a:ext uri="{FF2B5EF4-FFF2-40B4-BE49-F238E27FC236}">
                <a16:creationId xmlns="" xmlns:a16="http://schemas.microsoft.com/office/drawing/2014/main" id="{05553862-2734-4C9E-A759-DB3CF28FA294}"/>
              </a:ext>
            </a:extLst>
          </p:cNvPr>
          <p:cNvSpPr>
            <a:spLocks noChangeShapeType="1"/>
          </p:cNvSpPr>
          <p:nvPr/>
        </p:nvSpPr>
        <p:spPr bwMode="auto">
          <a:xfrm flipH="1">
            <a:off x="2511425" y="2393950"/>
            <a:ext cx="50800" cy="139700"/>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12" name="Line 44">
            <a:extLst>
              <a:ext uri="{FF2B5EF4-FFF2-40B4-BE49-F238E27FC236}">
                <a16:creationId xmlns="" xmlns:a16="http://schemas.microsoft.com/office/drawing/2014/main" id="{A447D7DA-D184-4BE4-ADE9-B23FF611EE35}"/>
              </a:ext>
            </a:extLst>
          </p:cNvPr>
          <p:cNvSpPr>
            <a:spLocks noChangeShapeType="1"/>
          </p:cNvSpPr>
          <p:nvPr/>
        </p:nvSpPr>
        <p:spPr bwMode="auto">
          <a:xfrm flipH="1">
            <a:off x="2571750" y="2400300"/>
            <a:ext cx="82550" cy="153988"/>
          </a:xfrm>
          <a:prstGeom prst="line">
            <a:avLst/>
          </a:prstGeom>
          <a:noFill/>
          <a:ln w="698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sr-Latn-RS"/>
          </a:p>
        </p:txBody>
      </p:sp>
      <p:sp>
        <p:nvSpPr>
          <p:cNvPr id="58413" name="Freeform 45">
            <a:extLst>
              <a:ext uri="{FF2B5EF4-FFF2-40B4-BE49-F238E27FC236}">
                <a16:creationId xmlns="" xmlns:a16="http://schemas.microsoft.com/office/drawing/2014/main" id="{8CC182BC-3E18-49DE-BDF0-6BD9F23B4C99}"/>
              </a:ext>
            </a:extLst>
          </p:cNvPr>
          <p:cNvSpPr>
            <a:spLocks/>
          </p:cNvSpPr>
          <p:nvPr/>
        </p:nvSpPr>
        <p:spPr bwMode="auto">
          <a:xfrm>
            <a:off x="1944688" y="2579688"/>
            <a:ext cx="1300162" cy="1763712"/>
          </a:xfrm>
          <a:custGeom>
            <a:avLst/>
            <a:gdLst>
              <a:gd name="T0" fmla="*/ 2147483647 w 707"/>
              <a:gd name="T1" fmla="*/ 2147483647 h 717"/>
              <a:gd name="T2" fmla="*/ 2147483647 w 707"/>
              <a:gd name="T3" fmla="*/ 2147483647 h 717"/>
              <a:gd name="T4" fmla="*/ 2147483647 w 707"/>
              <a:gd name="T5" fmla="*/ 2147483647 h 717"/>
              <a:gd name="T6" fmla="*/ 2147483647 w 707"/>
              <a:gd name="T7" fmla="*/ 2147483647 h 717"/>
              <a:gd name="T8" fmla="*/ 2147483647 w 707"/>
              <a:gd name="T9" fmla="*/ 2147483647 h 717"/>
              <a:gd name="T10" fmla="*/ 2147483647 w 707"/>
              <a:gd name="T11" fmla="*/ 2147483647 h 717"/>
              <a:gd name="T12" fmla="*/ 2147483647 w 707"/>
              <a:gd name="T13" fmla="*/ 2147483647 h 717"/>
              <a:gd name="T14" fmla="*/ 2147483647 w 707"/>
              <a:gd name="T15" fmla="*/ 2147483647 h 717"/>
              <a:gd name="T16" fmla="*/ 2147483647 w 707"/>
              <a:gd name="T17" fmla="*/ 2147483647 h 717"/>
              <a:gd name="T18" fmla="*/ 2147483647 w 707"/>
              <a:gd name="T19" fmla="*/ 2147483647 h 717"/>
              <a:gd name="T20" fmla="*/ 2147483647 w 707"/>
              <a:gd name="T21" fmla="*/ 2147483647 h 717"/>
              <a:gd name="T22" fmla="*/ 2147483647 w 707"/>
              <a:gd name="T23" fmla="*/ 2147483647 h 717"/>
              <a:gd name="T24" fmla="*/ 2147483647 w 707"/>
              <a:gd name="T25" fmla="*/ 2147483647 h 717"/>
              <a:gd name="T26" fmla="*/ 2147483647 w 707"/>
              <a:gd name="T27" fmla="*/ 2147483647 h 717"/>
              <a:gd name="T28" fmla="*/ 2147483647 w 707"/>
              <a:gd name="T29" fmla="*/ 2147483647 h 717"/>
              <a:gd name="T30" fmla="*/ 2147483647 w 707"/>
              <a:gd name="T31" fmla="*/ 2147483647 h 717"/>
              <a:gd name="T32" fmla="*/ 2147483647 w 707"/>
              <a:gd name="T33" fmla="*/ 2147483647 h 717"/>
              <a:gd name="T34" fmla="*/ 2147483647 w 707"/>
              <a:gd name="T35" fmla="*/ 2147483647 h 717"/>
              <a:gd name="T36" fmla="*/ 2147483647 w 707"/>
              <a:gd name="T37" fmla="*/ 2147483647 h 717"/>
              <a:gd name="T38" fmla="*/ 2147483647 w 707"/>
              <a:gd name="T39" fmla="*/ 2147483647 h 717"/>
              <a:gd name="T40" fmla="*/ 2147483647 w 707"/>
              <a:gd name="T41" fmla="*/ 2147483647 h 717"/>
              <a:gd name="T42" fmla="*/ 2147483647 w 707"/>
              <a:gd name="T43" fmla="*/ 2147483647 h 717"/>
              <a:gd name="T44" fmla="*/ 2147483647 w 707"/>
              <a:gd name="T45" fmla="*/ 2147483647 h 717"/>
              <a:gd name="T46" fmla="*/ 2147483647 w 707"/>
              <a:gd name="T47" fmla="*/ 2147483647 h 717"/>
              <a:gd name="T48" fmla="*/ 2147483647 w 707"/>
              <a:gd name="T49" fmla="*/ 2147483647 h 717"/>
              <a:gd name="T50" fmla="*/ 2147483647 w 707"/>
              <a:gd name="T51" fmla="*/ 2147483647 h 717"/>
              <a:gd name="T52" fmla="*/ 2147483647 w 707"/>
              <a:gd name="T53" fmla="*/ 2147483647 h 717"/>
              <a:gd name="T54" fmla="*/ 2147483647 w 707"/>
              <a:gd name="T55" fmla="*/ 2147483647 h 717"/>
              <a:gd name="T56" fmla="*/ 2147483647 w 707"/>
              <a:gd name="T57" fmla="*/ 2147483647 h 717"/>
              <a:gd name="T58" fmla="*/ 2147483647 w 707"/>
              <a:gd name="T59" fmla="*/ 2147483647 h 717"/>
              <a:gd name="T60" fmla="*/ 2147483647 w 707"/>
              <a:gd name="T61" fmla="*/ 2147483647 h 717"/>
              <a:gd name="T62" fmla="*/ 2147483647 w 707"/>
              <a:gd name="T63" fmla="*/ 2147483647 h 717"/>
              <a:gd name="T64" fmla="*/ 2147483647 w 707"/>
              <a:gd name="T65" fmla="*/ 2147483647 h 717"/>
              <a:gd name="T66" fmla="*/ 2147483647 w 707"/>
              <a:gd name="T67" fmla="*/ 2147483647 h 717"/>
              <a:gd name="T68" fmla="*/ 2147483647 w 707"/>
              <a:gd name="T69" fmla="*/ 2147483647 h 717"/>
              <a:gd name="T70" fmla="*/ 2147483647 w 707"/>
              <a:gd name="T71" fmla="*/ 2147483647 h 717"/>
              <a:gd name="T72" fmla="*/ 2147483647 w 707"/>
              <a:gd name="T73" fmla="*/ 2147483647 h 717"/>
              <a:gd name="T74" fmla="*/ 2147483647 w 707"/>
              <a:gd name="T75" fmla="*/ 2147483647 h 717"/>
              <a:gd name="T76" fmla="*/ 2147483647 w 707"/>
              <a:gd name="T77" fmla="*/ 2147483647 h 717"/>
              <a:gd name="T78" fmla="*/ 2147483647 w 707"/>
              <a:gd name="T79" fmla="*/ 2147483647 h 717"/>
              <a:gd name="T80" fmla="*/ 2147483647 w 707"/>
              <a:gd name="T81" fmla="*/ 2147483647 h 717"/>
              <a:gd name="T82" fmla="*/ 2147483647 w 707"/>
              <a:gd name="T83" fmla="*/ 2147483647 h 717"/>
              <a:gd name="T84" fmla="*/ 2147483647 w 707"/>
              <a:gd name="T85" fmla="*/ 2147483647 h 717"/>
              <a:gd name="T86" fmla="*/ 2147483647 w 707"/>
              <a:gd name="T87" fmla="*/ 2147483647 h 717"/>
              <a:gd name="T88" fmla="*/ 2147483647 w 707"/>
              <a:gd name="T89" fmla="*/ 2147483647 h 717"/>
              <a:gd name="T90" fmla="*/ 2147483647 w 707"/>
              <a:gd name="T91" fmla="*/ 2147483647 h 717"/>
              <a:gd name="T92" fmla="*/ 2147483647 w 707"/>
              <a:gd name="T93" fmla="*/ 2147483647 h 717"/>
              <a:gd name="T94" fmla="*/ 2147483647 w 707"/>
              <a:gd name="T95" fmla="*/ 2147483647 h 717"/>
              <a:gd name="T96" fmla="*/ 2147483647 w 707"/>
              <a:gd name="T97" fmla="*/ 2147483647 h 717"/>
              <a:gd name="T98" fmla="*/ 2147483647 w 707"/>
              <a:gd name="T99" fmla="*/ 2147483647 h 717"/>
              <a:gd name="T100" fmla="*/ 2147483647 w 707"/>
              <a:gd name="T101" fmla="*/ 0 h 717"/>
              <a:gd name="T102" fmla="*/ 2147483647 w 707"/>
              <a:gd name="T103" fmla="*/ 2147483647 h 717"/>
              <a:gd name="T104" fmla="*/ 2147483647 w 707"/>
              <a:gd name="T105" fmla="*/ 2147483647 h 717"/>
              <a:gd name="T106" fmla="*/ 2147483647 w 707"/>
              <a:gd name="T107" fmla="*/ 2147483647 h 717"/>
              <a:gd name="T108" fmla="*/ 2147483647 w 707"/>
              <a:gd name="T109" fmla="*/ 2147483647 h 717"/>
              <a:gd name="T110" fmla="*/ 2147483647 w 707"/>
              <a:gd name="T111" fmla="*/ 2147483647 h 717"/>
              <a:gd name="T112" fmla="*/ 2147483647 w 707"/>
              <a:gd name="T113" fmla="*/ 2147483647 h 71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07"/>
              <a:gd name="T172" fmla="*/ 0 h 717"/>
              <a:gd name="T173" fmla="*/ 707 w 707"/>
              <a:gd name="T174" fmla="*/ 717 h 71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07" h="717">
                <a:moveTo>
                  <a:pt x="372" y="37"/>
                </a:moveTo>
                <a:lnTo>
                  <a:pt x="368" y="53"/>
                </a:lnTo>
                <a:lnTo>
                  <a:pt x="366" y="61"/>
                </a:lnTo>
                <a:lnTo>
                  <a:pt x="365" y="69"/>
                </a:lnTo>
                <a:lnTo>
                  <a:pt x="364" y="78"/>
                </a:lnTo>
                <a:lnTo>
                  <a:pt x="364" y="86"/>
                </a:lnTo>
                <a:lnTo>
                  <a:pt x="364" y="94"/>
                </a:lnTo>
                <a:lnTo>
                  <a:pt x="364" y="102"/>
                </a:lnTo>
                <a:lnTo>
                  <a:pt x="365" y="110"/>
                </a:lnTo>
                <a:lnTo>
                  <a:pt x="366" y="118"/>
                </a:lnTo>
                <a:lnTo>
                  <a:pt x="366" y="126"/>
                </a:lnTo>
                <a:lnTo>
                  <a:pt x="367" y="134"/>
                </a:lnTo>
                <a:lnTo>
                  <a:pt x="368" y="142"/>
                </a:lnTo>
                <a:lnTo>
                  <a:pt x="369" y="150"/>
                </a:lnTo>
                <a:lnTo>
                  <a:pt x="370" y="158"/>
                </a:lnTo>
                <a:lnTo>
                  <a:pt x="371" y="166"/>
                </a:lnTo>
                <a:lnTo>
                  <a:pt x="372" y="173"/>
                </a:lnTo>
                <a:lnTo>
                  <a:pt x="372" y="181"/>
                </a:lnTo>
                <a:lnTo>
                  <a:pt x="373" y="189"/>
                </a:lnTo>
                <a:lnTo>
                  <a:pt x="373" y="197"/>
                </a:lnTo>
                <a:lnTo>
                  <a:pt x="373" y="204"/>
                </a:lnTo>
                <a:lnTo>
                  <a:pt x="373" y="212"/>
                </a:lnTo>
                <a:lnTo>
                  <a:pt x="372" y="219"/>
                </a:lnTo>
                <a:lnTo>
                  <a:pt x="372" y="227"/>
                </a:lnTo>
                <a:lnTo>
                  <a:pt x="370" y="235"/>
                </a:lnTo>
                <a:lnTo>
                  <a:pt x="369" y="242"/>
                </a:lnTo>
                <a:lnTo>
                  <a:pt x="366" y="249"/>
                </a:lnTo>
                <a:lnTo>
                  <a:pt x="364" y="257"/>
                </a:lnTo>
                <a:lnTo>
                  <a:pt x="361" y="264"/>
                </a:lnTo>
                <a:lnTo>
                  <a:pt x="357" y="271"/>
                </a:lnTo>
                <a:lnTo>
                  <a:pt x="353" y="279"/>
                </a:lnTo>
                <a:lnTo>
                  <a:pt x="348" y="286"/>
                </a:lnTo>
                <a:lnTo>
                  <a:pt x="339" y="297"/>
                </a:lnTo>
                <a:lnTo>
                  <a:pt x="335" y="303"/>
                </a:lnTo>
                <a:lnTo>
                  <a:pt x="330" y="309"/>
                </a:lnTo>
                <a:lnTo>
                  <a:pt x="326" y="315"/>
                </a:lnTo>
                <a:lnTo>
                  <a:pt x="321" y="320"/>
                </a:lnTo>
                <a:lnTo>
                  <a:pt x="317" y="326"/>
                </a:lnTo>
                <a:lnTo>
                  <a:pt x="312" y="333"/>
                </a:lnTo>
                <a:lnTo>
                  <a:pt x="307" y="339"/>
                </a:lnTo>
                <a:lnTo>
                  <a:pt x="303" y="345"/>
                </a:lnTo>
                <a:lnTo>
                  <a:pt x="298" y="351"/>
                </a:lnTo>
                <a:lnTo>
                  <a:pt x="294" y="357"/>
                </a:lnTo>
                <a:lnTo>
                  <a:pt x="289" y="364"/>
                </a:lnTo>
                <a:lnTo>
                  <a:pt x="285" y="370"/>
                </a:lnTo>
                <a:lnTo>
                  <a:pt x="281" y="377"/>
                </a:lnTo>
                <a:lnTo>
                  <a:pt x="277" y="383"/>
                </a:lnTo>
                <a:lnTo>
                  <a:pt x="273" y="390"/>
                </a:lnTo>
                <a:lnTo>
                  <a:pt x="270" y="397"/>
                </a:lnTo>
                <a:lnTo>
                  <a:pt x="266" y="403"/>
                </a:lnTo>
                <a:lnTo>
                  <a:pt x="263" y="410"/>
                </a:lnTo>
                <a:lnTo>
                  <a:pt x="260" y="417"/>
                </a:lnTo>
                <a:lnTo>
                  <a:pt x="258" y="424"/>
                </a:lnTo>
                <a:lnTo>
                  <a:pt x="255" y="431"/>
                </a:lnTo>
                <a:lnTo>
                  <a:pt x="253" y="438"/>
                </a:lnTo>
                <a:lnTo>
                  <a:pt x="252" y="445"/>
                </a:lnTo>
                <a:lnTo>
                  <a:pt x="250" y="452"/>
                </a:lnTo>
                <a:lnTo>
                  <a:pt x="250" y="459"/>
                </a:lnTo>
                <a:lnTo>
                  <a:pt x="249" y="466"/>
                </a:lnTo>
                <a:lnTo>
                  <a:pt x="249" y="473"/>
                </a:lnTo>
                <a:lnTo>
                  <a:pt x="250" y="480"/>
                </a:lnTo>
                <a:lnTo>
                  <a:pt x="251" y="487"/>
                </a:lnTo>
                <a:lnTo>
                  <a:pt x="252" y="495"/>
                </a:lnTo>
                <a:lnTo>
                  <a:pt x="258" y="511"/>
                </a:lnTo>
                <a:lnTo>
                  <a:pt x="263" y="519"/>
                </a:lnTo>
                <a:lnTo>
                  <a:pt x="268" y="527"/>
                </a:lnTo>
                <a:lnTo>
                  <a:pt x="274" y="534"/>
                </a:lnTo>
                <a:lnTo>
                  <a:pt x="282" y="541"/>
                </a:lnTo>
                <a:lnTo>
                  <a:pt x="289" y="548"/>
                </a:lnTo>
                <a:lnTo>
                  <a:pt x="298" y="555"/>
                </a:lnTo>
                <a:lnTo>
                  <a:pt x="307" y="561"/>
                </a:lnTo>
                <a:lnTo>
                  <a:pt x="316" y="567"/>
                </a:lnTo>
                <a:lnTo>
                  <a:pt x="326" y="572"/>
                </a:lnTo>
                <a:lnTo>
                  <a:pt x="336" y="577"/>
                </a:lnTo>
                <a:lnTo>
                  <a:pt x="347" y="582"/>
                </a:lnTo>
                <a:lnTo>
                  <a:pt x="358" y="586"/>
                </a:lnTo>
                <a:lnTo>
                  <a:pt x="368" y="589"/>
                </a:lnTo>
                <a:lnTo>
                  <a:pt x="380" y="592"/>
                </a:lnTo>
                <a:lnTo>
                  <a:pt x="390" y="595"/>
                </a:lnTo>
                <a:lnTo>
                  <a:pt x="402" y="596"/>
                </a:lnTo>
                <a:lnTo>
                  <a:pt x="412" y="597"/>
                </a:lnTo>
                <a:lnTo>
                  <a:pt x="423" y="597"/>
                </a:lnTo>
                <a:lnTo>
                  <a:pt x="434" y="597"/>
                </a:lnTo>
                <a:lnTo>
                  <a:pt x="444" y="596"/>
                </a:lnTo>
                <a:lnTo>
                  <a:pt x="454" y="594"/>
                </a:lnTo>
                <a:lnTo>
                  <a:pt x="463" y="591"/>
                </a:lnTo>
                <a:lnTo>
                  <a:pt x="472" y="587"/>
                </a:lnTo>
                <a:lnTo>
                  <a:pt x="480" y="583"/>
                </a:lnTo>
                <a:lnTo>
                  <a:pt x="488" y="577"/>
                </a:lnTo>
                <a:lnTo>
                  <a:pt x="495" y="571"/>
                </a:lnTo>
                <a:lnTo>
                  <a:pt x="502" y="564"/>
                </a:lnTo>
                <a:lnTo>
                  <a:pt x="507" y="556"/>
                </a:lnTo>
                <a:lnTo>
                  <a:pt x="512" y="546"/>
                </a:lnTo>
                <a:lnTo>
                  <a:pt x="515" y="536"/>
                </a:lnTo>
                <a:lnTo>
                  <a:pt x="520" y="508"/>
                </a:lnTo>
                <a:lnTo>
                  <a:pt x="521" y="493"/>
                </a:lnTo>
                <a:lnTo>
                  <a:pt x="520" y="478"/>
                </a:lnTo>
                <a:lnTo>
                  <a:pt x="519" y="462"/>
                </a:lnTo>
                <a:lnTo>
                  <a:pt x="517" y="446"/>
                </a:lnTo>
                <a:lnTo>
                  <a:pt x="514" y="430"/>
                </a:lnTo>
                <a:lnTo>
                  <a:pt x="510" y="413"/>
                </a:lnTo>
                <a:lnTo>
                  <a:pt x="505" y="397"/>
                </a:lnTo>
                <a:lnTo>
                  <a:pt x="500" y="380"/>
                </a:lnTo>
                <a:lnTo>
                  <a:pt x="495" y="363"/>
                </a:lnTo>
                <a:lnTo>
                  <a:pt x="489" y="346"/>
                </a:lnTo>
                <a:lnTo>
                  <a:pt x="483" y="328"/>
                </a:lnTo>
                <a:lnTo>
                  <a:pt x="477" y="311"/>
                </a:lnTo>
                <a:lnTo>
                  <a:pt x="471" y="294"/>
                </a:lnTo>
                <a:lnTo>
                  <a:pt x="465" y="277"/>
                </a:lnTo>
                <a:lnTo>
                  <a:pt x="459" y="259"/>
                </a:lnTo>
                <a:lnTo>
                  <a:pt x="453" y="242"/>
                </a:lnTo>
                <a:lnTo>
                  <a:pt x="447" y="225"/>
                </a:lnTo>
                <a:lnTo>
                  <a:pt x="442" y="209"/>
                </a:lnTo>
                <a:lnTo>
                  <a:pt x="437" y="192"/>
                </a:lnTo>
                <a:lnTo>
                  <a:pt x="433" y="176"/>
                </a:lnTo>
                <a:lnTo>
                  <a:pt x="430" y="160"/>
                </a:lnTo>
                <a:lnTo>
                  <a:pt x="427" y="145"/>
                </a:lnTo>
                <a:lnTo>
                  <a:pt x="425" y="129"/>
                </a:lnTo>
                <a:lnTo>
                  <a:pt x="424" y="115"/>
                </a:lnTo>
                <a:lnTo>
                  <a:pt x="424" y="100"/>
                </a:lnTo>
                <a:lnTo>
                  <a:pt x="426" y="86"/>
                </a:lnTo>
                <a:lnTo>
                  <a:pt x="428" y="73"/>
                </a:lnTo>
                <a:lnTo>
                  <a:pt x="432" y="60"/>
                </a:lnTo>
                <a:lnTo>
                  <a:pt x="437" y="48"/>
                </a:lnTo>
                <a:lnTo>
                  <a:pt x="444" y="37"/>
                </a:lnTo>
                <a:lnTo>
                  <a:pt x="445" y="34"/>
                </a:lnTo>
                <a:lnTo>
                  <a:pt x="446" y="33"/>
                </a:lnTo>
                <a:lnTo>
                  <a:pt x="447" y="32"/>
                </a:lnTo>
                <a:lnTo>
                  <a:pt x="448" y="31"/>
                </a:lnTo>
                <a:lnTo>
                  <a:pt x="450" y="30"/>
                </a:lnTo>
                <a:lnTo>
                  <a:pt x="451" y="29"/>
                </a:lnTo>
                <a:lnTo>
                  <a:pt x="452" y="28"/>
                </a:lnTo>
                <a:lnTo>
                  <a:pt x="454" y="27"/>
                </a:lnTo>
                <a:lnTo>
                  <a:pt x="455" y="27"/>
                </a:lnTo>
                <a:lnTo>
                  <a:pt x="456" y="26"/>
                </a:lnTo>
                <a:lnTo>
                  <a:pt x="458" y="26"/>
                </a:lnTo>
                <a:lnTo>
                  <a:pt x="460" y="25"/>
                </a:lnTo>
                <a:lnTo>
                  <a:pt x="461" y="25"/>
                </a:lnTo>
                <a:lnTo>
                  <a:pt x="463" y="24"/>
                </a:lnTo>
                <a:lnTo>
                  <a:pt x="464" y="23"/>
                </a:lnTo>
                <a:lnTo>
                  <a:pt x="466" y="23"/>
                </a:lnTo>
                <a:lnTo>
                  <a:pt x="468" y="23"/>
                </a:lnTo>
                <a:lnTo>
                  <a:pt x="470" y="22"/>
                </a:lnTo>
                <a:lnTo>
                  <a:pt x="471" y="21"/>
                </a:lnTo>
                <a:lnTo>
                  <a:pt x="473" y="21"/>
                </a:lnTo>
                <a:lnTo>
                  <a:pt x="475" y="21"/>
                </a:lnTo>
                <a:lnTo>
                  <a:pt x="476" y="20"/>
                </a:lnTo>
                <a:lnTo>
                  <a:pt x="478" y="20"/>
                </a:lnTo>
                <a:lnTo>
                  <a:pt x="480" y="19"/>
                </a:lnTo>
                <a:lnTo>
                  <a:pt x="482" y="19"/>
                </a:lnTo>
                <a:lnTo>
                  <a:pt x="483" y="18"/>
                </a:lnTo>
                <a:lnTo>
                  <a:pt x="485" y="18"/>
                </a:lnTo>
                <a:lnTo>
                  <a:pt x="486" y="17"/>
                </a:lnTo>
                <a:lnTo>
                  <a:pt x="488" y="17"/>
                </a:lnTo>
                <a:lnTo>
                  <a:pt x="490" y="16"/>
                </a:lnTo>
                <a:lnTo>
                  <a:pt x="491" y="16"/>
                </a:lnTo>
                <a:lnTo>
                  <a:pt x="494" y="32"/>
                </a:lnTo>
                <a:lnTo>
                  <a:pt x="496" y="41"/>
                </a:lnTo>
                <a:lnTo>
                  <a:pt x="498" y="51"/>
                </a:lnTo>
                <a:lnTo>
                  <a:pt x="500" y="61"/>
                </a:lnTo>
                <a:lnTo>
                  <a:pt x="502" y="71"/>
                </a:lnTo>
                <a:lnTo>
                  <a:pt x="504" y="83"/>
                </a:lnTo>
                <a:lnTo>
                  <a:pt x="507" y="94"/>
                </a:lnTo>
                <a:lnTo>
                  <a:pt x="510" y="105"/>
                </a:lnTo>
                <a:lnTo>
                  <a:pt x="512" y="117"/>
                </a:lnTo>
                <a:lnTo>
                  <a:pt x="515" y="129"/>
                </a:lnTo>
                <a:lnTo>
                  <a:pt x="518" y="141"/>
                </a:lnTo>
                <a:lnTo>
                  <a:pt x="521" y="153"/>
                </a:lnTo>
                <a:lnTo>
                  <a:pt x="524" y="166"/>
                </a:lnTo>
                <a:lnTo>
                  <a:pt x="528" y="178"/>
                </a:lnTo>
                <a:lnTo>
                  <a:pt x="531" y="191"/>
                </a:lnTo>
                <a:lnTo>
                  <a:pt x="535" y="203"/>
                </a:lnTo>
                <a:lnTo>
                  <a:pt x="539" y="215"/>
                </a:lnTo>
                <a:lnTo>
                  <a:pt x="542" y="227"/>
                </a:lnTo>
                <a:lnTo>
                  <a:pt x="547" y="239"/>
                </a:lnTo>
                <a:lnTo>
                  <a:pt x="551" y="251"/>
                </a:lnTo>
                <a:lnTo>
                  <a:pt x="556" y="262"/>
                </a:lnTo>
                <a:lnTo>
                  <a:pt x="560" y="273"/>
                </a:lnTo>
                <a:lnTo>
                  <a:pt x="565" y="283"/>
                </a:lnTo>
                <a:lnTo>
                  <a:pt x="570" y="294"/>
                </a:lnTo>
                <a:lnTo>
                  <a:pt x="575" y="303"/>
                </a:lnTo>
                <a:lnTo>
                  <a:pt x="580" y="313"/>
                </a:lnTo>
                <a:lnTo>
                  <a:pt x="586" y="321"/>
                </a:lnTo>
                <a:lnTo>
                  <a:pt x="592" y="329"/>
                </a:lnTo>
                <a:lnTo>
                  <a:pt x="598" y="336"/>
                </a:lnTo>
                <a:lnTo>
                  <a:pt x="604" y="343"/>
                </a:lnTo>
                <a:lnTo>
                  <a:pt x="610" y="349"/>
                </a:lnTo>
                <a:lnTo>
                  <a:pt x="622" y="359"/>
                </a:lnTo>
                <a:lnTo>
                  <a:pt x="628" y="363"/>
                </a:lnTo>
                <a:lnTo>
                  <a:pt x="633" y="368"/>
                </a:lnTo>
                <a:lnTo>
                  <a:pt x="638" y="372"/>
                </a:lnTo>
                <a:lnTo>
                  <a:pt x="643" y="377"/>
                </a:lnTo>
                <a:lnTo>
                  <a:pt x="648" y="381"/>
                </a:lnTo>
                <a:lnTo>
                  <a:pt x="652" y="385"/>
                </a:lnTo>
                <a:lnTo>
                  <a:pt x="657" y="389"/>
                </a:lnTo>
                <a:lnTo>
                  <a:pt x="661" y="393"/>
                </a:lnTo>
                <a:lnTo>
                  <a:pt x="665" y="397"/>
                </a:lnTo>
                <a:lnTo>
                  <a:pt x="668" y="401"/>
                </a:lnTo>
                <a:lnTo>
                  <a:pt x="672" y="405"/>
                </a:lnTo>
                <a:lnTo>
                  <a:pt x="676" y="409"/>
                </a:lnTo>
                <a:lnTo>
                  <a:pt x="679" y="412"/>
                </a:lnTo>
                <a:lnTo>
                  <a:pt x="682" y="417"/>
                </a:lnTo>
                <a:lnTo>
                  <a:pt x="684" y="421"/>
                </a:lnTo>
                <a:lnTo>
                  <a:pt x="687" y="425"/>
                </a:lnTo>
                <a:lnTo>
                  <a:pt x="690" y="429"/>
                </a:lnTo>
                <a:lnTo>
                  <a:pt x="692" y="433"/>
                </a:lnTo>
                <a:lnTo>
                  <a:pt x="694" y="438"/>
                </a:lnTo>
                <a:lnTo>
                  <a:pt x="696" y="443"/>
                </a:lnTo>
                <a:lnTo>
                  <a:pt x="698" y="448"/>
                </a:lnTo>
                <a:lnTo>
                  <a:pt x="699" y="453"/>
                </a:lnTo>
                <a:lnTo>
                  <a:pt x="700" y="459"/>
                </a:lnTo>
                <a:lnTo>
                  <a:pt x="702" y="464"/>
                </a:lnTo>
                <a:lnTo>
                  <a:pt x="703" y="470"/>
                </a:lnTo>
                <a:lnTo>
                  <a:pt x="704" y="477"/>
                </a:lnTo>
                <a:lnTo>
                  <a:pt x="704" y="483"/>
                </a:lnTo>
                <a:lnTo>
                  <a:pt x="705" y="490"/>
                </a:lnTo>
                <a:lnTo>
                  <a:pt x="706" y="497"/>
                </a:lnTo>
                <a:lnTo>
                  <a:pt x="706" y="505"/>
                </a:lnTo>
                <a:lnTo>
                  <a:pt x="704" y="531"/>
                </a:lnTo>
                <a:lnTo>
                  <a:pt x="700" y="543"/>
                </a:lnTo>
                <a:lnTo>
                  <a:pt x="696" y="555"/>
                </a:lnTo>
                <a:lnTo>
                  <a:pt x="690" y="567"/>
                </a:lnTo>
                <a:lnTo>
                  <a:pt x="683" y="579"/>
                </a:lnTo>
                <a:lnTo>
                  <a:pt x="675" y="589"/>
                </a:lnTo>
                <a:lnTo>
                  <a:pt x="666" y="600"/>
                </a:lnTo>
                <a:lnTo>
                  <a:pt x="656" y="610"/>
                </a:lnTo>
                <a:lnTo>
                  <a:pt x="646" y="620"/>
                </a:lnTo>
                <a:lnTo>
                  <a:pt x="634" y="629"/>
                </a:lnTo>
                <a:lnTo>
                  <a:pt x="622" y="639"/>
                </a:lnTo>
                <a:lnTo>
                  <a:pt x="608" y="647"/>
                </a:lnTo>
                <a:lnTo>
                  <a:pt x="594" y="655"/>
                </a:lnTo>
                <a:lnTo>
                  <a:pt x="580" y="663"/>
                </a:lnTo>
                <a:lnTo>
                  <a:pt x="565" y="670"/>
                </a:lnTo>
                <a:lnTo>
                  <a:pt x="550" y="677"/>
                </a:lnTo>
                <a:lnTo>
                  <a:pt x="534" y="683"/>
                </a:lnTo>
                <a:lnTo>
                  <a:pt x="518" y="689"/>
                </a:lnTo>
                <a:lnTo>
                  <a:pt x="502" y="694"/>
                </a:lnTo>
                <a:lnTo>
                  <a:pt x="486" y="699"/>
                </a:lnTo>
                <a:lnTo>
                  <a:pt x="469" y="703"/>
                </a:lnTo>
                <a:lnTo>
                  <a:pt x="452" y="706"/>
                </a:lnTo>
                <a:lnTo>
                  <a:pt x="436" y="709"/>
                </a:lnTo>
                <a:lnTo>
                  <a:pt x="419" y="712"/>
                </a:lnTo>
                <a:lnTo>
                  <a:pt x="403" y="714"/>
                </a:lnTo>
                <a:lnTo>
                  <a:pt x="387" y="715"/>
                </a:lnTo>
                <a:lnTo>
                  <a:pt x="371" y="716"/>
                </a:lnTo>
                <a:lnTo>
                  <a:pt x="356" y="716"/>
                </a:lnTo>
                <a:lnTo>
                  <a:pt x="340" y="715"/>
                </a:lnTo>
                <a:lnTo>
                  <a:pt x="326" y="715"/>
                </a:lnTo>
                <a:lnTo>
                  <a:pt x="312" y="713"/>
                </a:lnTo>
                <a:lnTo>
                  <a:pt x="293" y="709"/>
                </a:lnTo>
                <a:lnTo>
                  <a:pt x="283" y="706"/>
                </a:lnTo>
                <a:lnTo>
                  <a:pt x="272" y="703"/>
                </a:lnTo>
                <a:lnTo>
                  <a:pt x="260" y="699"/>
                </a:lnTo>
                <a:lnTo>
                  <a:pt x="248" y="695"/>
                </a:lnTo>
                <a:lnTo>
                  <a:pt x="236" y="689"/>
                </a:lnTo>
                <a:lnTo>
                  <a:pt x="222" y="684"/>
                </a:lnTo>
                <a:lnTo>
                  <a:pt x="209" y="678"/>
                </a:lnTo>
                <a:lnTo>
                  <a:pt x="196" y="672"/>
                </a:lnTo>
                <a:lnTo>
                  <a:pt x="182" y="665"/>
                </a:lnTo>
                <a:lnTo>
                  <a:pt x="169" y="658"/>
                </a:lnTo>
                <a:lnTo>
                  <a:pt x="155" y="650"/>
                </a:lnTo>
                <a:lnTo>
                  <a:pt x="142" y="642"/>
                </a:lnTo>
                <a:lnTo>
                  <a:pt x="128" y="634"/>
                </a:lnTo>
                <a:lnTo>
                  <a:pt x="115" y="626"/>
                </a:lnTo>
                <a:lnTo>
                  <a:pt x="102" y="617"/>
                </a:lnTo>
                <a:lnTo>
                  <a:pt x="90" y="608"/>
                </a:lnTo>
                <a:lnTo>
                  <a:pt x="78" y="599"/>
                </a:lnTo>
                <a:lnTo>
                  <a:pt x="67" y="590"/>
                </a:lnTo>
                <a:lnTo>
                  <a:pt x="56" y="580"/>
                </a:lnTo>
                <a:lnTo>
                  <a:pt x="46" y="571"/>
                </a:lnTo>
                <a:lnTo>
                  <a:pt x="37" y="561"/>
                </a:lnTo>
                <a:lnTo>
                  <a:pt x="29" y="551"/>
                </a:lnTo>
                <a:lnTo>
                  <a:pt x="21" y="541"/>
                </a:lnTo>
                <a:lnTo>
                  <a:pt x="15" y="531"/>
                </a:lnTo>
                <a:lnTo>
                  <a:pt x="10" y="522"/>
                </a:lnTo>
                <a:lnTo>
                  <a:pt x="5" y="512"/>
                </a:lnTo>
                <a:lnTo>
                  <a:pt x="2" y="502"/>
                </a:lnTo>
                <a:lnTo>
                  <a:pt x="0" y="493"/>
                </a:lnTo>
                <a:lnTo>
                  <a:pt x="0" y="483"/>
                </a:lnTo>
                <a:lnTo>
                  <a:pt x="2" y="474"/>
                </a:lnTo>
                <a:lnTo>
                  <a:pt x="9" y="449"/>
                </a:lnTo>
                <a:lnTo>
                  <a:pt x="14" y="438"/>
                </a:lnTo>
                <a:lnTo>
                  <a:pt x="21" y="427"/>
                </a:lnTo>
                <a:lnTo>
                  <a:pt x="28" y="417"/>
                </a:lnTo>
                <a:lnTo>
                  <a:pt x="36" y="407"/>
                </a:lnTo>
                <a:lnTo>
                  <a:pt x="45" y="397"/>
                </a:lnTo>
                <a:lnTo>
                  <a:pt x="55" y="388"/>
                </a:lnTo>
                <a:lnTo>
                  <a:pt x="65" y="379"/>
                </a:lnTo>
                <a:lnTo>
                  <a:pt x="76" y="370"/>
                </a:lnTo>
                <a:lnTo>
                  <a:pt x="87" y="361"/>
                </a:lnTo>
                <a:lnTo>
                  <a:pt x="98" y="353"/>
                </a:lnTo>
                <a:lnTo>
                  <a:pt x="110" y="345"/>
                </a:lnTo>
                <a:lnTo>
                  <a:pt x="122" y="337"/>
                </a:lnTo>
                <a:lnTo>
                  <a:pt x="135" y="329"/>
                </a:lnTo>
                <a:lnTo>
                  <a:pt x="147" y="321"/>
                </a:lnTo>
                <a:lnTo>
                  <a:pt x="160" y="313"/>
                </a:lnTo>
                <a:lnTo>
                  <a:pt x="172" y="305"/>
                </a:lnTo>
                <a:lnTo>
                  <a:pt x="184" y="297"/>
                </a:lnTo>
                <a:lnTo>
                  <a:pt x="196" y="289"/>
                </a:lnTo>
                <a:lnTo>
                  <a:pt x="208" y="281"/>
                </a:lnTo>
                <a:lnTo>
                  <a:pt x="220" y="273"/>
                </a:lnTo>
                <a:lnTo>
                  <a:pt x="231" y="264"/>
                </a:lnTo>
                <a:lnTo>
                  <a:pt x="242" y="255"/>
                </a:lnTo>
                <a:lnTo>
                  <a:pt x="252" y="246"/>
                </a:lnTo>
                <a:lnTo>
                  <a:pt x="261" y="237"/>
                </a:lnTo>
                <a:lnTo>
                  <a:pt x="270" y="227"/>
                </a:lnTo>
                <a:lnTo>
                  <a:pt x="278" y="217"/>
                </a:lnTo>
                <a:lnTo>
                  <a:pt x="284" y="206"/>
                </a:lnTo>
                <a:lnTo>
                  <a:pt x="291" y="195"/>
                </a:lnTo>
                <a:lnTo>
                  <a:pt x="296" y="184"/>
                </a:lnTo>
                <a:lnTo>
                  <a:pt x="300" y="172"/>
                </a:lnTo>
                <a:lnTo>
                  <a:pt x="301" y="165"/>
                </a:lnTo>
                <a:lnTo>
                  <a:pt x="302" y="161"/>
                </a:lnTo>
                <a:lnTo>
                  <a:pt x="302" y="156"/>
                </a:lnTo>
                <a:lnTo>
                  <a:pt x="302" y="151"/>
                </a:lnTo>
                <a:lnTo>
                  <a:pt x="303" y="146"/>
                </a:lnTo>
                <a:lnTo>
                  <a:pt x="303" y="141"/>
                </a:lnTo>
                <a:lnTo>
                  <a:pt x="303" y="135"/>
                </a:lnTo>
                <a:lnTo>
                  <a:pt x="304" y="129"/>
                </a:lnTo>
                <a:lnTo>
                  <a:pt x="304" y="123"/>
                </a:lnTo>
                <a:lnTo>
                  <a:pt x="304" y="117"/>
                </a:lnTo>
                <a:lnTo>
                  <a:pt x="304" y="110"/>
                </a:lnTo>
                <a:lnTo>
                  <a:pt x="304" y="104"/>
                </a:lnTo>
                <a:lnTo>
                  <a:pt x="304" y="97"/>
                </a:lnTo>
                <a:lnTo>
                  <a:pt x="304" y="90"/>
                </a:lnTo>
                <a:lnTo>
                  <a:pt x="305" y="84"/>
                </a:lnTo>
                <a:lnTo>
                  <a:pt x="305" y="77"/>
                </a:lnTo>
                <a:lnTo>
                  <a:pt x="305" y="71"/>
                </a:lnTo>
                <a:lnTo>
                  <a:pt x="306" y="64"/>
                </a:lnTo>
                <a:lnTo>
                  <a:pt x="306" y="58"/>
                </a:lnTo>
                <a:lnTo>
                  <a:pt x="307" y="52"/>
                </a:lnTo>
                <a:lnTo>
                  <a:pt x="308" y="46"/>
                </a:lnTo>
                <a:lnTo>
                  <a:pt x="308" y="40"/>
                </a:lnTo>
                <a:lnTo>
                  <a:pt x="310" y="35"/>
                </a:lnTo>
                <a:lnTo>
                  <a:pt x="311" y="29"/>
                </a:lnTo>
                <a:lnTo>
                  <a:pt x="312" y="25"/>
                </a:lnTo>
                <a:lnTo>
                  <a:pt x="314" y="20"/>
                </a:lnTo>
                <a:lnTo>
                  <a:pt x="315" y="16"/>
                </a:lnTo>
                <a:lnTo>
                  <a:pt x="317" y="13"/>
                </a:lnTo>
                <a:lnTo>
                  <a:pt x="319" y="10"/>
                </a:lnTo>
                <a:lnTo>
                  <a:pt x="321" y="7"/>
                </a:lnTo>
                <a:lnTo>
                  <a:pt x="324" y="5"/>
                </a:lnTo>
                <a:lnTo>
                  <a:pt x="326" y="4"/>
                </a:lnTo>
                <a:lnTo>
                  <a:pt x="328" y="3"/>
                </a:lnTo>
                <a:lnTo>
                  <a:pt x="329" y="3"/>
                </a:lnTo>
                <a:lnTo>
                  <a:pt x="330" y="2"/>
                </a:lnTo>
                <a:lnTo>
                  <a:pt x="332" y="2"/>
                </a:lnTo>
                <a:lnTo>
                  <a:pt x="333" y="1"/>
                </a:lnTo>
                <a:lnTo>
                  <a:pt x="334" y="1"/>
                </a:lnTo>
                <a:lnTo>
                  <a:pt x="336" y="1"/>
                </a:lnTo>
                <a:lnTo>
                  <a:pt x="338" y="1"/>
                </a:lnTo>
                <a:lnTo>
                  <a:pt x="339" y="0"/>
                </a:lnTo>
                <a:lnTo>
                  <a:pt x="340" y="0"/>
                </a:lnTo>
                <a:lnTo>
                  <a:pt x="342" y="0"/>
                </a:lnTo>
                <a:lnTo>
                  <a:pt x="344" y="0"/>
                </a:lnTo>
                <a:lnTo>
                  <a:pt x="345" y="0"/>
                </a:lnTo>
                <a:lnTo>
                  <a:pt x="347" y="0"/>
                </a:lnTo>
                <a:lnTo>
                  <a:pt x="348" y="0"/>
                </a:lnTo>
                <a:lnTo>
                  <a:pt x="350" y="1"/>
                </a:lnTo>
                <a:lnTo>
                  <a:pt x="352" y="1"/>
                </a:lnTo>
                <a:lnTo>
                  <a:pt x="353" y="1"/>
                </a:lnTo>
                <a:lnTo>
                  <a:pt x="355" y="1"/>
                </a:lnTo>
                <a:lnTo>
                  <a:pt x="356" y="1"/>
                </a:lnTo>
                <a:lnTo>
                  <a:pt x="358" y="2"/>
                </a:lnTo>
                <a:lnTo>
                  <a:pt x="360" y="2"/>
                </a:lnTo>
                <a:lnTo>
                  <a:pt x="361" y="2"/>
                </a:lnTo>
                <a:lnTo>
                  <a:pt x="363" y="3"/>
                </a:lnTo>
                <a:lnTo>
                  <a:pt x="364" y="3"/>
                </a:lnTo>
                <a:lnTo>
                  <a:pt x="366" y="3"/>
                </a:lnTo>
                <a:lnTo>
                  <a:pt x="367" y="4"/>
                </a:lnTo>
                <a:lnTo>
                  <a:pt x="369" y="4"/>
                </a:lnTo>
                <a:lnTo>
                  <a:pt x="370" y="5"/>
                </a:lnTo>
                <a:lnTo>
                  <a:pt x="372" y="5"/>
                </a:lnTo>
                <a:lnTo>
                  <a:pt x="372" y="7"/>
                </a:lnTo>
                <a:lnTo>
                  <a:pt x="372" y="8"/>
                </a:lnTo>
                <a:lnTo>
                  <a:pt x="372" y="9"/>
                </a:lnTo>
                <a:lnTo>
                  <a:pt x="372" y="10"/>
                </a:lnTo>
                <a:lnTo>
                  <a:pt x="372" y="11"/>
                </a:lnTo>
                <a:lnTo>
                  <a:pt x="372" y="12"/>
                </a:lnTo>
                <a:lnTo>
                  <a:pt x="372" y="13"/>
                </a:lnTo>
                <a:lnTo>
                  <a:pt x="372" y="14"/>
                </a:lnTo>
                <a:lnTo>
                  <a:pt x="372" y="15"/>
                </a:lnTo>
                <a:lnTo>
                  <a:pt x="372" y="16"/>
                </a:lnTo>
                <a:lnTo>
                  <a:pt x="372" y="17"/>
                </a:lnTo>
                <a:lnTo>
                  <a:pt x="372" y="18"/>
                </a:lnTo>
                <a:lnTo>
                  <a:pt x="372" y="19"/>
                </a:lnTo>
                <a:lnTo>
                  <a:pt x="372" y="20"/>
                </a:lnTo>
                <a:lnTo>
                  <a:pt x="372" y="21"/>
                </a:lnTo>
                <a:lnTo>
                  <a:pt x="372" y="22"/>
                </a:lnTo>
                <a:lnTo>
                  <a:pt x="372" y="23"/>
                </a:lnTo>
                <a:lnTo>
                  <a:pt x="372" y="24"/>
                </a:lnTo>
                <a:lnTo>
                  <a:pt x="372" y="25"/>
                </a:lnTo>
                <a:lnTo>
                  <a:pt x="372" y="26"/>
                </a:lnTo>
                <a:lnTo>
                  <a:pt x="372" y="27"/>
                </a:lnTo>
                <a:lnTo>
                  <a:pt x="372" y="28"/>
                </a:lnTo>
                <a:lnTo>
                  <a:pt x="372" y="29"/>
                </a:lnTo>
                <a:lnTo>
                  <a:pt x="372" y="31"/>
                </a:lnTo>
                <a:lnTo>
                  <a:pt x="372" y="33"/>
                </a:lnTo>
                <a:lnTo>
                  <a:pt x="372" y="35"/>
                </a:lnTo>
                <a:lnTo>
                  <a:pt x="372" y="37"/>
                </a:lnTo>
              </a:path>
            </a:pathLst>
          </a:custGeom>
          <a:solidFill>
            <a:srgbClr val="FFBF7F"/>
          </a:solidFill>
          <a:ln w="0">
            <a:solidFill>
              <a:srgbClr val="FFFFFF"/>
            </a:solidFill>
            <a:round/>
            <a:headEnd/>
            <a:tailEnd/>
          </a:ln>
        </p:spPr>
        <p:txBody>
          <a:bodyPr/>
          <a:lstStyle/>
          <a:p>
            <a:endParaRPr lang="sr-Latn-RS"/>
          </a:p>
        </p:txBody>
      </p:sp>
      <p:sp>
        <p:nvSpPr>
          <p:cNvPr id="58414" name="Freeform 46">
            <a:extLst>
              <a:ext uri="{FF2B5EF4-FFF2-40B4-BE49-F238E27FC236}">
                <a16:creationId xmlns="" xmlns:a16="http://schemas.microsoft.com/office/drawing/2014/main" id="{16AB862E-9FD5-4C9E-BF28-0042FB93EEFC}"/>
              </a:ext>
            </a:extLst>
          </p:cNvPr>
          <p:cNvSpPr>
            <a:spLocks/>
          </p:cNvSpPr>
          <p:nvPr/>
        </p:nvSpPr>
        <p:spPr bwMode="auto">
          <a:xfrm>
            <a:off x="1544638" y="1981200"/>
            <a:ext cx="1963737" cy="1914525"/>
          </a:xfrm>
          <a:custGeom>
            <a:avLst/>
            <a:gdLst>
              <a:gd name="T0" fmla="*/ 2147483647 w 1067"/>
              <a:gd name="T1" fmla="*/ 2147483647 h 778"/>
              <a:gd name="T2" fmla="*/ 2147483647 w 1067"/>
              <a:gd name="T3" fmla="*/ 2147483647 h 778"/>
              <a:gd name="T4" fmla="*/ 2147483647 w 1067"/>
              <a:gd name="T5" fmla="*/ 2147483647 h 778"/>
              <a:gd name="T6" fmla="*/ 2147483647 w 1067"/>
              <a:gd name="T7" fmla="*/ 2147483647 h 778"/>
              <a:gd name="T8" fmla="*/ 2147483647 w 1067"/>
              <a:gd name="T9" fmla="*/ 2147483647 h 778"/>
              <a:gd name="T10" fmla="*/ 2147483647 w 1067"/>
              <a:gd name="T11" fmla="*/ 2147483647 h 778"/>
              <a:gd name="T12" fmla="*/ 2147483647 w 1067"/>
              <a:gd name="T13" fmla="*/ 2147483647 h 778"/>
              <a:gd name="T14" fmla="*/ 2147483647 w 1067"/>
              <a:gd name="T15" fmla="*/ 2147483647 h 778"/>
              <a:gd name="T16" fmla="*/ 2147483647 w 1067"/>
              <a:gd name="T17" fmla="*/ 2147483647 h 778"/>
              <a:gd name="T18" fmla="*/ 2147483647 w 1067"/>
              <a:gd name="T19" fmla="*/ 2147483647 h 778"/>
              <a:gd name="T20" fmla="*/ 2147483647 w 1067"/>
              <a:gd name="T21" fmla="*/ 2147483647 h 778"/>
              <a:gd name="T22" fmla="*/ 2147483647 w 1067"/>
              <a:gd name="T23" fmla="*/ 2147483647 h 778"/>
              <a:gd name="T24" fmla="*/ 2147483647 w 1067"/>
              <a:gd name="T25" fmla="*/ 2147483647 h 778"/>
              <a:gd name="T26" fmla="*/ 2147483647 w 1067"/>
              <a:gd name="T27" fmla="*/ 2147483647 h 778"/>
              <a:gd name="T28" fmla="*/ 2147483647 w 1067"/>
              <a:gd name="T29" fmla="*/ 2147483647 h 778"/>
              <a:gd name="T30" fmla="*/ 2147483647 w 1067"/>
              <a:gd name="T31" fmla="*/ 2147483647 h 778"/>
              <a:gd name="T32" fmla="*/ 2147483647 w 1067"/>
              <a:gd name="T33" fmla="*/ 2147483647 h 778"/>
              <a:gd name="T34" fmla="*/ 2147483647 w 1067"/>
              <a:gd name="T35" fmla="*/ 2147483647 h 778"/>
              <a:gd name="T36" fmla="*/ 2147483647 w 1067"/>
              <a:gd name="T37" fmla="*/ 2147483647 h 778"/>
              <a:gd name="T38" fmla="*/ 2147483647 w 1067"/>
              <a:gd name="T39" fmla="*/ 2147483647 h 778"/>
              <a:gd name="T40" fmla="*/ 2147483647 w 1067"/>
              <a:gd name="T41" fmla="*/ 2147483647 h 778"/>
              <a:gd name="T42" fmla="*/ 2147483647 w 1067"/>
              <a:gd name="T43" fmla="*/ 2147483647 h 778"/>
              <a:gd name="T44" fmla="*/ 2147483647 w 1067"/>
              <a:gd name="T45" fmla="*/ 2147483647 h 778"/>
              <a:gd name="T46" fmla="*/ 2147483647 w 1067"/>
              <a:gd name="T47" fmla="*/ 2147483647 h 778"/>
              <a:gd name="T48" fmla="*/ 2147483647 w 1067"/>
              <a:gd name="T49" fmla="*/ 2147483647 h 778"/>
              <a:gd name="T50" fmla="*/ 2147483647 w 1067"/>
              <a:gd name="T51" fmla="*/ 2147483647 h 778"/>
              <a:gd name="T52" fmla="*/ 2147483647 w 1067"/>
              <a:gd name="T53" fmla="*/ 2147483647 h 778"/>
              <a:gd name="T54" fmla="*/ 2147483647 w 1067"/>
              <a:gd name="T55" fmla="*/ 2147483647 h 778"/>
              <a:gd name="T56" fmla="*/ 2147483647 w 1067"/>
              <a:gd name="T57" fmla="*/ 2147483647 h 778"/>
              <a:gd name="T58" fmla="*/ 2147483647 w 1067"/>
              <a:gd name="T59" fmla="*/ 2147483647 h 778"/>
              <a:gd name="T60" fmla="*/ 2147483647 w 1067"/>
              <a:gd name="T61" fmla="*/ 2147483647 h 778"/>
              <a:gd name="T62" fmla="*/ 2147483647 w 1067"/>
              <a:gd name="T63" fmla="*/ 2147483647 h 778"/>
              <a:gd name="T64" fmla="*/ 2147483647 w 1067"/>
              <a:gd name="T65" fmla="*/ 0 h 778"/>
              <a:gd name="T66" fmla="*/ 2147483647 w 1067"/>
              <a:gd name="T67" fmla="*/ 2147483647 h 778"/>
              <a:gd name="T68" fmla="*/ 2147483647 w 1067"/>
              <a:gd name="T69" fmla="*/ 2147483647 h 778"/>
              <a:gd name="T70" fmla="*/ 2147483647 w 1067"/>
              <a:gd name="T71" fmla="*/ 2147483647 h 778"/>
              <a:gd name="T72" fmla="*/ 2147483647 w 1067"/>
              <a:gd name="T73" fmla="*/ 2147483647 h 778"/>
              <a:gd name="T74" fmla="*/ 2147483647 w 1067"/>
              <a:gd name="T75" fmla="*/ 2147483647 h 778"/>
              <a:gd name="T76" fmla="*/ 2147483647 w 1067"/>
              <a:gd name="T77" fmla="*/ 2147483647 h 778"/>
              <a:gd name="T78" fmla="*/ 2147483647 w 1067"/>
              <a:gd name="T79" fmla="*/ 2147483647 h 778"/>
              <a:gd name="T80" fmla="*/ 2147483647 w 1067"/>
              <a:gd name="T81" fmla="*/ 2147483647 h 778"/>
              <a:gd name="T82" fmla="*/ 2147483647 w 1067"/>
              <a:gd name="T83" fmla="*/ 2147483647 h 778"/>
              <a:gd name="T84" fmla="*/ 2147483647 w 1067"/>
              <a:gd name="T85" fmla="*/ 2147483647 h 778"/>
              <a:gd name="T86" fmla="*/ 2147483647 w 1067"/>
              <a:gd name="T87" fmla="*/ 2147483647 h 778"/>
              <a:gd name="T88" fmla="*/ 2147483647 w 1067"/>
              <a:gd name="T89" fmla="*/ 2147483647 h 778"/>
              <a:gd name="T90" fmla="*/ 2147483647 w 1067"/>
              <a:gd name="T91" fmla="*/ 2147483647 h 778"/>
              <a:gd name="T92" fmla="*/ 2147483647 w 1067"/>
              <a:gd name="T93" fmla="*/ 2147483647 h 778"/>
              <a:gd name="T94" fmla="*/ 2147483647 w 1067"/>
              <a:gd name="T95" fmla="*/ 2147483647 h 778"/>
              <a:gd name="T96" fmla="*/ 2147483647 w 1067"/>
              <a:gd name="T97" fmla="*/ 2147483647 h 778"/>
              <a:gd name="T98" fmla="*/ 2147483647 w 1067"/>
              <a:gd name="T99" fmla="*/ 2147483647 h 778"/>
              <a:gd name="T100" fmla="*/ 2147483647 w 1067"/>
              <a:gd name="T101" fmla="*/ 2147483647 h 778"/>
              <a:gd name="T102" fmla="*/ 2147483647 w 1067"/>
              <a:gd name="T103" fmla="*/ 2147483647 h 778"/>
              <a:gd name="T104" fmla="*/ 2147483647 w 1067"/>
              <a:gd name="T105" fmla="*/ 2147483647 h 778"/>
              <a:gd name="T106" fmla="*/ 2147483647 w 1067"/>
              <a:gd name="T107" fmla="*/ 2147483647 h 778"/>
              <a:gd name="T108" fmla="*/ 2147483647 w 1067"/>
              <a:gd name="T109" fmla="*/ 2147483647 h 778"/>
              <a:gd name="T110" fmla="*/ 2147483647 w 1067"/>
              <a:gd name="T111" fmla="*/ 2147483647 h 778"/>
              <a:gd name="T112" fmla="*/ 2147483647 w 1067"/>
              <a:gd name="T113" fmla="*/ 2147483647 h 778"/>
              <a:gd name="T114" fmla="*/ 2147483647 w 1067"/>
              <a:gd name="T115" fmla="*/ 2147483647 h 778"/>
              <a:gd name="T116" fmla="*/ 2147483647 w 1067"/>
              <a:gd name="T117" fmla="*/ 2147483647 h 778"/>
              <a:gd name="T118" fmla="*/ 2147483647 w 1067"/>
              <a:gd name="T119" fmla="*/ 2147483647 h 778"/>
              <a:gd name="T120" fmla="*/ 2147483647 w 1067"/>
              <a:gd name="T121" fmla="*/ 2147483647 h 778"/>
              <a:gd name="T122" fmla="*/ 2147483647 w 1067"/>
              <a:gd name="T123" fmla="*/ 2147483647 h 7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67"/>
              <a:gd name="T187" fmla="*/ 0 h 778"/>
              <a:gd name="T188" fmla="*/ 1067 w 1067"/>
              <a:gd name="T189" fmla="*/ 778 h 77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67" h="778">
                <a:moveTo>
                  <a:pt x="625" y="777"/>
                </a:moveTo>
                <a:lnTo>
                  <a:pt x="619" y="775"/>
                </a:lnTo>
                <a:lnTo>
                  <a:pt x="615" y="774"/>
                </a:lnTo>
                <a:lnTo>
                  <a:pt x="613" y="774"/>
                </a:lnTo>
                <a:lnTo>
                  <a:pt x="610" y="773"/>
                </a:lnTo>
                <a:lnTo>
                  <a:pt x="607" y="772"/>
                </a:lnTo>
                <a:lnTo>
                  <a:pt x="604" y="771"/>
                </a:lnTo>
                <a:lnTo>
                  <a:pt x="601" y="771"/>
                </a:lnTo>
                <a:lnTo>
                  <a:pt x="598" y="770"/>
                </a:lnTo>
                <a:lnTo>
                  <a:pt x="595" y="770"/>
                </a:lnTo>
                <a:lnTo>
                  <a:pt x="592" y="769"/>
                </a:lnTo>
                <a:lnTo>
                  <a:pt x="589" y="768"/>
                </a:lnTo>
                <a:lnTo>
                  <a:pt x="586" y="768"/>
                </a:lnTo>
                <a:lnTo>
                  <a:pt x="583" y="768"/>
                </a:lnTo>
                <a:lnTo>
                  <a:pt x="580" y="767"/>
                </a:lnTo>
                <a:lnTo>
                  <a:pt x="577" y="767"/>
                </a:lnTo>
                <a:lnTo>
                  <a:pt x="574" y="766"/>
                </a:lnTo>
                <a:lnTo>
                  <a:pt x="571" y="766"/>
                </a:lnTo>
                <a:lnTo>
                  <a:pt x="568" y="766"/>
                </a:lnTo>
                <a:lnTo>
                  <a:pt x="565" y="766"/>
                </a:lnTo>
                <a:lnTo>
                  <a:pt x="562" y="766"/>
                </a:lnTo>
                <a:lnTo>
                  <a:pt x="559" y="766"/>
                </a:lnTo>
                <a:lnTo>
                  <a:pt x="556" y="766"/>
                </a:lnTo>
                <a:lnTo>
                  <a:pt x="553" y="766"/>
                </a:lnTo>
                <a:lnTo>
                  <a:pt x="550" y="766"/>
                </a:lnTo>
                <a:lnTo>
                  <a:pt x="547" y="766"/>
                </a:lnTo>
                <a:lnTo>
                  <a:pt x="544" y="766"/>
                </a:lnTo>
                <a:lnTo>
                  <a:pt x="541" y="766"/>
                </a:lnTo>
                <a:lnTo>
                  <a:pt x="538" y="766"/>
                </a:lnTo>
                <a:lnTo>
                  <a:pt x="535" y="766"/>
                </a:lnTo>
                <a:lnTo>
                  <a:pt x="532" y="767"/>
                </a:lnTo>
                <a:lnTo>
                  <a:pt x="529" y="767"/>
                </a:lnTo>
                <a:lnTo>
                  <a:pt x="536" y="752"/>
                </a:lnTo>
                <a:lnTo>
                  <a:pt x="539" y="744"/>
                </a:lnTo>
                <a:lnTo>
                  <a:pt x="543" y="736"/>
                </a:lnTo>
                <a:lnTo>
                  <a:pt x="546" y="729"/>
                </a:lnTo>
                <a:lnTo>
                  <a:pt x="550" y="721"/>
                </a:lnTo>
                <a:lnTo>
                  <a:pt x="553" y="714"/>
                </a:lnTo>
                <a:lnTo>
                  <a:pt x="557" y="706"/>
                </a:lnTo>
                <a:lnTo>
                  <a:pt x="561" y="698"/>
                </a:lnTo>
                <a:lnTo>
                  <a:pt x="564" y="691"/>
                </a:lnTo>
                <a:lnTo>
                  <a:pt x="567" y="683"/>
                </a:lnTo>
                <a:lnTo>
                  <a:pt x="571" y="675"/>
                </a:lnTo>
                <a:lnTo>
                  <a:pt x="574" y="667"/>
                </a:lnTo>
                <a:lnTo>
                  <a:pt x="577" y="660"/>
                </a:lnTo>
                <a:lnTo>
                  <a:pt x="580" y="652"/>
                </a:lnTo>
                <a:lnTo>
                  <a:pt x="583" y="644"/>
                </a:lnTo>
                <a:lnTo>
                  <a:pt x="586" y="635"/>
                </a:lnTo>
                <a:lnTo>
                  <a:pt x="589" y="627"/>
                </a:lnTo>
                <a:lnTo>
                  <a:pt x="591" y="619"/>
                </a:lnTo>
                <a:lnTo>
                  <a:pt x="593" y="610"/>
                </a:lnTo>
                <a:lnTo>
                  <a:pt x="595" y="602"/>
                </a:lnTo>
                <a:lnTo>
                  <a:pt x="597" y="593"/>
                </a:lnTo>
                <a:lnTo>
                  <a:pt x="599" y="584"/>
                </a:lnTo>
                <a:lnTo>
                  <a:pt x="600" y="575"/>
                </a:lnTo>
                <a:lnTo>
                  <a:pt x="601" y="566"/>
                </a:lnTo>
                <a:lnTo>
                  <a:pt x="602" y="556"/>
                </a:lnTo>
                <a:lnTo>
                  <a:pt x="603" y="547"/>
                </a:lnTo>
                <a:lnTo>
                  <a:pt x="603" y="537"/>
                </a:lnTo>
                <a:lnTo>
                  <a:pt x="603" y="527"/>
                </a:lnTo>
                <a:lnTo>
                  <a:pt x="603" y="517"/>
                </a:lnTo>
                <a:lnTo>
                  <a:pt x="602" y="507"/>
                </a:lnTo>
                <a:lnTo>
                  <a:pt x="601" y="496"/>
                </a:lnTo>
                <a:lnTo>
                  <a:pt x="600" y="480"/>
                </a:lnTo>
                <a:lnTo>
                  <a:pt x="600" y="472"/>
                </a:lnTo>
                <a:lnTo>
                  <a:pt x="601" y="463"/>
                </a:lnTo>
                <a:lnTo>
                  <a:pt x="602" y="454"/>
                </a:lnTo>
                <a:lnTo>
                  <a:pt x="603" y="444"/>
                </a:lnTo>
                <a:lnTo>
                  <a:pt x="604" y="434"/>
                </a:lnTo>
                <a:lnTo>
                  <a:pt x="606" y="424"/>
                </a:lnTo>
                <a:lnTo>
                  <a:pt x="608" y="413"/>
                </a:lnTo>
                <a:lnTo>
                  <a:pt x="610" y="403"/>
                </a:lnTo>
                <a:lnTo>
                  <a:pt x="612" y="392"/>
                </a:lnTo>
                <a:lnTo>
                  <a:pt x="614" y="381"/>
                </a:lnTo>
                <a:lnTo>
                  <a:pt x="616" y="370"/>
                </a:lnTo>
                <a:lnTo>
                  <a:pt x="618" y="359"/>
                </a:lnTo>
                <a:lnTo>
                  <a:pt x="621" y="348"/>
                </a:lnTo>
                <a:lnTo>
                  <a:pt x="623" y="337"/>
                </a:lnTo>
                <a:lnTo>
                  <a:pt x="624" y="326"/>
                </a:lnTo>
                <a:lnTo>
                  <a:pt x="626" y="316"/>
                </a:lnTo>
                <a:lnTo>
                  <a:pt x="628" y="305"/>
                </a:lnTo>
                <a:lnTo>
                  <a:pt x="629" y="295"/>
                </a:lnTo>
                <a:lnTo>
                  <a:pt x="630" y="285"/>
                </a:lnTo>
                <a:lnTo>
                  <a:pt x="631" y="276"/>
                </a:lnTo>
                <a:lnTo>
                  <a:pt x="631" y="266"/>
                </a:lnTo>
                <a:lnTo>
                  <a:pt x="631" y="257"/>
                </a:lnTo>
                <a:lnTo>
                  <a:pt x="631" y="249"/>
                </a:lnTo>
                <a:lnTo>
                  <a:pt x="630" y="241"/>
                </a:lnTo>
                <a:lnTo>
                  <a:pt x="628" y="233"/>
                </a:lnTo>
                <a:lnTo>
                  <a:pt x="626" y="226"/>
                </a:lnTo>
                <a:lnTo>
                  <a:pt x="624" y="220"/>
                </a:lnTo>
                <a:lnTo>
                  <a:pt x="621" y="214"/>
                </a:lnTo>
                <a:lnTo>
                  <a:pt x="617" y="209"/>
                </a:lnTo>
                <a:lnTo>
                  <a:pt x="613" y="205"/>
                </a:lnTo>
                <a:lnTo>
                  <a:pt x="595" y="192"/>
                </a:lnTo>
                <a:lnTo>
                  <a:pt x="585" y="187"/>
                </a:lnTo>
                <a:lnTo>
                  <a:pt x="575" y="182"/>
                </a:lnTo>
                <a:lnTo>
                  <a:pt x="563" y="176"/>
                </a:lnTo>
                <a:lnTo>
                  <a:pt x="551" y="172"/>
                </a:lnTo>
                <a:lnTo>
                  <a:pt x="539" y="167"/>
                </a:lnTo>
                <a:lnTo>
                  <a:pt x="526" y="163"/>
                </a:lnTo>
                <a:lnTo>
                  <a:pt x="512" y="159"/>
                </a:lnTo>
                <a:lnTo>
                  <a:pt x="498" y="156"/>
                </a:lnTo>
                <a:lnTo>
                  <a:pt x="483" y="152"/>
                </a:lnTo>
                <a:lnTo>
                  <a:pt x="469" y="149"/>
                </a:lnTo>
                <a:lnTo>
                  <a:pt x="454" y="146"/>
                </a:lnTo>
                <a:lnTo>
                  <a:pt x="438" y="144"/>
                </a:lnTo>
                <a:lnTo>
                  <a:pt x="423" y="141"/>
                </a:lnTo>
                <a:lnTo>
                  <a:pt x="407" y="139"/>
                </a:lnTo>
                <a:lnTo>
                  <a:pt x="391" y="137"/>
                </a:lnTo>
                <a:lnTo>
                  <a:pt x="375" y="135"/>
                </a:lnTo>
                <a:lnTo>
                  <a:pt x="360" y="134"/>
                </a:lnTo>
                <a:lnTo>
                  <a:pt x="344" y="132"/>
                </a:lnTo>
                <a:lnTo>
                  <a:pt x="329" y="132"/>
                </a:lnTo>
                <a:lnTo>
                  <a:pt x="313" y="131"/>
                </a:lnTo>
                <a:lnTo>
                  <a:pt x="298" y="130"/>
                </a:lnTo>
                <a:lnTo>
                  <a:pt x="283" y="130"/>
                </a:lnTo>
                <a:lnTo>
                  <a:pt x="269" y="129"/>
                </a:lnTo>
                <a:lnTo>
                  <a:pt x="255" y="129"/>
                </a:lnTo>
                <a:lnTo>
                  <a:pt x="241" y="129"/>
                </a:lnTo>
                <a:lnTo>
                  <a:pt x="229" y="129"/>
                </a:lnTo>
                <a:lnTo>
                  <a:pt x="216" y="130"/>
                </a:lnTo>
                <a:lnTo>
                  <a:pt x="204" y="130"/>
                </a:lnTo>
                <a:lnTo>
                  <a:pt x="193" y="131"/>
                </a:lnTo>
                <a:lnTo>
                  <a:pt x="183" y="132"/>
                </a:lnTo>
                <a:lnTo>
                  <a:pt x="177" y="132"/>
                </a:lnTo>
                <a:lnTo>
                  <a:pt x="173" y="133"/>
                </a:lnTo>
                <a:lnTo>
                  <a:pt x="169" y="134"/>
                </a:lnTo>
                <a:lnTo>
                  <a:pt x="165" y="134"/>
                </a:lnTo>
                <a:lnTo>
                  <a:pt x="161" y="135"/>
                </a:lnTo>
                <a:lnTo>
                  <a:pt x="157" y="136"/>
                </a:lnTo>
                <a:lnTo>
                  <a:pt x="152" y="137"/>
                </a:lnTo>
                <a:lnTo>
                  <a:pt x="147" y="138"/>
                </a:lnTo>
                <a:lnTo>
                  <a:pt x="142" y="139"/>
                </a:lnTo>
                <a:lnTo>
                  <a:pt x="137" y="140"/>
                </a:lnTo>
                <a:lnTo>
                  <a:pt x="131" y="142"/>
                </a:lnTo>
                <a:lnTo>
                  <a:pt x="126" y="143"/>
                </a:lnTo>
                <a:lnTo>
                  <a:pt x="121" y="144"/>
                </a:lnTo>
                <a:lnTo>
                  <a:pt x="115" y="145"/>
                </a:lnTo>
                <a:lnTo>
                  <a:pt x="110" y="146"/>
                </a:lnTo>
                <a:lnTo>
                  <a:pt x="105" y="147"/>
                </a:lnTo>
                <a:lnTo>
                  <a:pt x="99" y="148"/>
                </a:lnTo>
                <a:lnTo>
                  <a:pt x="94" y="149"/>
                </a:lnTo>
                <a:lnTo>
                  <a:pt x="89" y="150"/>
                </a:lnTo>
                <a:lnTo>
                  <a:pt x="83" y="151"/>
                </a:lnTo>
                <a:lnTo>
                  <a:pt x="78" y="152"/>
                </a:lnTo>
                <a:lnTo>
                  <a:pt x="73" y="153"/>
                </a:lnTo>
                <a:lnTo>
                  <a:pt x="69" y="153"/>
                </a:lnTo>
                <a:lnTo>
                  <a:pt x="64" y="154"/>
                </a:lnTo>
                <a:lnTo>
                  <a:pt x="60" y="154"/>
                </a:lnTo>
                <a:lnTo>
                  <a:pt x="56" y="154"/>
                </a:lnTo>
                <a:lnTo>
                  <a:pt x="52" y="154"/>
                </a:lnTo>
                <a:lnTo>
                  <a:pt x="48" y="154"/>
                </a:lnTo>
                <a:lnTo>
                  <a:pt x="45" y="154"/>
                </a:lnTo>
                <a:lnTo>
                  <a:pt x="42" y="153"/>
                </a:lnTo>
                <a:lnTo>
                  <a:pt x="40" y="153"/>
                </a:lnTo>
                <a:lnTo>
                  <a:pt x="37" y="151"/>
                </a:lnTo>
                <a:lnTo>
                  <a:pt x="35" y="150"/>
                </a:lnTo>
                <a:lnTo>
                  <a:pt x="34" y="150"/>
                </a:lnTo>
                <a:lnTo>
                  <a:pt x="33" y="149"/>
                </a:lnTo>
                <a:lnTo>
                  <a:pt x="32" y="148"/>
                </a:lnTo>
                <a:lnTo>
                  <a:pt x="31" y="147"/>
                </a:lnTo>
                <a:lnTo>
                  <a:pt x="30" y="146"/>
                </a:lnTo>
                <a:lnTo>
                  <a:pt x="29" y="144"/>
                </a:lnTo>
                <a:lnTo>
                  <a:pt x="28" y="143"/>
                </a:lnTo>
                <a:lnTo>
                  <a:pt x="27" y="142"/>
                </a:lnTo>
                <a:lnTo>
                  <a:pt x="27" y="140"/>
                </a:lnTo>
                <a:lnTo>
                  <a:pt x="26" y="139"/>
                </a:lnTo>
                <a:lnTo>
                  <a:pt x="25" y="138"/>
                </a:lnTo>
                <a:lnTo>
                  <a:pt x="25" y="136"/>
                </a:lnTo>
                <a:lnTo>
                  <a:pt x="25" y="135"/>
                </a:lnTo>
                <a:lnTo>
                  <a:pt x="24" y="133"/>
                </a:lnTo>
                <a:lnTo>
                  <a:pt x="23" y="132"/>
                </a:lnTo>
                <a:lnTo>
                  <a:pt x="23" y="130"/>
                </a:lnTo>
                <a:lnTo>
                  <a:pt x="22" y="129"/>
                </a:lnTo>
                <a:lnTo>
                  <a:pt x="22" y="127"/>
                </a:lnTo>
                <a:lnTo>
                  <a:pt x="21" y="126"/>
                </a:lnTo>
                <a:lnTo>
                  <a:pt x="21" y="124"/>
                </a:lnTo>
                <a:lnTo>
                  <a:pt x="21" y="122"/>
                </a:lnTo>
                <a:lnTo>
                  <a:pt x="20" y="121"/>
                </a:lnTo>
                <a:lnTo>
                  <a:pt x="19" y="119"/>
                </a:lnTo>
                <a:lnTo>
                  <a:pt x="19" y="118"/>
                </a:lnTo>
                <a:lnTo>
                  <a:pt x="18" y="116"/>
                </a:lnTo>
                <a:lnTo>
                  <a:pt x="18" y="115"/>
                </a:lnTo>
                <a:lnTo>
                  <a:pt x="17" y="114"/>
                </a:lnTo>
                <a:lnTo>
                  <a:pt x="16" y="112"/>
                </a:lnTo>
                <a:lnTo>
                  <a:pt x="16" y="111"/>
                </a:lnTo>
                <a:lnTo>
                  <a:pt x="0" y="72"/>
                </a:lnTo>
                <a:lnTo>
                  <a:pt x="0" y="56"/>
                </a:lnTo>
                <a:lnTo>
                  <a:pt x="3" y="42"/>
                </a:lnTo>
                <a:lnTo>
                  <a:pt x="11" y="30"/>
                </a:lnTo>
                <a:lnTo>
                  <a:pt x="23" y="21"/>
                </a:lnTo>
                <a:lnTo>
                  <a:pt x="39" y="13"/>
                </a:lnTo>
                <a:lnTo>
                  <a:pt x="58" y="8"/>
                </a:lnTo>
                <a:lnTo>
                  <a:pt x="80" y="4"/>
                </a:lnTo>
                <a:lnTo>
                  <a:pt x="105" y="1"/>
                </a:lnTo>
                <a:lnTo>
                  <a:pt x="133" y="0"/>
                </a:lnTo>
                <a:lnTo>
                  <a:pt x="164" y="0"/>
                </a:lnTo>
                <a:lnTo>
                  <a:pt x="196" y="1"/>
                </a:lnTo>
                <a:lnTo>
                  <a:pt x="231" y="4"/>
                </a:lnTo>
                <a:lnTo>
                  <a:pt x="267" y="7"/>
                </a:lnTo>
                <a:lnTo>
                  <a:pt x="305" y="11"/>
                </a:lnTo>
                <a:lnTo>
                  <a:pt x="345" y="16"/>
                </a:lnTo>
                <a:lnTo>
                  <a:pt x="385" y="22"/>
                </a:lnTo>
                <a:lnTo>
                  <a:pt x="426" y="27"/>
                </a:lnTo>
                <a:lnTo>
                  <a:pt x="467" y="34"/>
                </a:lnTo>
                <a:lnTo>
                  <a:pt x="509" y="40"/>
                </a:lnTo>
                <a:lnTo>
                  <a:pt x="551" y="46"/>
                </a:lnTo>
                <a:lnTo>
                  <a:pt x="593" y="53"/>
                </a:lnTo>
                <a:lnTo>
                  <a:pt x="635" y="59"/>
                </a:lnTo>
                <a:lnTo>
                  <a:pt x="675" y="65"/>
                </a:lnTo>
                <a:lnTo>
                  <a:pt x="715" y="71"/>
                </a:lnTo>
                <a:lnTo>
                  <a:pt x="754" y="76"/>
                </a:lnTo>
                <a:lnTo>
                  <a:pt x="791" y="81"/>
                </a:lnTo>
                <a:lnTo>
                  <a:pt x="827" y="84"/>
                </a:lnTo>
                <a:lnTo>
                  <a:pt x="861" y="87"/>
                </a:lnTo>
                <a:lnTo>
                  <a:pt x="893" y="89"/>
                </a:lnTo>
                <a:lnTo>
                  <a:pt x="923" y="90"/>
                </a:lnTo>
                <a:lnTo>
                  <a:pt x="933" y="90"/>
                </a:lnTo>
                <a:lnTo>
                  <a:pt x="937" y="90"/>
                </a:lnTo>
                <a:lnTo>
                  <a:pt x="942" y="90"/>
                </a:lnTo>
                <a:lnTo>
                  <a:pt x="947" y="90"/>
                </a:lnTo>
                <a:lnTo>
                  <a:pt x="952" y="90"/>
                </a:lnTo>
                <a:lnTo>
                  <a:pt x="956" y="91"/>
                </a:lnTo>
                <a:lnTo>
                  <a:pt x="961" y="91"/>
                </a:lnTo>
                <a:lnTo>
                  <a:pt x="965" y="91"/>
                </a:lnTo>
                <a:lnTo>
                  <a:pt x="970" y="92"/>
                </a:lnTo>
                <a:lnTo>
                  <a:pt x="975" y="92"/>
                </a:lnTo>
                <a:lnTo>
                  <a:pt x="979" y="93"/>
                </a:lnTo>
                <a:lnTo>
                  <a:pt x="984" y="93"/>
                </a:lnTo>
                <a:lnTo>
                  <a:pt x="988" y="94"/>
                </a:lnTo>
                <a:lnTo>
                  <a:pt x="993" y="95"/>
                </a:lnTo>
                <a:lnTo>
                  <a:pt x="997" y="96"/>
                </a:lnTo>
                <a:lnTo>
                  <a:pt x="1002" y="96"/>
                </a:lnTo>
                <a:lnTo>
                  <a:pt x="1006" y="97"/>
                </a:lnTo>
                <a:lnTo>
                  <a:pt x="1011" y="98"/>
                </a:lnTo>
                <a:lnTo>
                  <a:pt x="1015" y="99"/>
                </a:lnTo>
                <a:lnTo>
                  <a:pt x="1019" y="100"/>
                </a:lnTo>
                <a:lnTo>
                  <a:pt x="1023" y="102"/>
                </a:lnTo>
                <a:lnTo>
                  <a:pt x="1028" y="103"/>
                </a:lnTo>
                <a:lnTo>
                  <a:pt x="1032" y="105"/>
                </a:lnTo>
                <a:lnTo>
                  <a:pt x="1036" y="106"/>
                </a:lnTo>
                <a:lnTo>
                  <a:pt x="1041" y="108"/>
                </a:lnTo>
                <a:lnTo>
                  <a:pt x="1045" y="110"/>
                </a:lnTo>
                <a:lnTo>
                  <a:pt x="1049" y="112"/>
                </a:lnTo>
                <a:lnTo>
                  <a:pt x="1053" y="114"/>
                </a:lnTo>
                <a:lnTo>
                  <a:pt x="1057" y="116"/>
                </a:lnTo>
                <a:lnTo>
                  <a:pt x="1062" y="119"/>
                </a:lnTo>
                <a:lnTo>
                  <a:pt x="1066" y="122"/>
                </a:lnTo>
                <a:lnTo>
                  <a:pt x="1046" y="130"/>
                </a:lnTo>
                <a:lnTo>
                  <a:pt x="1035" y="134"/>
                </a:lnTo>
                <a:lnTo>
                  <a:pt x="1025" y="136"/>
                </a:lnTo>
                <a:lnTo>
                  <a:pt x="1015" y="139"/>
                </a:lnTo>
                <a:lnTo>
                  <a:pt x="1004" y="140"/>
                </a:lnTo>
                <a:lnTo>
                  <a:pt x="993" y="141"/>
                </a:lnTo>
                <a:lnTo>
                  <a:pt x="983" y="142"/>
                </a:lnTo>
                <a:lnTo>
                  <a:pt x="972" y="142"/>
                </a:lnTo>
                <a:lnTo>
                  <a:pt x="961" y="142"/>
                </a:lnTo>
                <a:lnTo>
                  <a:pt x="951" y="142"/>
                </a:lnTo>
                <a:lnTo>
                  <a:pt x="940" y="141"/>
                </a:lnTo>
                <a:lnTo>
                  <a:pt x="929" y="140"/>
                </a:lnTo>
                <a:lnTo>
                  <a:pt x="918" y="139"/>
                </a:lnTo>
                <a:lnTo>
                  <a:pt x="907" y="138"/>
                </a:lnTo>
                <a:lnTo>
                  <a:pt x="897" y="137"/>
                </a:lnTo>
                <a:lnTo>
                  <a:pt x="886" y="136"/>
                </a:lnTo>
                <a:lnTo>
                  <a:pt x="875" y="135"/>
                </a:lnTo>
                <a:lnTo>
                  <a:pt x="865" y="134"/>
                </a:lnTo>
                <a:lnTo>
                  <a:pt x="854" y="133"/>
                </a:lnTo>
                <a:lnTo>
                  <a:pt x="843" y="132"/>
                </a:lnTo>
                <a:lnTo>
                  <a:pt x="833" y="132"/>
                </a:lnTo>
                <a:lnTo>
                  <a:pt x="822" y="132"/>
                </a:lnTo>
                <a:lnTo>
                  <a:pt x="812" y="132"/>
                </a:lnTo>
                <a:lnTo>
                  <a:pt x="801" y="132"/>
                </a:lnTo>
                <a:lnTo>
                  <a:pt x="791" y="134"/>
                </a:lnTo>
                <a:lnTo>
                  <a:pt x="781" y="135"/>
                </a:lnTo>
                <a:lnTo>
                  <a:pt x="771" y="138"/>
                </a:lnTo>
                <a:lnTo>
                  <a:pt x="761" y="140"/>
                </a:lnTo>
                <a:lnTo>
                  <a:pt x="751" y="144"/>
                </a:lnTo>
                <a:lnTo>
                  <a:pt x="741" y="148"/>
                </a:lnTo>
                <a:lnTo>
                  <a:pt x="732" y="153"/>
                </a:lnTo>
                <a:lnTo>
                  <a:pt x="702" y="174"/>
                </a:lnTo>
                <a:lnTo>
                  <a:pt x="688" y="186"/>
                </a:lnTo>
                <a:lnTo>
                  <a:pt x="675" y="200"/>
                </a:lnTo>
                <a:lnTo>
                  <a:pt x="663" y="215"/>
                </a:lnTo>
                <a:lnTo>
                  <a:pt x="653" y="231"/>
                </a:lnTo>
                <a:lnTo>
                  <a:pt x="643" y="248"/>
                </a:lnTo>
                <a:lnTo>
                  <a:pt x="634" y="266"/>
                </a:lnTo>
                <a:lnTo>
                  <a:pt x="626" y="285"/>
                </a:lnTo>
                <a:lnTo>
                  <a:pt x="619" y="304"/>
                </a:lnTo>
                <a:lnTo>
                  <a:pt x="613" y="324"/>
                </a:lnTo>
                <a:lnTo>
                  <a:pt x="607" y="345"/>
                </a:lnTo>
                <a:lnTo>
                  <a:pt x="603" y="366"/>
                </a:lnTo>
                <a:lnTo>
                  <a:pt x="600" y="388"/>
                </a:lnTo>
                <a:lnTo>
                  <a:pt x="597" y="409"/>
                </a:lnTo>
                <a:lnTo>
                  <a:pt x="596" y="431"/>
                </a:lnTo>
                <a:lnTo>
                  <a:pt x="595" y="453"/>
                </a:lnTo>
                <a:lnTo>
                  <a:pt x="596" y="475"/>
                </a:lnTo>
                <a:lnTo>
                  <a:pt x="597" y="496"/>
                </a:lnTo>
                <a:lnTo>
                  <a:pt x="599" y="518"/>
                </a:lnTo>
                <a:lnTo>
                  <a:pt x="602" y="539"/>
                </a:lnTo>
                <a:lnTo>
                  <a:pt x="607" y="560"/>
                </a:lnTo>
                <a:lnTo>
                  <a:pt x="611" y="580"/>
                </a:lnTo>
                <a:lnTo>
                  <a:pt x="617" y="600"/>
                </a:lnTo>
                <a:lnTo>
                  <a:pt x="624" y="619"/>
                </a:lnTo>
                <a:lnTo>
                  <a:pt x="631" y="637"/>
                </a:lnTo>
                <a:lnTo>
                  <a:pt x="640" y="654"/>
                </a:lnTo>
                <a:lnTo>
                  <a:pt x="649" y="671"/>
                </a:lnTo>
                <a:lnTo>
                  <a:pt x="660" y="686"/>
                </a:lnTo>
                <a:lnTo>
                  <a:pt x="671" y="700"/>
                </a:lnTo>
                <a:lnTo>
                  <a:pt x="683" y="714"/>
                </a:lnTo>
                <a:lnTo>
                  <a:pt x="696" y="725"/>
                </a:lnTo>
                <a:lnTo>
                  <a:pt x="693" y="731"/>
                </a:lnTo>
                <a:lnTo>
                  <a:pt x="691" y="734"/>
                </a:lnTo>
                <a:lnTo>
                  <a:pt x="690" y="737"/>
                </a:lnTo>
                <a:lnTo>
                  <a:pt x="688" y="740"/>
                </a:lnTo>
                <a:lnTo>
                  <a:pt x="687" y="743"/>
                </a:lnTo>
                <a:lnTo>
                  <a:pt x="685" y="746"/>
                </a:lnTo>
                <a:lnTo>
                  <a:pt x="683" y="748"/>
                </a:lnTo>
                <a:lnTo>
                  <a:pt x="681" y="750"/>
                </a:lnTo>
                <a:lnTo>
                  <a:pt x="679" y="753"/>
                </a:lnTo>
                <a:lnTo>
                  <a:pt x="676" y="755"/>
                </a:lnTo>
                <a:lnTo>
                  <a:pt x="674" y="757"/>
                </a:lnTo>
                <a:lnTo>
                  <a:pt x="672" y="759"/>
                </a:lnTo>
                <a:lnTo>
                  <a:pt x="669" y="761"/>
                </a:lnTo>
                <a:lnTo>
                  <a:pt x="667" y="763"/>
                </a:lnTo>
                <a:lnTo>
                  <a:pt x="664" y="764"/>
                </a:lnTo>
                <a:lnTo>
                  <a:pt x="661" y="766"/>
                </a:lnTo>
                <a:lnTo>
                  <a:pt x="659" y="767"/>
                </a:lnTo>
                <a:lnTo>
                  <a:pt x="656" y="769"/>
                </a:lnTo>
                <a:lnTo>
                  <a:pt x="653" y="770"/>
                </a:lnTo>
                <a:lnTo>
                  <a:pt x="650" y="771"/>
                </a:lnTo>
                <a:lnTo>
                  <a:pt x="647" y="772"/>
                </a:lnTo>
                <a:lnTo>
                  <a:pt x="644" y="773"/>
                </a:lnTo>
                <a:lnTo>
                  <a:pt x="641" y="774"/>
                </a:lnTo>
                <a:lnTo>
                  <a:pt x="637" y="775"/>
                </a:lnTo>
                <a:lnTo>
                  <a:pt x="634" y="775"/>
                </a:lnTo>
                <a:lnTo>
                  <a:pt x="631" y="776"/>
                </a:lnTo>
                <a:lnTo>
                  <a:pt x="627" y="776"/>
                </a:lnTo>
                <a:lnTo>
                  <a:pt x="623" y="777"/>
                </a:lnTo>
                <a:lnTo>
                  <a:pt x="620" y="777"/>
                </a:lnTo>
                <a:lnTo>
                  <a:pt x="616" y="777"/>
                </a:lnTo>
                <a:lnTo>
                  <a:pt x="613" y="777"/>
                </a:lnTo>
                <a:lnTo>
                  <a:pt x="614" y="777"/>
                </a:lnTo>
                <a:lnTo>
                  <a:pt x="615" y="777"/>
                </a:lnTo>
                <a:lnTo>
                  <a:pt x="616" y="777"/>
                </a:lnTo>
                <a:lnTo>
                  <a:pt x="617" y="777"/>
                </a:lnTo>
                <a:lnTo>
                  <a:pt x="618" y="777"/>
                </a:lnTo>
                <a:lnTo>
                  <a:pt x="619" y="777"/>
                </a:lnTo>
                <a:lnTo>
                  <a:pt x="620" y="777"/>
                </a:lnTo>
                <a:lnTo>
                  <a:pt x="621" y="777"/>
                </a:lnTo>
                <a:lnTo>
                  <a:pt x="622" y="777"/>
                </a:lnTo>
                <a:lnTo>
                  <a:pt x="623" y="777"/>
                </a:lnTo>
                <a:lnTo>
                  <a:pt x="624" y="777"/>
                </a:lnTo>
                <a:lnTo>
                  <a:pt x="625" y="777"/>
                </a:lnTo>
              </a:path>
            </a:pathLst>
          </a:custGeom>
          <a:solidFill>
            <a:srgbClr val="FFFF00"/>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sr-Latn-RS"/>
          </a:p>
        </p:txBody>
      </p:sp>
      <p:sp>
        <p:nvSpPr>
          <p:cNvPr id="58415" name="AutoShape 47">
            <a:extLst>
              <a:ext uri="{FF2B5EF4-FFF2-40B4-BE49-F238E27FC236}">
                <a16:creationId xmlns="" xmlns:a16="http://schemas.microsoft.com/office/drawing/2014/main" id="{D5A69C9F-3AFD-4287-AB43-580FB1D170C1}"/>
              </a:ext>
            </a:extLst>
          </p:cNvPr>
          <p:cNvSpPr>
            <a:spLocks noChangeArrowheads="1"/>
          </p:cNvSpPr>
          <p:nvPr/>
        </p:nvSpPr>
        <p:spPr bwMode="auto">
          <a:xfrm flipV="1">
            <a:off x="1166813" y="2522538"/>
            <a:ext cx="265112" cy="474662"/>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16" name="Oval 48">
            <a:extLst>
              <a:ext uri="{FF2B5EF4-FFF2-40B4-BE49-F238E27FC236}">
                <a16:creationId xmlns="" xmlns:a16="http://schemas.microsoft.com/office/drawing/2014/main" id="{E7E90C6C-8CD0-4979-AC6B-C8D761240372}"/>
              </a:ext>
            </a:extLst>
          </p:cNvPr>
          <p:cNvSpPr>
            <a:spLocks noChangeArrowheads="1"/>
          </p:cNvSpPr>
          <p:nvPr/>
        </p:nvSpPr>
        <p:spPr bwMode="auto">
          <a:xfrm flipV="1">
            <a:off x="1227138" y="2851150"/>
            <a:ext cx="142875" cy="96838"/>
          </a:xfrm>
          <a:prstGeom prst="ellipse">
            <a:avLst/>
          </a:prstGeom>
          <a:solidFill>
            <a:schemeClr val="bg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17" name="Freeform 49">
            <a:extLst>
              <a:ext uri="{FF2B5EF4-FFF2-40B4-BE49-F238E27FC236}">
                <a16:creationId xmlns="" xmlns:a16="http://schemas.microsoft.com/office/drawing/2014/main" id="{FDE32A61-D189-443F-8345-04C145DF9AEA}"/>
              </a:ext>
            </a:extLst>
          </p:cNvPr>
          <p:cNvSpPr>
            <a:spLocks/>
          </p:cNvSpPr>
          <p:nvPr/>
        </p:nvSpPr>
        <p:spPr bwMode="auto">
          <a:xfrm>
            <a:off x="1131888" y="2511425"/>
            <a:ext cx="312737" cy="465138"/>
          </a:xfrm>
          <a:custGeom>
            <a:avLst/>
            <a:gdLst>
              <a:gd name="T0" fmla="*/ 2147483647 w 243"/>
              <a:gd name="T1" fmla="*/ 0 h 412"/>
              <a:gd name="T2" fmla="*/ 2147483647 w 243"/>
              <a:gd name="T3" fmla="*/ 2147483647 h 412"/>
              <a:gd name="T4" fmla="*/ 2147483647 w 243"/>
              <a:gd name="T5" fmla="*/ 2147483647 h 412"/>
              <a:gd name="T6" fmla="*/ 2147483647 w 243"/>
              <a:gd name="T7" fmla="*/ 2147483647 h 412"/>
              <a:gd name="T8" fmla="*/ 0 60000 65536"/>
              <a:gd name="T9" fmla="*/ 0 60000 65536"/>
              <a:gd name="T10" fmla="*/ 0 60000 65536"/>
              <a:gd name="T11" fmla="*/ 0 60000 65536"/>
              <a:gd name="T12" fmla="*/ 0 w 243"/>
              <a:gd name="T13" fmla="*/ 0 h 412"/>
              <a:gd name="T14" fmla="*/ 243 w 243"/>
              <a:gd name="T15" fmla="*/ 412 h 412"/>
            </a:gdLst>
            <a:ahLst/>
            <a:cxnLst>
              <a:cxn ang="T8">
                <a:pos x="T0" y="T1"/>
              </a:cxn>
              <a:cxn ang="T9">
                <a:pos x="T2" y="T3"/>
              </a:cxn>
              <a:cxn ang="T10">
                <a:pos x="T4" y="T5"/>
              </a:cxn>
              <a:cxn ang="T11">
                <a:pos x="T6" y="T7"/>
              </a:cxn>
            </a:cxnLst>
            <a:rect l="T12" t="T13" r="T14" b="T15"/>
            <a:pathLst>
              <a:path w="243" h="412">
                <a:moveTo>
                  <a:pt x="82" y="0"/>
                </a:moveTo>
                <a:cubicBezTo>
                  <a:pt x="74" y="72"/>
                  <a:pt x="62" y="123"/>
                  <a:pt x="39" y="189"/>
                </a:cubicBezTo>
                <a:cubicBezTo>
                  <a:pt x="50" y="374"/>
                  <a:pt x="0" y="412"/>
                  <a:pt x="155" y="389"/>
                </a:cubicBezTo>
                <a:cubicBezTo>
                  <a:pt x="243" y="304"/>
                  <a:pt x="217" y="136"/>
                  <a:pt x="134" y="53"/>
                </a:cubicBezTo>
              </a:path>
            </a:pathLst>
          </a:custGeom>
          <a:solidFill>
            <a:srgbClr val="FFFF00"/>
          </a:solidFill>
          <a:ln w="9525">
            <a:solidFill>
              <a:schemeClr val="tx1"/>
            </a:solidFill>
            <a:round/>
            <a:headEnd/>
            <a:tailEnd/>
          </a:ln>
        </p:spPr>
        <p:txBody>
          <a:bodyPr wrap="none" anchor="ctr"/>
          <a:lstStyle/>
          <a:p>
            <a:endParaRPr lang="sr-Latn-RS"/>
          </a:p>
        </p:txBody>
      </p:sp>
      <p:sp>
        <p:nvSpPr>
          <p:cNvPr id="58418" name="Freeform 50">
            <a:extLst>
              <a:ext uri="{FF2B5EF4-FFF2-40B4-BE49-F238E27FC236}">
                <a16:creationId xmlns="" xmlns:a16="http://schemas.microsoft.com/office/drawing/2014/main" id="{07AE7899-BD2F-40C0-BD12-1D8526BB7D45}"/>
              </a:ext>
            </a:extLst>
          </p:cNvPr>
          <p:cNvSpPr>
            <a:spLocks/>
          </p:cNvSpPr>
          <p:nvPr/>
        </p:nvSpPr>
        <p:spPr bwMode="auto">
          <a:xfrm>
            <a:off x="1258888" y="2105025"/>
            <a:ext cx="700087" cy="487363"/>
          </a:xfrm>
          <a:custGeom>
            <a:avLst/>
            <a:gdLst>
              <a:gd name="T0" fmla="*/ 0 w 211"/>
              <a:gd name="T1" fmla="*/ 2147483647 h 181"/>
              <a:gd name="T2" fmla="*/ 2147483647 w 211"/>
              <a:gd name="T3" fmla="*/ 2147483647 h 181"/>
              <a:gd name="T4" fmla="*/ 2147483647 w 211"/>
              <a:gd name="T5" fmla="*/ 2147483647 h 181"/>
              <a:gd name="T6" fmla="*/ 2147483647 w 211"/>
              <a:gd name="T7" fmla="*/ 2147483647 h 181"/>
              <a:gd name="T8" fmla="*/ 2147483647 w 211"/>
              <a:gd name="T9" fmla="*/ 2147483647 h 181"/>
              <a:gd name="T10" fmla="*/ 2147483647 w 211"/>
              <a:gd name="T11" fmla="*/ 2147483647 h 181"/>
              <a:gd name="T12" fmla="*/ 2147483647 w 211"/>
              <a:gd name="T13" fmla="*/ 2147483647 h 181"/>
              <a:gd name="T14" fmla="*/ 0 w 211"/>
              <a:gd name="T15" fmla="*/ 2147483647 h 181"/>
              <a:gd name="T16" fmla="*/ 0 60000 65536"/>
              <a:gd name="T17" fmla="*/ 0 60000 65536"/>
              <a:gd name="T18" fmla="*/ 0 60000 65536"/>
              <a:gd name="T19" fmla="*/ 0 60000 65536"/>
              <a:gd name="T20" fmla="*/ 0 60000 65536"/>
              <a:gd name="T21" fmla="*/ 0 60000 65536"/>
              <a:gd name="T22" fmla="*/ 0 60000 65536"/>
              <a:gd name="T23" fmla="*/ 0 60000 65536"/>
              <a:gd name="T24" fmla="*/ 0 w 211"/>
              <a:gd name="T25" fmla="*/ 0 h 181"/>
              <a:gd name="T26" fmla="*/ 211 w 211"/>
              <a:gd name="T27" fmla="*/ 181 h 18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1" h="181">
                <a:moveTo>
                  <a:pt x="0" y="150"/>
                </a:moveTo>
                <a:cubicBezTo>
                  <a:pt x="18" y="98"/>
                  <a:pt x="11" y="49"/>
                  <a:pt x="42" y="2"/>
                </a:cubicBezTo>
                <a:cubicBezTo>
                  <a:pt x="91" y="6"/>
                  <a:pt x="142" y="0"/>
                  <a:pt x="189" y="13"/>
                </a:cubicBezTo>
                <a:cubicBezTo>
                  <a:pt x="211" y="19"/>
                  <a:pt x="197" y="71"/>
                  <a:pt x="189" y="76"/>
                </a:cubicBezTo>
                <a:cubicBezTo>
                  <a:pt x="171" y="89"/>
                  <a:pt x="126" y="97"/>
                  <a:pt x="126" y="97"/>
                </a:cubicBezTo>
                <a:cubicBezTo>
                  <a:pt x="124" y="99"/>
                  <a:pt x="67" y="146"/>
                  <a:pt x="63" y="150"/>
                </a:cubicBezTo>
                <a:cubicBezTo>
                  <a:pt x="54" y="159"/>
                  <a:pt x="54" y="181"/>
                  <a:pt x="42" y="181"/>
                </a:cubicBezTo>
                <a:cubicBezTo>
                  <a:pt x="25" y="181"/>
                  <a:pt x="14" y="160"/>
                  <a:pt x="0" y="15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8419" name="AutoShape 51">
            <a:extLst>
              <a:ext uri="{FF2B5EF4-FFF2-40B4-BE49-F238E27FC236}">
                <a16:creationId xmlns="" xmlns:a16="http://schemas.microsoft.com/office/drawing/2014/main" id="{6B3C45BB-0416-442D-B704-408AF975225C}"/>
              </a:ext>
            </a:extLst>
          </p:cNvPr>
          <p:cNvSpPr>
            <a:spLocks noChangeArrowheads="1"/>
          </p:cNvSpPr>
          <p:nvPr/>
        </p:nvSpPr>
        <p:spPr bwMode="auto">
          <a:xfrm flipV="1">
            <a:off x="1757363" y="2519363"/>
            <a:ext cx="265112" cy="474662"/>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0" name="Oval 52">
            <a:extLst>
              <a:ext uri="{FF2B5EF4-FFF2-40B4-BE49-F238E27FC236}">
                <a16:creationId xmlns="" xmlns:a16="http://schemas.microsoft.com/office/drawing/2014/main" id="{EDA35F35-37BE-4A76-A5EE-DCA8BD89D211}"/>
              </a:ext>
            </a:extLst>
          </p:cNvPr>
          <p:cNvSpPr>
            <a:spLocks noChangeArrowheads="1"/>
          </p:cNvSpPr>
          <p:nvPr/>
        </p:nvSpPr>
        <p:spPr bwMode="auto">
          <a:xfrm flipV="1">
            <a:off x="1819275" y="2847975"/>
            <a:ext cx="142875" cy="96838"/>
          </a:xfrm>
          <a:prstGeom prst="ellipse">
            <a:avLst/>
          </a:prstGeom>
          <a:solidFill>
            <a:schemeClr val="bg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1" name="Freeform 53">
            <a:extLst>
              <a:ext uri="{FF2B5EF4-FFF2-40B4-BE49-F238E27FC236}">
                <a16:creationId xmlns="" xmlns:a16="http://schemas.microsoft.com/office/drawing/2014/main" id="{50660F65-2995-4501-A1AF-AD1B4D71ACAB}"/>
              </a:ext>
            </a:extLst>
          </p:cNvPr>
          <p:cNvSpPr>
            <a:spLocks/>
          </p:cNvSpPr>
          <p:nvPr/>
        </p:nvSpPr>
        <p:spPr bwMode="auto">
          <a:xfrm>
            <a:off x="1722438" y="2506663"/>
            <a:ext cx="312737" cy="465137"/>
          </a:xfrm>
          <a:custGeom>
            <a:avLst/>
            <a:gdLst>
              <a:gd name="T0" fmla="*/ 2147483647 w 243"/>
              <a:gd name="T1" fmla="*/ 0 h 412"/>
              <a:gd name="T2" fmla="*/ 2147483647 w 243"/>
              <a:gd name="T3" fmla="*/ 2147483647 h 412"/>
              <a:gd name="T4" fmla="*/ 2147483647 w 243"/>
              <a:gd name="T5" fmla="*/ 2147483647 h 412"/>
              <a:gd name="T6" fmla="*/ 2147483647 w 243"/>
              <a:gd name="T7" fmla="*/ 2147483647 h 412"/>
              <a:gd name="T8" fmla="*/ 0 60000 65536"/>
              <a:gd name="T9" fmla="*/ 0 60000 65536"/>
              <a:gd name="T10" fmla="*/ 0 60000 65536"/>
              <a:gd name="T11" fmla="*/ 0 60000 65536"/>
              <a:gd name="T12" fmla="*/ 0 w 243"/>
              <a:gd name="T13" fmla="*/ 0 h 412"/>
              <a:gd name="T14" fmla="*/ 243 w 243"/>
              <a:gd name="T15" fmla="*/ 412 h 412"/>
            </a:gdLst>
            <a:ahLst/>
            <a:cxnLst>
              <a:cxn ang="T8">
                <a:pos x="T0" y="T1"/>
              </a:cxn>
              <a:cxn ang="T9">
                <a:pos x="T2" y="T3"/>
              </a:cxn>
              <a:cxn ang="T10">
                <a:pos x="T4" y="T5"/>
              </a:cxn>
              <a:cxn ang="T11">
                <a:pos x="T6" y="T7"/>
              </a:cxn>
            </a:cxnLst>
            <a:rect l="T12" t="T13" r="T14" b="T15"/>
            <a:pathLst>
              <a:path w="243" h="412">
                <a:moveTo>
                  <a:pt x="82" y="0"/>
                </a:moveTo>
                <a:cubicBezTo>
                  <a:pt x="74" y="72"/>
                  <a:pt x="62" y="123"/>
                  <a:pt x="39" y="189"/>
                </a:cubicBezTo>
                <a:cubicBezTo>
                  <a:pt x="50" y="374"/>
                  <a:pt x="0" y="412"/>
                  <a:pt x="155" y="389"/>
                </a:cubicBezTo>
                <a:cubicBezTo>
                  <a:pt x="243" y="304"/>
                  <a:pt x="217" y="136"/>
                  <a:pt x="134" y="53"/>
                </a:cubicBezTo>
              </a:path>
            </a:pathLst>
          </a:custGeom>
          <a:solidFill>
            <a:srgbClr val="FFFF00"/>
          </a:solidFill>
          <a:ln w="9525">
            <a:solidFill>
              <a:schemeClr val="tx1"/>
            </a:solidFill>
            <a:round/>
            <a:headEnd/>
            <a:tailEnd/>
          </a:ln>
        </p:spPr>
        <p:txBody>
          <a:bodyPr wrap="none" anchor="ctr"/>
          <a:lstStyle/>
          <a:p>
            <a:endParaRPr lang="sr-Latn-RS"/>
          </a:p>
        </p:txBody>
      </p:sp>
      <p:sp>
        <p:nvSpPr>
          <p:cNvPr id="58422" name="Freeform 54">
            <a:extLst>
              <a:ext uri="{FF2B5EF4-FFF2-40B4-BE49-F238E27FC236}">
                <a16:creationId xmlns="" xmlns:a16="http://schemas.microsoft.com/office/drawing/2014/main" id="{D8D2EE77-146D-40F7-8EA9-910C0CAE7802}"/>
              </a:ext>
            </a:extLst>
          </p:cNvPr>
          <p:cNvSpPr>
            <a:spLocks/>
          </p:cNvSpPr>
          <p:nvPr/>
        </p:nvSpPr>
        <p:spPr bwMode="auto">
          <a:xfrm>
            <a:off x="1847850" y="2230438"/>
            <a:ext cx="228600" cy="358775"/>
          </a:xfrm>
          <a:custGeom>
            <a:avLst/>
            <a:gdLst>
              <a:gd name="T0" fmla="*/ 0 w 211"/>
              <a:gd name="T1" fmla="*/ 2147483647 h 181"/>
              <a:gd name="T2" fmla="*/ 2147483647 w 211"/>
              <a:gd name="T3" fmla="*/ 2147483647 h 181"/>
              <a:gd name="T4" fmla="*/ 2147483647 w 211"/>
              <a:gd name="T5" fmla="*/ 2147483647 h 181"/>
              <a:gd name="T6" fmla="*/ 2147483647 w 211"/>
              <a:gd name="T7" fmla="*/ 2147483647 h 181"/>
              <a:gd name="T8" fmla="*/ 2147483647 w 211"/>
              <a:gd name="T9" fmla="*/ 2147483647 h 181"/>
              <a:gd name="T10" fmla="*/ 2147483647 w 211"/>
              <a:gd name="T11" fmla="*/ 2147483647 h 181"/>
              <a:gd name="T12" fmla="*/ 2147483647 w 211"/>
              <a:gd name="T13" fmla="*/ 2147483647 h 181"/>
              <a:gd name="T14" fmla="*/ 0 w 211"/>
              <a:gd name="T15" fmla="*/ 2147483647 h 181"/>
              <a:gd name="T16" fmla="*/ 0 60000 65536"/>
              <a:gd name="T17" fmla="*/ 0 60000 65536"/>
              <a:gd name="T18" fmla="*/ 0 60000 65536"/>
              <a:gd name="T19" fmla="*/ 0 60000 65536"/>
              <a:gd name="T20" fmla="*/ 0 60000 65536"/>
              <a:gd name="T21" fmla="*/ 0 60000 65536"/>
              <a:gd name="T22" fmla="*/ 0 60000 65536"/>
              <a:gd name="T23" fmla="*/ 0 60000 65536"/>
              <a:gd name="T24" fmla="*/ 0 w 211"/>
              <a:gd name="T25" fmla="*/ 0 h 181"/>
              <a:gd name="T26" fmla="*/ 211 w 211"/>
              <a:gd name="T27" fmla="*/ 181 h 18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1" h="181">
                <a:moveTo>
                  <a:pt x="0" y="150"/>
                </a:moveTo>
                <a:cubicBezTo>
                  <a:pt x="18" y="98"/>
                  <a:pt x="11" y="49"/>
                  <a:pt x="42" y="2"/>
                </a:cubicBezTo>
                <a:cubicBezTo>
                  <a:pt x="91" y="6"/>
                  <a:pt x="142" y="0"/>
                  <a:pt x="189" y="13"/>
                </a:cubicBezTo>
                <a:cubicBezTo>
                  <a:pt x="211" y="19"/>
                  <a:pt x="197" y="71"/>
                  <a:pt x="189" y="76"/>
                </a:cubicBezTo>
                <a:cubicBezTo>
                  <a:pt x="171" y="89"/>
                  <a:pt x="126" y="97"/>
                  <a:pt x="126" y="97"/>
                </a:cubicBezTo>
                <a:cubicBezTo>
                  <a:pt x="124" y="99"/>
                  <a:pt x="67" y="146"/>
                  <a:pt x="63" y="150"/>
                </a:cubicBezTo>
                <a:cubicBezTo>
                  <a:pt x="54" y="159"/>
                  <a:pt x="54" y="181"/>
                  <a:pt x="42" y="181"/>
                </a:cubicBezTo>
                <a:cubicBezTo>
                  <a:pt x="25" y="181"/>
                  <a:pt x="14" y="160"/>
                  <a:pt x="0" y="15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8423" name="AutoShape 55">
            <a:extLst>
              <a:ext uri="{FF2B5EF4-FFF2-40B4-BE49-F238E27FC236}">
                <a16:creationId xmlns="" xmlns:a16="http://schemas.microsoft.com/office/drawing/2014/main" id="{78DC8A83-EDCD-4009-8A3D-9265C3E52EB1}"/>
              </a:ext>
            </a:extLst>
          </p:cNvPr>
          <p:cNvSpPr>
            <a:spLocks noChangeArrowheads="1"/>
          </p:cNvSpPr>
          <p:nvPr/>
        </p:nvSpPr>
        <p:spPr bwMode="auto">
          <a:xfrm flipV="1">
            <a:off x="3435350" y="2565400"/>
            <a:ext cx="266700"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4" name="Oval 56">
            <a:extLst>
              <a:ext uri="{FF2B5EF4-FFF2-40B4-BE49-F238E27FC236}">
                <a16:creationId xmlns="" xmlns:a16="http://schemas.microsoft.com/office/drawing/2014/main" id="{1BC85786-D92D-4C45-BA6D-3AE90D042D9F}"/>
              </a:ext>
            </a:extLst>
          </p:cNvPr>
          <p:cNvSpPr>
            <a:spLocks noChangeArrowheads="1"/>
          </p:cNvSpPr>
          <p:nvPr/>
        </p:nvSpPr>
        <p:spPr bwMode="auto">
          <a:xfrm flipV="1">
            <a:off x="3497263" y="2894013"/>
            <a:ext cx="141287" cy="96837"/>
          </a:xfrm>
          <a:prstGeom prst="ellipse">
            <a:avLst/>
          </a:prstGeom>
          <a:solidFill>
            <a:schemeClr val="bg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5" name="Freeform 57">
            <a:extLst>
              <a:ext uri="{FF2B5EF4-FFF2-40B4-BE49-F238E27FC236}">
                <a16:creationId xmlns="" xmlns:a16="http://schemas.microsoft.com/office/drawing/2014/main" id="{94FDA3DA-CC61-4B20-B0BC-DEFC804AE148}"/>
              </a:ext>
            </a:extLst>
          </p:cNvPr>
          <p:cNvSpPr>
            <a:spLocks/>
          </p:cNvSpPr>
          <p:nvPr/>
        </p:nvSpPr>
        <p:spPr bwMode="auto">
          <a:xfrm>
            <a:off x="3400425" y="2554288"/>
            <a:ext cx="314325" cy="463550"/>
          </a:xfrm>
          <a:custGeom>
            <a:avLst/>
            <a:gdLst>
              <a:gd name="T0" fmla="*/ 2147483647 w 243"/>
              <a:gd name="T1" fmla="*/ 0 h 412"/>
              <a:gd name="T2" fmla="*/ 2147483647 w 243"/>
              <a:gd name="T3" fmla="*/ 2147483647 h 412"/>
              <a:gd name="T4" fmla="*/ 2147483647 w 243"/>
              <a:gd name="T5" fmla="*/ 2147483647 h 412"/>
              <a:gd name="T6" fmla="*/ 2147483647 w 243"/>
              <a:gd name="T7" fmla="*/ 2147483647 h 412"/>
              <a:gd name="T8" fmla="*/ 0 60000 65536"/>
              <a:gd name="T9" fmla="*/ 0 60000 65536"/>
              <a:gd name="T10" fmla="*/ 0 60000 65536"/>
              <a:gd name="T11" fmla="*/ 0 60000 65536"/>
              <a:gd name="T12" fmla="*/ 0 w 243"/>
              <a:gd name="T13" fmla="*/ 0 h 412"/>
              <a:gd name="T14" fmla="*/ 243 w 243"/>
              <a:gd name="T15" fmla="*/ 412 h 412"/>
            </a:gdLst>
            <a:ahLst/>
            <a:cxnLst>
              <a:cxn ang="T8">
                <a:pos x="T0" y="T1"/>
              </a:cxn>
              <a:cxn ang="T9">
                <a:pos x="T2" y="T3"/>
              </a:cxn>
              <a:cxn ang="T10">
                <a:pos x="T4" y="T5"/>
              </a:cxn>
              <a:cxn ang="T11">
                <a:pos x="T6" y="T7"/>
              </a:cxn>
            </a:cxnLst>
            <a:rect l="T12" t="T13" r="T14" b="T15"/>
            <a:pathLst>
              <a:path w="243" h="412">
                <a:moveTo>
                  <a:pt x="82" y="0"/>
                </a:moveTo>
                <a:cubicBezTo>
                  <a:pt x="74" y="72"/>
                  <a:pt x="62" y="123"/>
                  <a:pt x="39" y="189"/>
                </a:cubicBezTo>
                <a:cubicBezTo>
                  <a:pt x="50" y="374"/>
                  <a:pt x="0" y="412"/>
                  <a:pt x="155" y="389"/>
                </a:cubicBezTo>
                <a:cubicBezTo>
                  <a:pt x="243" y="304"/>
                  <a:pt x="217" y="136"/>
                  <a:pt x="134" y="53"/>
                </a:cubicBezTo>
              </a:path>
            </a:pathLst>
          </a:custGeom>
          <a:solidFill>
            <a:srgbClr val="FFFF00"/>
          </a:solidFill>
          <a:ln w="9525">
            <a:solidFill>
              <a:schemeClr val="tx1"/>
            </a:solidFill>
            <a:round/>
            <a:headEnd/>
            <a:tailEnd/>
          </a:ln>
        </p:spPr>
        <p:txBody>
          <a:bodyPr wrap="none" anchor="ctr"/>
          <a:lstStyle/>
          <a:p>
            <a:endParaRPr lang="sr-Latn-RS"/>
          </a:p>
        </p:txBody>
      </p:sp>
      <p:sp>
        <p:nvSpPr>
          <p:cNvPr id="58426" name="Freeform 58">
            <a:extLst>
              <a:ext uri="{FF2B5EF4-FFF2-40B4-BE49-F238E27FC236}">
                <a16:creationId xmlns="" xmlns:a16="http://schemas.microsoft.com/office/drawing/2014/main" id="{8231E758-2DCF-438B-AF95-E7A991104C91}"/>
              </a:ext>
            </a:extLst>
          </p:cNvPr>
          <p:cNvSpPr>
            <a:spLocks/>
          </p:cNvSpPr>
          <p:nvPr/>
        </p:nvSpPr>
        <p:spPr bwMode="auto">
          <a:xfrm>
            <a:off x="3376613" y="2230438"/>
            <a:ext cx="411162" cy="404812"/>
          </a:xfrm>
          <a:custGeom>
            <a:avLst/>
            <a:gdLst>
              <a:gd name="T0" fmla="*/ 0 w 211"/>
              <a:gd name="T1" fmla="*/ 2147483647 h 181"/>
              <a:gd name="T2" fmla="*/ 2147483647 w 211"/>
              <a:gd name="T3" fmla="*/ 2147483647 h 181"/>
              <a:gd name="T4" fmla="*/ 2147483647 w 211"/>
              <a:gd name="T5" fmla="*/ 2147483647 h 181"/>
              <a:gd name="T6" fmla="*/ 2147483647 w 211"/>
              <a:gd name="T7" fmla="*/ 2147483647 h 181"/>
              <a:gd name="T8" fmla="*/ 2147483647 w 211"/>
              <a:gd name="T9" fmla="*/ 2147483647 h 181"/>
              <a:gd name="T10" fmla="*/ 2147483647 w 211"/>
              <a:gd name="T11" fmla="*/ 2147483647 h 181"/>
              <a:gd name="T12" fmla="*/ 2147483647 w 211"/>
              <a:gd name="T13" fmla="*/ 2147483647 h 181"/>
              <a:gd name="T14" fmla="*/ 0 w 211"/>
              <a:gd name="T15" fmla="*/ 2147483647 h 181"/>
              <a:gd name="T16" fmla="*/ 0 60000 65536"/>
              <a:gd name="T17" fmla="*/ 0 60000 65536"/>
              <a:gd name="T18" fmla="*/ 0 60000 65536"/>
              <a:gd name="T19" fmla="*/ 0 60000 65536"/>
              <a:gd name="T20" fmla="*/ 0 60000 65536"/>
              <a:gd name="T21" fmla="*/ 0 60000 65536"/>
              <a:gd name="T22" fmla="*/ 0 60000 65536"/>
              <a:gd name="T23" fmla="*/ 0 60000 65536"/>
              <a:gd name="T24" fmla="*/ 0 w 211"/>
              <a:gd name="T25" fmla="*/ 0 h 181"/>
              <a:gd name="T26" fmla="*/ 211 w 211"/>
              <a:gd name="T27" fmla="*/ 181 h 18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1" h="181">
                <a:moveTo>
                  <a:pt x="0" y="150"/>
                </a:moveTo>
                <a:cubicBezTo>
                  <a:pt x="18" y="98"/>
                  <a:pt x="11" y="49"/>
                  <a:pt x="42" y="2"/>
                </a:cubicBezTo>
                <a:cubicBezTo>
                  <a:pt x="91" y="6"/>
                  <a:pt x="142" y="0"/>
                  <a:pt x="189" y="13"/>
                </a:cubicBezTo>
                <a:cubicBezTo>
                  <a:pt x="211" y="19"/>
                  <a:pt x="197" y="71"/>
                  <a:pt x="189" y="76"/>
                </a:cubicBezTo>
                <a:cubicBezTo>
                  <a:pt x="171" y="89"/>
                  <a:pt x="126" y="97"/>
                  <a:pt x="126" y="97"/>
                </a:cubicBezTo>
                <a:cubicBezTo>
                  <a:pt x="124" y="99"/>
                  <a:pt x="67" y="146"/>
                  <a:pt x="63" y="150"/>
                </a:cubicBezTo>
                <a:cubicBezTo>
                  <a:pt x="54" y="159"/>
                  <a:pt x="54" y="181"/>
                  <a:pt x="42" y="181"/>
                </a:cubicBezTo>
                <a:cubicBezTo>
                  <a:pt x="25" y="181"/>
                  <a:pt x="14" y="160"/>
                  <a:pt x="0" y="15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8427" name="AutoShape 59">
            <a:extLst>
              <a:ext uri="{FF2B5EF4-FFF2-40B4-BE49-F238E27FC236}">
                <a16:creationId xmlns="" xmlns:a16="http://schemas.microsoft.com/office/drawing/2014/main" id="{1297F55E-6508-43A1-ABEE-DBD28A688EBA}"/>
              </a:ext>
            </a:extLst>
          </p:cNvPr>
          <p:cNvSpPr>
            <a:spLocks noChangeArrowheads="1"/>
          </p:cNvSpPr>
          <p:nvPr/>
        </p:nvSpPr>
        <p:spPr bwMode="auto">
          <a:xfrm flipV="1">
            <a:off x="3116263" y="2514600"/>
            <a:ext cx="266700" cy="474663"/>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8" name="Oval 60">
            <a:extLst>
              <a:ext uri="{FF2B5EF4-FFF2-40B4-BE49-F238E27FC236}">
                <a16:creationId xmlns="" xmlns:a16="http://schemas.microsoft.com/office/drawing/2014/main" id="{160180A2-148C-4CAF-876F-7200FB999A58}"/>
              </a:ext>
            </a:extLst>
          </p:cNvPr>
          <p:cNvSpPr>
            <a:spLocks noChangeArrowheads="1"/>
          </p:cNvSpPr>
          <p:nvPr/>
        </p:nvSpPr>
        <p:spPr bwMode="auto">
          <a:xfrm flipV="1">
            <a:off x="3171825" y="2859088"/>
            <a:ext cx="142875" cy="96837"/>
          </a:xfrm>
          <a:prstGeom prst="ellipse">
            <a:avLst/>
          </a:prstGeom>
          <a:solidFill>
            <a:schemeClr val="bg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29" name="Freeform 61">
            <a:extLst>
              <a:ext uri="{FF2B5EF4-FFF2-40B4-BE49-F238E27FC236}">
                <a16:creationId xmlns="" xmlns:a16="http://schemas.microsoft.com/office/drawing/2014/main" id="{A8E59888-A9A7-4E6B-B585-842179A6CD13}"/>
              </a:ext>
            </a:extLst>
          </p:cNvPr>
          <p:cNvSpPr>
            <a:spLocks/>
          </p:cNvSpPr>
          <p:nvPr/>
        </p:nvSpPr>
        <p:spPr bwMode="auto">
          <a:xfrm>
            <a:off x="3076575" y="2519363"/>
            <a:ext cx="311150" cy="463550"/>
          </a:xfrm>
          <a:custGeom>
            <a:avLst/>
            <a:gdLst>
              <a:gd name="T0" fmla="*/ 2147483647 w 243"/>
              <a:gd name="T1" fmla="*/ 0 h 412"/>
              <a:gd name="T2" fmla="*/ 2147483647 w 243"/>
              <a:gd name="T3" fmla="*/ 2147483647 h 412"/>
              <a:gd name="T4" fmla="*/ 2147483647 w 243"/>
              <a:gd name="T5" fmla="*/ 2147483647 h 412"/>
              <a:gd name="T6" fmla="*/ 2147483647 w 243"/>
              <a:gd name="T7" fmla="*/ 2147483647 h 412"/>
              <a:gd name="T8" fmla="*/ 0 60000 65536"/>
              <a:gd name="T9" fmla="*/ 0 60000 65536"/>
              <a:gd name="T10" fmla="*/ 0 60000 65536"/>
              <a:gd name="T11" fmla="*/ 0 60000 65536"/>
              <a:gd name="T12" fmla="*/ 0 w 243"/>
              <a:gd name="T13" fmla="*/ 0 h 412"/>
              <a:gd name="T14" fmla="*/ 243 w 243"/>
              <a:gd name="T15" fmla="*/ 412 h 412"/>
            </a:gdLst>
            <a:ahLst/>
            <a:cxnLst>
              <a:cxn ang="T8">
                <a:pos x="T0" y="T1"/>
              </a:cxn>
              <a:cxn ang="T9">
                <a:pos x="T2" y="T3"/>
              </a:cxn>
              <a:cxn ang="T10">
                <a:pos x="T4" y="T5"/>
              </a:cxn>
              <a:cxn ang="T11">
                <a:pos x="T6" y="T7"/>
              </a:cxn>
            </a:cxnLst>
            <a:rect l="T12" t="T13" r="T14" b="T15"/>
            <a:pathLst>
              <a:path w="243" h="412">
                <a:moveTo>
                  <a:pt x="82" y="0"/>
                </a:moveTo>
                <a:cubicBezTo>
                  <a:pt x="74" y="72"/>
                  <a:pt x="62" y="123"/>
                  <a:pt x="39" y="189"/>
                </a:cubicBezTo>
                <a:cubicBezTo>
                  <a:pt x="50" y="374"/>
                  <a:pt x="0" y="412"/>
                  <a:pt x="155" y="389"/>
                </a:cubicBezTo>
                <a:cubicBezTo>
                  <a:pt x="243" y="304"/>
                  <a:pt x="217" y="136"/>
                  <a:pt x="134" y="53"/>
                </a:cubicBezTo>
              </a:path>
            </a:pathLst>
          </a:custGeom>
          <a:solidFill>
            <a:srgbClr val="FFFF00"/>
          </a:solidFill>
          <a:ln w="9525">
            <a:solidFill>
              <a:schemeClr val="tx1"/>
            </a:solidFill>
            <a:round/>
            <a:headEnd/>
            <a:tailEnd/>
          </a:ln>
        </p:spPr>
        <p:txBody>
          <a:bodyPr wrap="none" anchor="ctr"/>
          <a:lstStyle/>
          <a:p>
            <a:endParaRPr lang="sr-Latn-RS"/>
          </a:p>
        </p:txBody>
      </p:sp>
      <p:sp>
        <p:nvSpPr>
          <p:cNvPr id="58430" name="Freeform 62">
            <a:extLst>
              <a:ext uri="{FF2B5EF4-FFF2-40B4-BE49-F238E27FC236}">
                <a16:creationId xmlns="" xmlns:a16="http://schemas.microsoft.com/office/drawing/2014/main" id="{6CFBCD30-9792-476D-A096-C0A37EC256F2}"/>
              </a:ext>
            </a:extLst>
          </p:cNvPr>
          <p:cNvSpPr>
            <a:spLocks/>
          </p:cNvSpPr>
          <p:nvPr/>
        </p:nvSpPr>
        <p:spPr bwMode="auto">
          <a:xfrm>
            <a:off x="3140075" y="2292350"/>
            <a:ext cx="322263" cy="307975"/>
          </a:xfrm>
          <a:custGeom>
            <a:avLst/>
            <a:gdLst>
              <a:gd name="T0" fmla="*/ 0 w 211"/>
              <a:gd name="T1" fmla="*/ 2147483647 h 181"/>
              <a:gd name="T2" fmla="*/ 2147483647 w 211"/>
              <a:gd name="T3" fmla="*/ 2147483647 h 181"/>
              <a:gd name="T4" fmla="*/ 2147483647 w 211"/>
              <a:gd name="T5" fmla="*/ 2147483647 h 181"/>
              <a:gd name="T6" fmla="*/ 2147483647 w 211"/>
              <a:gd name="T7" fmla="*/ 2147483647 h 181"/>
              <a:gd name="T8" fmla="*/ 2147483647 w 211"/>
              <a:gd name="T9" fmla="*/ 2147483647 h 181"/>
              <a:gd name="T10" fmla="*/ 2147483647 w 211"/>
              <a:gd name="T11" fmla="*/ 2147483647 h 181"/>
              <a:gd name="T12" fmla="*/ 2147483647 w 211"/>
              <a:gd name="T13" fmla="*/ 2147483647 h 181"/>
              <a:gd name="T14" fmla="*/ 0 w 211"/>
              <a:gd name="T15" fmla="*/ 2147483647 h 181"/>
              <a:gd name="T16" fmla="*/ 0 60000 65536"/>
              <a:gd name="T17" fmla="*/ 0 60000 65536"/>
              <a:gd name="T18" fmla="*/ 0 60000 65536"/>
              <a:gd name="T19" fmla="*/ 0 60000 65536"/>
              <a:gd name="T20" fmla="*/ 0 60000 65536"/>
              <a:gd name="T21" fmla="*/ 0 60000 65536"/>
              <a:gd name="T22" fmla="*/ 0 60000 65536"/>
              <a:gd name="T23" fmla="*/ 0 60000 65536"/>
              <a:gd name="T24" fmla="*/ 0 w 211"/>
              <a:gd name="T25" fmla="*/ 0 h 181"/>
              <a:gd name="T26" fmla="*/ 211 w 211"/>
              <a:gd name="T27" fmla="*/ 181 h 18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1" h="181">
                <a:moveTo>
                  <a:pt x="0" y="150"/>
                </a:moveTo>
                <a:cubicBezTo>
                  <a:pt x="18" y="98"/>
                  <a:pt x="11" y="49"/>
                  <a:pt x="42" y="2"/>
                </a:cubicBezTo>
                <a:cubicBezTo>
                  <a:pt x="91" y="6"/>
                  <a:pt x="142" y="0"/>
                  <a:pt x="189" y="13"/>
                </a:cubicBezTo>
                <a:cubicBezTo>
                  <a:pt x="211" y="19"/>
                  <a:pt x="197" y="71"/>
                  <a:pt x="189" y="76"/>
                </a:cubicBezTo>
                <a:cubicBezTo>
                  <a:pt x="171" y="89"/>
                  <a:pt x="126" y="97"/>
                  <a:pt x="126" y="97"/>
                </a:cubicBezTo>
                <a:cubicBezTo>
                  <a:pt x="124" y="99"/>
                  <a:pt x="67" y="146"/>
                  <a:pt x="63" y="150"/>
                </a:cubicBezTo>
                <a:cubicBezTo>
                  <a:pt x="54" y="159"/>
                  <a:pt x="54" y="181"/>
                  <a:pt x="42" y="181"/>
                </a:cubicBezTo>
                <a:cubicBezTo>
                  <a:pt x="25" y="181"/>
                  <a:pt x="14" y="160"/>
                  <a:pt x="0" y="15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8431" name="Text Box 63">
            <a:extLst>
              <a:ext uri="{FF2B5EF4-FFF2-40B4-BE49-F238E27FC236}">
                <a16:creationId xmlns="" xmlns:a16="http://schemas.microsoft.com/office/drawing/2014/main" id="{02A25DD0-EE71-4690-B178-4EFCC97778DB}"/>
              </a:ext>
            </a:extLst>
          </p:cNvPr>
          <p:cNvSpPr txBox="1">
            <a:spLocks noChangeArrowheads="1"/>
          </p:cNvSpPr>
          <p:nvPr/>
        </p:nvSpPr>
        <p:spPr bwMode="auto">
          <a:xfrm>
            <a:off x="1511300" y="4475163"/>
            <a:ext cx="34547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b="1" i="1" dirty="0"/>
              <a:t> Hyperplasia of </a:t>
            </a:r>
            <a:r>
              <a:rPr lang="en" altLang="sr-Latn-RS" b="1" i="1" dirty="0" smtClean="0"/>
              <a:t>mucus </a:t>
            </a:r>
            <a:r>
              <a:rPr lang="en" altLang="sr-Latn-RS" b="1" i="1" dirty="0"/>
              <a:t>glands</a:t>
            </a:r>
            <a:endParaRPr lang="en-GB" altLang="sr-Latn-RS" sz="2400" b="1" i="1" dirty="0"/>
          </a:p>
        </p:txBody>
      </p:sp>
      <p:sp>
        <p:nvSpPr>
          <p:cNvPr id="58432" name="Text Box 64">
            <a:extLst>
              <a:ext uri="{FF2B5EF4-FFF2-40B4-BE49-F238E27FC236}">
                <a16:creationId xmlns="" xmlns:a16="http://schemas.microsoft.com/office/drawing/2014/main" id="{9E01BB47-BFBD-44F1-BC45-5EC626541E40}"/>
              </a:ext>
            </a:extLst>
          </p:cNvPr>
          <p:cNvSpPr txBox="1">
            <a:spLocks noChangeArrowheads="1"/>
          </p:cNvSpPr>
          <p:nvPr/>
        </p:nvSpPr>
        <p:spPr bwMode="auto">
          <a:xfrm>
            <a:off x="1490663" y="3532188"/>
            <a:ext cx="22717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80000"/>
              </a:lnSpc>
            </a:pPr>
            <a:r>
              <a:rPr lang="en" altLang="sr-Latn-RS" b="1" i="1"/>
              <a:t>Goblet cells</a:t>
            </a:r>
            <a:endParaRPr lang="en-GB" altLang="sr-Latn-RS" b="1" i="1"/>
          </a:p>
          <a:p>
            <a:pPr eaLnBrk="1" hangingPunct="1">
              <a:lnSpc>
                <a:spcPct val="80000"/>
              </a:lnSpc>
            </a:pPr>
            <a:r>
              <a:rPr lang="en" altLang="sr-Latn-RS" b="1" i="1"/>
              <a:t>hyperplasia</a:t>
            </a:r>
            <a:endParaRPr lang="en-GB" altLang="sr-Latn-RS" sz="2400" b="1" i="1"/>
          </a:p>
        </p:txBody>
      </p:sp>
      <p:sp>
        <p:nvSpPr>
          <p:cNvPr id="58433" name="Text Box 65">
            <a:extLst>
              <a:ext uri="{FF2B5EF4-FFF2-40B4-BE49-F238E27FC236}">
                <a16:creationId xmlns="" xmlns:a16="http://schemas.microsoft.com/office/drawing/2014/main" id="{FC8F9F9F-4CD1-41A9-A36D-A6FC5C62CA63}"/>
              </a:ext>
            </a:extLst>
          </p:cNvPr>
          <p:cNvSpPr txBox="1">
            <a:spLocks noChangeArrowheads="1"/>
          </p:cNvSpPr>
          <p:nvPr/>
        </p:nvSpPr>
        <p:spPr bwMode="auto">
          <a:xfrm>
            <a:off x="1187450" y="1203325"/>
            <a:ext cx="27193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b="1" i="1"/>
              <a:t>Mucus hypersecretion</a:t>
            </a:r>
            <a:endParaRPr lang="en-GB" altLang="sr-Latn-RS" sz="2400" b="1" i="1"/>
          </a:p>
        </p:txBody>
      </p:sp>
      <p:sp>
        <p:nvSpPr>
          <p:cNvPr id="58435" name="Line 67">
            <a:extLst>
              <a:ext uri="{FF2B5EF4-FFF2-40B4-BE49-F238E27FC236}">
                <a16:creationId xmlns="" xmlns:a16="http://schemas.microsoft.com/office/drawing/2014/main" id="{37AEC9A1-67CA-49CC-8A7C-DB8D87AE5F73}"/>
              </a:ext>
            </a:extLst>
          </p:cNvPr>
          <p:cNvSpPr>
            <a:spLocks noChangeShapeType="1"/>
          </p:cNvSpPr>
          <p:nvPr/>
        </p:nvSpPr>
        <p:spPr bwMode="auto">
          <a:xfrm>
            <a:off x="4168775" y="1981200"/>
            <a:ext cx="0" cy="45720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sr-Latn-RS"/>
          </a:p>
        </p:txBody>
      </p:sp>
      <p:grpSp>
        <p:nvGrpSpPr>
          <p:cNvPr id="58436" name="Group 68">
            <a:extLst>
              <a:ext uri="{FF2B5EF4-FFF2-40B4-BE49-F238E27FC236}">
                <a16:creationId xmlns="" xmlns:a16="http://schemas.microsoft.com/office/drawing/2014/main" id="{D0F63850-2362-4C09-9E7D-33F7EF8B2138}"/>
              </a:ext>
            </a:extLst>
          </p:cNvPr>
          <p:cNvGrpSpPr>
            <a:grpSpLocks/>
          </p:cNvGrpSpPr>
          <p:nvPr/>
        </p:nvGrpSpPr>
        <p:grpSpPr bwMode="auto">
          <a:xfrm>
            <a:off x="3613150" y="2997200"/>
            <a:ext cx="1001713" cy="215900"/>
            <a:chOff x="3709" y="1862"/>
            <a:chExt cx="616" cy="310"/>
          </a:xfrm>
        </p:grpSpPr>
        <p:sp>
          <p:nvSpPr>
            <p:cNvPr id="58665" name="AutoShape 69">
              <a:extLst>
                <a:ext uri="{FF2B5EF4-FFF2-40B4-BE49-F238E27FC236}">
                  <a16:creationId xmlns="" xmlns:a16="http://schemas.microsoft.com/office/drawing/2014/main" id="{125EFD6D-5884-4554-88A5-5588982E71D0}"/>
                </a:ext>
              </a:extLst>
            </p:cNvPr>
            <p:cNvSpPr>
              <a:spLocks noChangeArrowheads="1"/>
            </p:cNvSpPr>
            <p:nvPr/>
          </p:nvSpPr>
          <p:spPr bwMode="auto">
            <a:xfrm flipV="1">
              <a:off x="3922" y="1862"/>
              <a:ext cx="189" cy="299"/>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6" name="Oval 70">
              <a:extLst>
                <a:ext uri="{FF2B5EF4-FFF2-40B4-BE49-F238E27FC236}">
                  <a16:creationId xmlns="" xmlns:a16="http://schemas.microsoft.com/office/drawing/2014/main" id="{F4B0BD87-ED4C-4D8E-BEDE-21EA76F04039}"/>
                </a:ext>
              </a:extLst>
            </p:cNvPr>
            <p:cNvSpPr>
              <a:spLocks noChangeArrowheads="1"/>
            </p:cNvSpPr>
            <p:nvPr/>
          </p:nvSpPr>
          <p:spPr bwMode="auto">
            <a:xfrm flipV="1">
              <a:off x="3966" y="2069"/>
              <a:ext cx="101"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7" name="AutoShape 71">
              <a:extLst>
                <a:ext uri="{FF2B5EF4-FFF2-40B4-BE49-F238E27FC236}">
                  <a16:creationId xmlns="" xmlns:a16="http://schemas.microsoft.com/office/drawing/2014/main" id="{8C31FB10-02B8-49CD-A78D-FD5229735167}"/>
                </a:ext>
              </a:extLst>
            </p:cNvPr>
            <p:cNvSpPr>
              <a:spLocks noChangeArrowheads="1"/>
            </p:cNvSpPr>
            <p:nvPr/>
          </p:nvSpPr>
          <p:spPr bwMode="auto">
            <a:xfrm flipV="1">
              <a:off x="3709" y="1862"/>
              <a:ext cx="188" cy="30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8" name="Oval 72">
              <a:extLst>
                <a:ext uri="{FF2B5EF4-FFF2-40B4-BE49-F238E27FC236}">
                  <a16:creationId xmlns="" xmlns:a16="http://schemas.microsoft.com/office/drawing/2014/main" id="{89E69D77-F0C2-4E8D-834E-CF8CBE9A4080}"/>
                </a:ext>
              </a:extLst>
            </p:cNvPr>
            <p:cNvSpPr>
              <a:spLocks noChangeArrowheads="1"/>
            </p:cNvSpPr>
            <p:nvPr/>
          </p:nvSpPr>
          <p:spPr bwMode="auto">
            <a:xfrm flipV="1">
              <a:off x="3752" y="2070"/>
              <a:ext cx="101"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9" name="AutoShape 73">
              <a:extLst>
                <a:ext uri="{FF2B5EF4-FFF2-40B4-BE49-F238E27FC236}">
                  <a16:creationId xmlns="" xmlns:a16="http://schemas.microsoft.com/office/drawing/2014/main" id="{6A838E77-27DF-4D03-9AF4-FCA5B6EC2ABA}"/>
                </a:ext>
              </a:extLst>
            </p:cNvPr>
            <p:cNvSpPr>
              <a:spLocks noChangeArrowheads="1"/>
            </p:cNvSpPr>
            <p:nvPr/>
          </p:nvSpPr>
          <p:spPr bwMode="auto">
            <a:xfrm flipV="1">
              <a:off x="4137" y="1872"/>
              <a:ext cx="188" cy="30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70" name="Oval 74">
              <a:extLst>
                <a:ext uri="{FF2B5EF4-FFF2-40B4-BE49-F238E27FC236}">
                  <a16:creationId xmlns="" xmlns:a16="http://schemas.microsoft.com/office/drawing/2014/main" id="{DA836EBB-63A7-4F6F-BDE6-127D3651C67F}"/>
                </a:ext>
              </a:extLst>
            </p:cNvPr>
            <p:cNvSpPr>
              <a:spLocks noChangeArrowheads="1"/>
            </p:cNvSpPr>
            <p:nvPr/>
          </p:nvSpPr>
          <p:spPr bwMode="auto">
            <a:xfrm flipV="1">
              <a:off x="4180" y="2079"/>
              <a:ext cx="102"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37" name="Group 75">
            <a:extLst>
              <a:ext uri="{FF2B5EF4-FFF2-40B4-BE49-F238E27FC236}">
                <a16:creationId xmlns="" xmlns:a16="http://schemas.microsoft.com/office/drawing/2014/main" id="{F544C611-C31D-4F15-8B16-F042F3742DB4}"/>
              </a:ext>
            </a:extLst>
          </p:cNvPr>
          <p:cNvGrpSpPr>
            <a:grpSpLocks/>
          </p:cNvGrpSpPr>
          <p:nvPr/>
        </p:nvGrpSpPr>
        <p:grpSpPr bwMode="auto">
          <a:xfrm>
            <a:off x="858838" y="2924175"/>
            <a:ext cx="1001712" cy="215900"/>
            <a:chOff x="3709" y="1862"/>
            <a:chExt cx="616" cy="310"/>
          </a:xfrm>
        </p:grpSpPr>
        <p:sp>
          <p:nvSpPr>
            <p:cNvPr id="58659" name="AutoShape 76">
              <a:extLst>
                <a:ext uri="{FF2B5EF4-FFF2-40B4-BE49-F238E27FC236}">
                  <a16:creationId xmlns="" xmlns:a16="http://schemas.microsoft.com/office/drawing/2014/main" id="{4345CAAB-72E9-4A7A-B19F-204B1A5A00FA}"/>
                </a:ext>
              </a:extLst>
            </p:cNvPr>
            <p:cNvSpPr>
              <a:spLocks noChangeArrowheads="1"/>
            </p:cNvSpPr>
            <p:nvPr/>
          </p:nvSpPr>
          <p:spPr bwMode="auto">
            <a:xfrm flipV="1">
              <a:off x="3922" y="1862"/>
              <a:ext cx="189" cy="299"/>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0" name="Oval 77">
              <a:extLst>
                <a:ext uri="{FF2B5EF4-FFF2-40B4-BE49-F238E27FC236}">
                  <a16:creationId xmlns="" xmlns:a16="http://schemas.microsoft.com/office/drawing/2014/main" id="{DE0FDE2F-579D-4B38-BE5B-4A9BA922DE54}"/>
                </a:ext>
              </a:extLst>
            </p:cNvPr>
            <p:cNvSpPr>
              <a:spLocks noChangeArrowheads="1"/>
            </p:cNvSpPr>
            <p:nvPr/>
          </p:nvSpPr>
          <p:spPr bwMode="auto">
            <a:xfrm flipV="1">
              <a:off x="3966" y="2069"/>
              <a:ext cx="101"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1" name="AutoShape 78">
              <a:extLst>
                <a:ext uri="{FF2B5EF4-FFF2-40B4-BE49-F238E27FC236}">
                  <a16:creationId xmlns="" xmlns:a16="http://schemas.microsoft.com/office/drawing/2014/main" id="{7F888277-69C5-4CC0-8838-E1A27B3FEFF8}"/>
                </a:ext>
              </a:extLst>
            </p:cNvPr>
            <p:cNvSpPr>
              <a:spLocks noChangeArrowheads="1"/>
            </p:cNvSpPr>
            <p:nvPr/>
          </p:nvSpPr>
          <p:spPr bwMode="auto">
            <a:xfrm flipV="1">
              <a:off x="3709" y="1862"/>
              <a:ext cx="188" cy="30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2" name="Oval 79">
              <a:extLst>
                <a:ext uri="{FF2B5EF4-FFF2-40B4-BE49-F238E27FC236}">
                  <a16:creationId xmlns="" xmlns:a16="http://schemas.microsoft.com/office/drawing/2014/main" id="{F61D61C7-23E0-40F6-AE0C-0020EC186A6C}"/>
                </a:ext>
              </a:extLst>
            </p:cNvPr>
            <p:cNvSpPr>
              <a:spLocks noChangeArrowheads="1"/>
            </p:cNvSpPr>
            <p:nvPr/>
          </p:nvSpPr>
          <p:spPr bwMode="auto">
            <a:xfrm flipV="1">
              <a:off x="3752" y="2070"/>
              <a:ext cx="101"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3" name="AutoShape 80">
              <a:extLst>
                <a:ext uri="{FF2B5EF4-FFF2-40B4-BE49-F238E27FC236}">
                  <a16:creationId xmlns="" xmlns:a16="http://schemas.microsoft.com/office/drawing/2014/main" id="{8458A471-16DC-4E53-A637-57D8A9D9BF9E}"/>
                </a:ext>
              </a:extLst>
            </p:cNvPr>
            <p:cNvSpPr>
              <a:spLocks noChangeArrowheads="1"/>
            </p:cNvSpPr>
            <p:nvPr/>
          </p:nvSpPr>
          <p:spPr bwMode="auto">
            <a:xfrm flipV="1">
              <a:off x="4137" y="1872"/>
              <a:ext cx="188" cy="300"/>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64" name="Oval 81">
              <a:extLst>
                <a:ext uri="{FF2B5EF4-FFF2-40B4-BE49-F238E27FC236}">
                  <a16:creationId xmlns="" xmlns:a16="http://schemas.microsoft.com/office/drawing/2014/main" id="{35D6A25C-2972-48E6-9A5E-F50B275129C6}"/>
                </a:ext>
              </a:extLst>
            </p:cNvPr>
            <p:cNvSpPr>
              <a:spLocks noChangeArrowheads="1"/>
            </p:cNvSpPr>
            <p:nvPr/>
          </p:nvSpPr>
          <p:spPr bwMode="auto">
            <a:xfrm flipV="1">
              <a:off x="4180" y="2079"/>
              <a:ext cx="102" cy="62"/>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38" name="Group 82">
            <a:extLst>
              <a:ext uri="{FF2B5EF4-FFF2-40B4-BE49-F238E27FC236}">
                <a16:creationId xmlns="" xmlns:a16="http://schemas.microsoft.com/office/drawing/2014/main" id="{31871B11-ABB1-46C1-8833-95AF8983D0DA}"/>
              </a:ext>
            </a:extLst>
          </p:cNvPr>
          <p:cNvGrpSpPr>
            <a:grpSpLocks/>
          </p:cNvGrpSpPr>
          <p:nvPr/>
        </p:nvGrpSpPr>
        <p:grpSpPr bwMode="auto">
          <a:xfrm>
            <a:off x="2935288" y="2997200"/>
            <a:ext cx="306387" cy="207963"/>
            <a:chOff x="2080" y="1888"/>
            <a:chExt cx="217" cy="131"/>
          </a:xfrm>
        </p:grpSpPr>
        <p:sp>
          <p:nvSpPr>
            <p:cNvPr id="58657" name="AutoShape 83">
              <a:extLst>
                <a:ext uri="{FF2B5EF4-FFF2-40B4-BE49-F238E27FC236}">
                  <a16:creationId xmlns="" xmlns:a16="http://schemas.microsoft.com/office/drawing/2014/main" id="{14D9CF3F-5716-4555-AC34-E57971F05FE9}"/>
                </a:ext>
              </a:extLst>
            </p:cNvPr>
            <p:cNvSpPr>
              <a:spLocks noChangeArrowheads="1"/>
            </p:cNvSpPr>
            <p:nvPr/>
          </p:nvSpPr>
          <p:spPr bwMode="auto">
            <a:xfrm flipV="1">
              <a:off x="2080" y="1888"/>
              <a:ext cx="217" cy="131"/>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58" name="Oval 84">
              <a:extLst>
                <a:ext uri="{FF2B5EF4-FFF2-40B4-BE49-F238E27FC236}">
                  <a16:creationId xmlns="" xmlns:a16="http://schemas.microsoft.com/office/drawing/2014/main" id="{38E60C6B-6A84-4980-B765-96ED6CB9FE6C}"/>
                </a:ext>
              </a:extLst>
            </p:cNvPr>
            <p:cNvSpPr>
              <a:spLocks noChangeArrowheads="1"/>
            </p:cNvSpPr>
            <p:nvPr/>
          </p:nvSpPr>
          <p:spPr bwMode="auto">
            <a:xfrm flipV="1">
              <a:off x="2151" y="1979"/>
              <a:ext cx="117" cy="27"/>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39" name="Group 85">
            <a:extLst>
              <a:ext uri="{FF2B5EF4-FFF2-40B4-BE49-F238E27FC236}">
                <a16:creationId xmlns="" xmlns:a16="http://schemas.microsoft.com/office/drawing/2014/main" id="{5014954C-6F60-4A44-9B85-531749AB0083}"/>
              </a:ext>
            </a:extLst>
          </p:cNvPr>
          <p:cNvGrpSpPr>
            <a:grpSpLocks/>
          </p:cNvGrpSpPr>
          <p:nvPr/>
        </p:nvGrpSpPr>
        <p:grpSpPr bwMode="auto">
          <a:xfrm>
            <a:off x="1884363" y="2924175"/>
            <a:ext cx="306387" cy="207963"/>
            <a:chOff x="2080" y="1888"/>
            <a:chExt cx="217" cy="131"/>
          </a:xfrm>
        </p:grpSpPr>
        <p:sp>
          <p:nvSpPr>
            <p:cNvPr id="58655" name="AutoShape 86">
              <a:extLst>
                <a:ext uri="{FF2B5EF4-FFF2-40B4-BE49-F238E27FC236}">
                  <a16:creationId xmlns="" xmlns:a16="http://schemas.microsoft.com/office/drawing/2014/main" id="{ACFA320E-8631-4C60-B4BF-F1F766A37D2A}"/>
                </a:ext>
              </a:extLst>
            </p:cNvPr>
            <p:cNvSpPr>
              <a:spLocks noChangeArrowheads="1"/>
            </p:cNvSpPr>
            <p:nvPr/>
          </p:nvSpPr>
          <p:spPr bwMode="auto">
            <a:xfrm flipV="1">
              <a:off x="2080" y="1888"/>
              <a:ext cx="217" cy="131"/>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56" name="Oval 87">
              <a:extLst>
                <a:ext uri="{FF2B5EF4-FFF2-40B4-BE49-F238E27FC236}">
                  <a16:creationId xmlns="" xmlns:a16="http://schemas.microsoft.com/office/drawing/2014/main" id="{7210A141-007D-4717-A013-81A730F7F6A0}"/>
                </a:ext>
              </a:extLst>
            </p:cNvPr>
            <p:cNvSpPr>
              <a:spLocks noChangeArrowheads="1"/>
            </p:cNvSpPr>
            <p:nvPr/>
          </p:nvSpPr>
          <p:spPr bwMode="auto">
            <a:xfrm flipV="1">
              <a:off x="2151" y="1979"/>
              <a:ext cx="117" cy="27"/>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40" name="Group 88">
            <a:extLst>
              <a:ext uri="{FF2B5EF4-FFF2-40B4-BE49-F238E27FC236}">
                <a16:creationId xmlns="" xmlns:a16="http://schemas.microsoft.com/office/drawing/2014/main" id="{D71DD60F-9590-4441-9704-B32BFEEF8501}"/>
              </a:ext>
            </a:extLst>
          </p:cNvPr>
          <p:cNvGrpSpPr>
            <a:grpSpLocks/>
          </p:cNvGrpSpPr>
          <p:nvPr/>
        </p:nvGrpSpPr>
        <p:grpSpPr bwMode="auto">
          <a:xfrm>
            <a:off x="2203450" y="2997200"/>
            <a:ext cx="306388" cy="207963"/>
            <a:chOff x="2080" y="1888"/>
            <a:chExt cx="217" cy="131"/>
          </a:xfrm>
        </p:grpSpPr>
        <p:sp>
          <p:nvSpPr>
            <p:cNvPr id="58653" name="AutoShape 89">
              <a:extLst>
                <a:ext uri="{FF2B5EF4-FFF2-40B4-BE49-F238E27FC236}">
                  <a16:creationId xmlns="" xmlns:a16="http://schemas.microsoft.com/office/drawing/2014/main" id="{E9950C78-8ACD-4087-9F6C-F4AF753B5C84}"/>
                </a:ext>
              </a:extLst>
            </p:cNvPr>
            <p:cNvSpPr>
              <a:spLocks noChangeArrowheads="1"/>
            </p:cNvSpPr>
            <p:nvPr/>
          </p:nvSpPr>
          <p:spPr bwMode="auto">
            <a:xfrm flipV="1">
              <a:off x="2080" y="1888"/>
              <a:ext cx="217" cy="131"/>
            </a:xfrm>
            <a:prstGeom prst="roundRect">
              <a:avLst>
                <a:gd name="adj" fmla="val 43463"/>
              </a:avLst>
            </a:prstGeom>
            <a:noFill/>
            <a:ln w="698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54" name="Oval 90">
              <a:extLst>
                <a:ext uri="{FF2B5EF4-FFF2-40B4-BE49-F238E27FC236}">
                  <a16:creationId xmlns="" xmlns:a16="http://schemas.microsoft.com/office/drawing/2014/main" id="{9E3B5784-0CB1-4144-BC0B-E63D5BA109BD}"/>
                </a:ext>
              </a:extLst>
            </p:cNvPr>
            <p:cNvSpPr>
              <a:spLocks noChangeArrowheads="1"/>
            </p:cNvSpPr>
            <p:nvPr/>
          </p:nvSpPr>
          <p:spPr bwMode="auto">
            <a:xfrm flipV="1">
              <a:off x="2151" y="1979"/>
              <a:ext cx="117" cy="27"/>
            </a:xfrm>
            <a:prstGeom prst="ellipse">
              <a:avLst/>
            </a:prstGeom>
            <a:solidFill>
              <a:schemeClr val="tx1"/>
            </a:solidFill>
            <a:ln w="6985">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41" name="Group 91">
            <a:extLst>
              <a:ext uri="{FF2B5EF4-FFF2-40B4-BE49-F238E27FC236}">
                <a16:creationId xmlns="" xmlns:a16="http://schemas.microsoft.com/office/drawing/2014/main" id="{94EA3F01-9513-4789-8B67-BD5F82BE49EB}"/>
              </a:ext>
            </a:extLst>
          </p:cNvPr>
          <p:cNvGrpSpPr>
            <a:grpSpLocks/>
          </p:cNvGrpSpPr>
          <p:nvPr/>
        </p:nvGrpSpPr>
        <p:grpSpPr bwMode="auto">
          <a:xfrm>
            <a:off x="3867150" y="1844675"/>
            <a:ext cx="234950" cy="263525"/>
            <a:chOff x="2886" y="1492"/>
            <a:chExt cx="764" cy="671"/>
          </a:xfrm>
        </p:grpSpPr>
        <p:sp>
          <p:nvSpPr>
            <p:cNvPr id="58646" name="Oval 92">
              <a:extLst>
                <a:ext uri="{FF2B5EF4-FFF2-40B4-BE49-F238E27FC236}">
                  <a16:creationId xmlns="" xmlns:a16="http://schemas.microsoft.com/office/drawing/2014/main" id="{61B192EC-6F27-421F-850D-BBBD7AB7B4A2}"/>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47" name="Freeform 93">
              <a:extLst>
                <a:ext uri="{FF2B5EF4-FFF2-40B4-BE49-F238E27FC236}">
                  <a16:creationId xmlns="" xmlns:a16="http://schemas.microsoft.com/office/drawing/2014/main" id="{FDC90BB5-435B-4C0C-97A2-608ED3765489}"/>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48" name="Freeform 94">
              <a:extLst>
                <a:ext uri="{FF2B5EF4-FFF2-40B4-BE49-F238E27FC236}">
                  <a16:creationId xmlns="" xmlns:a16="http://schemas.microsoft.com/office/drawing/2014/main" id="{56AF836D-E5FB-498E-A751-D435ADCD2FC9}"/>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49" name="Freeform 95">
              <a:extLst>
                <a:ext uri="{FF2B5EF4-FFF2-40B4-BE49-F238E27FC236}">
                  <a16:creationId xmlns="" xmlns:a16="http://schemas.microsoft.com/office/drawing/2014/main" id="{207A0A49-FED2-49F4-9249-8F1622193C05}"/>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50" name="Freeform 96">
              <a:extLst>
                <a:ext uri="{FF2B5EF4-FFF2-40B4-BE49-F238E27FC236}">
                  <a16:creationId xmlns="" xmlns:a16="http://schemas.microsoft.com/office/drawing/2014/main" id="{4B928597-43F3-48AD-BFD9-52FB113A5886}"/>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51" name="Freeform 97">
              <a:extLst>
                <a:ext uri="{FF2B5EF4-FFF2-40B4-BE49-F238E27FC236}">
                  <a16:creationId xmlns="" xmlns:a16="http://schemas.microsoft.com/office/drawing/2014/main" id="{E672EA5F-FF6D-4184-A355-244186FEAFA5}"/>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52" name="Freeform 98">
              <a:extLst>
                <a:ext uri="{FF2B5EF4-FFF2-40B4-BE49-F238E27FC236}">
                  <a16:creationId xmlns="" xmlns:a16="http://schemas.microsoft.com/office/drawing/2014/main" id="{A7B473FC-74A3-4098-B2F7-FC0AC85704E6}"/>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2" name="Group 99">
            <a:extLst>
              <a:ext uri="{FF2B5EF4-FFF2-40B4-BE49-F238E27FC236}">
                <a16:creationId xmlns="" xmlns:a16="http://schemas.microsoft.com/office/drawing/2014/main" id="{6F153A2E-3E24-47C4-8C43-E43863E4B113}"/>
              </a:ext>
            </a:extLst>
          </p:cNvPr>
          <p:cNvGrpSpPr>
            <a:grpSpLocks/>
          </p:cNvGrpSpPr>
          <p:nvPr/>
        </p:nvGrpSpPr>
        <p:grpSpPr bwMode="auto">
          <a:xfrm>
            <a:off x="4059238" y="2060575"/>
            <a:ext cx="234950" cy="263525"/>
            <a:chOff x="2886" y="1492"/>
            <a:chExt cx="764" cy="671"/>
          </a:xfrm>
        </p:grpSpPr>
        <p:sp>
          <p:nvSpPr>
            <p:cNvPr id="58639" name="Oval 100">
              <a:extLst>
                <a:ext uri="{FF2B5EF4-FFF2-40B4-BE49-F238E27FC236}">
                  <a16:creationId xmlns="" xmlns:a16="http://schemas.microsoft.com/office/drawing/2014/main" id="{978B22E3-5CC6-459E-A534-526541209E4D}"/>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40" name="Freeform 101">
              <a:extLst>
                <a:ext uri="{FF2B5EF4-FFF2-40B4-BE49-F238E27FC236}">
                  <a16:creationId xmlns="" xmlns:a16="http://schemas.microsoft.com/office/drawing/2014/main" id="{FDE5E830-E478-493D-A254-B47883D48BEB}"/>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41" name="Freeform 102">
              <a:extLst>
                <a:ext uri="{FF2B5EF4-FFF2-40B4-BE49-F238E27FC236}">
                  <a16:creationId xmlns="" xmlns:a16="http://schemas.microsoft.com/office/drawing/2014/main" id="{96E30F53-5C74-4CCD-B8A5-94492180FC9C}"/>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42" name="Freeform 103">
              <a:extLst>
                <a:ext uri="{FF2B5EF4-FFF2-40B4-BE49-F238E27FC236}">
                  <a16:creationId xmlns="" xmlns:a16="http://schemas.microsoft.com/office/drawing/2014/main" id="{4993A9CA-1BBB-40A4-A024-61B4F67C80E0}"/>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43" name="Freeform 104">
              <a:extLst>
                <a:ext uri="{FF2B5EF4-FFF2-40B4-BE49-F238E27FC236}">
                  <a16:creationId xmlns="" xmlns:a16="http://schemas.microsoft.com/office/drawing/2014/main" id="{365FF733-811A-43F7-9857-76B5B53C8044}"/>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44" name="Freeform 105">
              <a:extLst>
                <a:ext uri="{FF2B5EF4-FFF2-40B4-BE49-F238E27FC236}">
                  <a16:creationId xmlns="" xmlns:a16="http://schemas.microsoft.com/office/drawing/2014/main" id="{853C0E6E-703A-4627-A372-E881B4E38CAE}"/>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45" name="Freeform 106">
              <a:extLst>
                <a:ext uri="{FF2B5EF4-FFF2-40B4-BE49-F238E27FC236}">
                  <a16:creationId xmlns="" xmlns:a16="http://schemas.microsoft.com/office/drawing/2014/main" id="{B7DD8AC3-8F31-47E3-AB15-A85BEE182336}"/>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3" name="Group 107">
            <a:extLst>
              <a:ext uri="{FF2B5EF4-FFF2-40B4-BE49-F238E27FC236}">
                <a16:creationId xmlns="" xmlns:a16="http://schemas.microsoft.com/office/drawing/2014/main" id="{E6774814-3F53-4F1E-9B5C-AD9192BE9905}"/>
              </a:ext>
            </a:extLst>
          </p:cNvPr>
          <p:cNvGrpSpPr>
            <a:grpSpLocks/>
          </p:cNvGrpSpPr>
          <p:nvPr/>
        </p:nvGrpSpPr>
        <p:grpSpPr bwMode="auto">
          <a:xfrm>
            <a:off x="4251325" y="2276475"/>
            <a:ext cx="234950" cy="263525"/>
            <a:chOff x="2886" y="1492"/>
            <a:chExt cx="764" cy="671"/>
          </a:xfrm>
        </p:grpSpPr>
        <p:sp>
          <p:nvSpPr>
            <p:cNvPr id="58632" name="Oval 108">
              <a:extLst>
                <a:ext uri="{FF2B5EF4-FFF2-40B4-BE49-F238E27FC236}">
                  <a16:creationId xmlns="" xmlns:a16="http://schemas.microsoft.com/office/drawing/2014/main" id="{9B88A458-F383-4AE0-AF03-5FFEAD2628B7}"/>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33" name="Freeform 109">
              <a:extLst>
                <a:ext uri="{FF2B5EF4-FFF2-40B4-BE49-F238E27FC236}">
                  <a16:creationId xmlns="" xmlns:a16="http://schemas.microsoft.com/office/drawing/2014/main" id="{8141B4BD-0464-4252-BB11-F2561F5F7FDA}"/>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34" name="Freeform 110">
              <a:extLst>
                <a:ext uri="{FF2B5EF4-FFF2-40B4-BE49-F238E27FC236}">
                  <a16:creationId xmlns="" xmlns:a16="http://schemas.microsoft.com/office/drawing/2014/main" id="{17AE8E02-AE9C-471C-BC9C-D0E00EC87E3F}"/>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35" name="Freeform 111">
              <a:extLst>
                <a:ext uri="{FF2B5EF4-FFF2-40B4-BE49-F238E27FC236}">
                  <a16:creationId xmlns="" xmlns:a16="http://schemas.microsoft.com/office/drawing/2014/main" id="{33A8BBFD-D6CD-4CCA-9880-E872B95010CF}"/>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36" name="Freeform 112">
              <a:extLst>
                <a:ext uri="{FF2B5EF4-FFF2-40B4-BE49-F238E27FC236}">
                  <a16:creationId xmlns="" xmlns:a16="http://schemas.microsoft.com/office/drawing/2014/main" id="{A74FAFF1-0531-490E-B4B8-978EA488E3C2}"/>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37" name="Freeform 113">
              <a:extLst>
                <a:ext uri="{FF2B5EF4-FFF2-40B4-BE49-F238E27FC236}">
                  <a16:creationId xmlns="" xmlns:a16="http://schemas.microsoft.com/office/drawing/2014/main" id="{FCD4DEA9-D1AB-44E1-8C72-8FB30CBFC391}"/>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38" name="Freeform 114">
              <a:extLst>
                <a:ext uri="{FF2B5EF4-FFF2-40B4-BE49-F238E27FC236}">
                  <a16:creationId xmlns="" xmlns:a16="http://schemas.microsoft.com/office/drawing/2014/main" id="{1E2987B0-D330-4777-AE04-D3DA7379E8B5}"/>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4" name="Group 115">
            <a:extLst>
              <a:ext uri="{FF2B5EF4-FFF2-40B4-BE49-F238E27FC236}">
                <a16:creationId xmlns="" xmlns:a16="http://schemas.microsoft.com/office/drawing/2014/main" id="{6E17AE6C-D7B8-43D0-9566-F621CD90C643}"/>
              </a:ext>
            </a:extLst>
          </p:cNvPr>
          <p:cNvGrpSpPr>
            <a:grpSpLocks/>
          </p:cNvGrpSpPr>
          <p:nvPr/>
        </p:nvGrpSpPr>
        <p:grpSpPr bwMode="auto">
          <a:xfrm>
            <a:off x="4443413" y="2492375"/>
            <a:ext cx="234950" cy="263525"/>
            <a:chOff x="2886" y="1492"/>
            <a:chExt cx="764" cy="671"/>
          </a:xfrm>
        </p:grpSpPr>
        <p:sp>
          <p:nvSpPr>
            <p:cNvPr id="58625" name="Oval 116">
              <a:extLst>
                <a:ext uri="{FF2B5EF4-FFF2-40B4-BE49-F238E27FC236}">
                  <a16:creationId xmlns="" xmlns:a16="http://schemas.microsoft.com/office/drawing/2014/main" id="{06CE1E4D-C8AD-40D1-96C9-A08EE0B84DD6}"/>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26" name="Freeform 117">
              <a:extLst>
                <a:ext uri="{FF2B5EF4-FFF2-40B4-BE49-F238E27FC236}">
                  <a16:creationId xmlns="" xmlns:a16="http://schemas.microsoft.com/office/drawing/2014/main" id="{D857BACF-1DEA-49B4-972F-E03F31B9465B}"/>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27" name="Freeform 118">
              <a:extLst>
                <a:ext uri="{FF2B5EF4-FFF2-40B4-BE49-F238E27FC236}">
                  <a16:creationId xmlns="" xmlns:a16="http://schemas.microsoft.com/office/drawing/2014/main" id="{4C8BF248-6A60-4247-AB94-A50E9413F2EF}"/>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28" name="Freeform 119">
              <a:extLst>
                <a:ext uri="{FF2B5EF4-FFF2-40B4-BE49-F238E27FC236}">
                  <a16:creationId xmlns="" xmlns:a16="http://schemas.microsoft.com/office/drawing/2014/main" id="{D610C8E2-E64F-41B5-BCC4-71FD406214BA}"/>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29" name="Freeform 120">
              <a:extLst>
                <a:ext uri="{FF2B5EF4-FFF2-40B4-BE49-F238E27FC236}">
                  <a16:creationId xmlns="" xmlns:a16="http://schemas.microsoft.com/office/drawing/2014/main" id="{A3F06081-3C9D-4756-A5E8-9588155DAEE0}"/>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30" name="Freeform 121">
              <a:extLst>
                <a:ext uri="{FF2B5EF4-FFF2-40B4-BE49-F238E27FC236}">
                  <a16:creationId xmlns="" xmlns:a16="http://schemas.microsoft.com/office/drawing/2014/main" id="{4DA554AE-0818-4AF2-A536-40D867C0925B}"/>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31" name="Freeform 122">
              <a:extLst>
                <a:ext uri="{FF2B5EF4-FFF2-40B4-BE49-F238E27FC236}">
                  <a16:creationId xmlns="" xmlns:a16="http://schemas.microsoft.com/office/drawing/2014/main" id="{9CE9ACD8-F062-4153-95E9-0FC11E60DB51}"/>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5" name="Group 123">
            <a:extLst>
              <a:ext uri="{FF2B5EF4-FFF2-40B4-BE49-F238E27FC236}">
                <a16:creationId xmlns="" xmlns:a16="http://schemas.microsoft.com/office/drawing/2014/main" id="{95A73251-7FA2-48F0-87EF-A080BBDBEED6}"/>
              </a:ext>
            </a:extLst>
          </p:cNvPr>
          <p:cNvGrpSpPr>
            <a:grpSpLocks/>
          </p:cNvGrpSpPr>
          <p:nvPr/>
        </p:nvGrpSpPr>
        <p:grpSpPr bwMode="auto">
          <a:xfrm>
            <a:off x="2266950" y="1989138"/>
            <a:ext cx="234950" cy="263525"/>
            <a:chOff x="2886" y="1492"/>
            <a:chExt cx="764" cy="671"/>
          </a:xfrm>
        </p:grpSpPr>
        <p:sp>
          <p:nvSpPr>
            <p:cNvPr id="58618" name="Oval 124">
              <a:extLst>
                <a:ext uri="{FF2B5EF4-FFF2-40B4-BE49-F238E27FC236}">
                  <a16:creationId xmlns="" xmlns:a16="http://schemas.microsoft.com/office/drawing/2014/main" id="{629527B5-2523-4FF6-9137-E3A725F32D1E}"/>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19" name="Freeform 125">
              <a:extLst>
                <a:ext uri="{FF2B5EF4-FFF2-40B4-BE49-F238E27FC236}">
                  <a16:creationId xmlns="" xmlns:a16="http://schemas.microsoft.com/office/drawing/2014/main" id="{9FF2C677-6D2A-4A69-8D9F-376A81216C5E}"/>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20" name="Freeform 126">
              <a:extLst>
                <a:ext uri="{FF2B5EF4-FFF2-40B4-BE49-F238E27FC236}">
                  <a16:creationId xmlns="" xmlns:a16="http://schemas.microsoft.com/office/drawing/2014/main" id="{4F27C81F-A3AA-4256-B24B-ACF67F272F58}"/>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21" name="Freeform 127">
              <a:extLst>
                <a:ext uri="{FF2B5EF4-FFF2-40B4-BE49-F238E27FC236}">
                  <a16:creationId xmlns="" xmlns:a16="http://schemas.microsoft.com/office/drawing/2014/main" id="{A4085657-A9F1-4437-9BF8-ABCE814C48C7}"/>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22" name="Freeform 128">
              <a:extLst>
                <a:ext uri="{FF2B5EF4-FFF2-40B4-BE49-F238E27FC236}">
                  <a16:creationId xmlns="" xmlns:a16="http://schemas.microsoft.com/office/drawing/2014/main" id="{DD882338-20E6-4028-814F-2DBC40A07905}"/>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23" name="Freeform 129">
              <a:extLst>
                <a:ext uri="{FF2B5EF4-FFF2-40B4-BE49-F238E27FC236}">
                  <a16:creationId xmlns="" xmlns:a16="http://schemas.microsoft.com/office/drawing/2014/main" id="{248FF0A7-3F37-4433-BD00-652B8CEB7D3B}"/>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24" name="Freeform 130">
              <a:extLst>
                <a:ext uri="{FF2B5EF4-FFF2-40B4-BE49-F238E27FC236}">
                  <a16:creationId xmlns="" xmlns:a16="http://schemas.microsoft.com/office/drawing/2014/main" id="{32F7B38D-7C37-49F2-B531-8E16445EBC93}"/>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6" name="Group 131">
            <a:extLst>
              <a:ext uri="{FF2B5EF4-FFF2-40B4-BE49-F238E27FC236}">
                <a16:creationId xmlns="" xmlns:a16="http://schemas.microsoft.com/office/drawing/2014/main" id="{DD6D71F1-EAE6-43FC-8E48-00AE9A72A650}"/>
              </a:ext>
            </a:extLst>
          </p:cNvPr>
          <p:cNvGrpSpPr>
            <a:grpSpLocks/>
          </p:cNvGrpSpPr>
          <p:nvPr/>
        </p:nvGrpSpPr>
        <p:grpSpPr bwMode="auto">
          <a:xfrm>
            <a:off x="1050925" y="2276475"/>
            <a:ext cx="234950" cy="263525"/>
            <a:chOff x="2886" y="1492"/>
            <a:chExt cx="764" cy="671"/>
          </a:xfrm>
        </p:grpSpPr>
        <p:sp>
          <p:nvSpPr>
            <p:cNvPr id="58611" name="Oval 132">
              <a:extLst>
                <a:ext uri="{FF2B5EF4-FFF2-40B4-BE49-F238E27FC236}">
                  <a16:creationId xmlns="" xmlns:a16="http://schemas.microsoft.com/office/drawing/2014/main" id="{4F7921EC-FDCD-4C47-8862-7A6D9A75EA8D}"/>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12" name="Freeform 133">
              <a:extLst>
                <a:ext uri="{FF2B5EF4-FFF2-40B4-BE49-F238E27FC236}">
                  <a16:creationId xmlns="" xmlns:a16="http://schemas.microsoft.com/office/drawing/2014/main" id="{48C91D08-CFC2-4B0B-B645-A17C51D1BED0}"/>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13" name="Freeform 134">
              <a:extLst>
                <a:ext uri="{FF2B5EF4-FFF2-40B4-BE49-F238E27FC236}">
                  <a16:creationId xmlns="" xmlns:a16="http://schemas.microsoft.com/office/drawing/2014/main" id="{801C3E7F-3063-4CB1-8D37-FD51DE58F632}"/>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14" name="Freeform 135">
              <a:extLst>
                <a:ext uri="{FF2B5EF4-FFF2-40B4-BE49-F238E27FC236}">
                  <a16:creationId xmlns="" xmlns:a16="http://schemas.microsoft.com/office/drawing/2014/main" id="{FA4C003D-75C8-44E1-A0A0-A2A91D39F96F}"/>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15" name="Freeform 136">
              <a:extLst>
                <a:ext uri="{FF2B5EF4-FFF2-40B4-BE49-F238E27FC236}">
                  <a16:creationId xmlns="" xmlns:a16="http://schemas.microsoft.com/office/drawing/2014/main" id="{F5752E1B-899F-46CC-84AE-30A8F0D40DA9}"/>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16" name="Freeform 137">
              <a:extLst>
                <a:ext uri="{FF2B5EF4-FFF2-40B4-BE49-F238E27FC236}">
                  <a16:creationId xmlns="" xmlns:a16="http://schemas.microsoft.com/office/drawing/2014/main" id="{1DB65CAE-CC3A-4FE0-9924-4F72E581CB62}"/>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17" name="Freeform 138">
              <a:extLst>
                <a:ext uri="{FF2B5EF4-FFF2-40B4-BE49-F238E27FC236}">
                  <a16:creationId xmlns="" xmlns:a16="http://schemas.microsoft.com/office/drawing/2014/main" id="{F36DD1BF-734E-472D-BCBF-DE003659A5F9}"/>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7" name="Group 139">
            <a:extLst>
              <a:ext uri="{FF2B5EF4-FFF2-40B4-BE49-F238E27FC236}">
                <a16:creationId xmlns="" xmlns:a16="http://schemas.microsoft.com/office/drawing/2014/main" id="{C5AC8FDB-F0AB-4296-B200-5D64B39A56D0}"/>
              </a:ext>
            </a:extLst>
          </p:cNvPr>
          <p:cNvGrpSpPr>
            <a:grpSpLocks/>
          </p:cNvGrpSpPr>
          <p:nvPr/>
        </p:nvGrpSpPr>
        <p:grpSpPr bwMode="auto">
          <a:xfrm>
            <a:off x="3740150" y="2205038"/>
            <a:ext cx="233363" cy="263525"/>
            <a:chOff x="2886" y="1492"/>
            <a:chExt cx="764" cy="671"/>
          </a:xfrm>
        </p:grpSpPr>
        <p:sp>
          <p:nvSpPr>
            <p:cNvPr id="58604" name="Oval 140">
              <a:extLst>
                <a:ext uri="{FF2B5EF4-FFF2-40B4-BE49-F238E27FC236}">
                  <a16:creationId xmlns="" xmlns:a16="http://schemas.microsoft.com/office/drawing/2014/main" id="{DBD99B7B-8C67-4CC6-B3D2-2407451BC769}"/>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605" name="Freeform 141">
              <a:extLst>
                <a:ext uri="{FF2B5EF4-FFF2-40B4-BE49-F238E27FC236}">
                  <a16:creationId xmlns="" xmlns:a16="http://schemas.microsoft.com/office/drawing/2014/main" id="{8F57F2C2-16C6-45F9-9D50-864DB230A888}"/>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606" name="Freeform 142">
              <a:extLst>
                <a:ext uri="{FF2B5EF4-FFF2-40B4-BE49-F238E27FC236}">
                  <a16:creationId xmlns="" xmlns:a16="http://schemas.microsoft.com/office/drawing/2014/main" id="{249D7709-433B-43F3-84E3-ED7BC959B583}"/>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07" name="Freeform 143">
              <a:extLst>
                <a:ext uri="{FF2B5EF4-FFF2-40B4-BE49-F238E27FC236}">
                  <a16:creationId xmlns="" xmlns:a16="http://schemas.microsoft.com/office/drawing/2014/main" id="{58F87557-8BD5-4CE4-9867-5F3B3E66D2DA}"/>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08" name="Freeform 144">
              <a:extLst>
                <a:ext uri="{FF2B5EF4-FFF2-40B4-BE49-F238E27FC236}">
                  <a16:creationId xmlns="" xmlns:a16="http://schemas.microsoft.com/office/drawing/2014/main" id="{2526B380-1FE9-4332-80B7-D662E2226A7B}"/>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09" name="Freeform 145">
              <a:extLst>
                <a:ext uri="{FF2B5EF4-FFF2-40B4-BE49-F238E27FC236}">
                  <a16:creationId xmlns="" xmlns:a16="http://schemas.microsoft.com/office/drawing/2014/main" id="{17A1C5DE-AD41-41A6-AAEC-8CF7BF5154DB}"/>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10" name="Freeform 146">
              <a:extLst>
                <a:ext uri="{FF2B5EF4-FFF2-40B4-BE49-F238E27FC236}">
                  <a16:creationId xmlns="" xmlns:a16="http://schemas.microsoft.com/office/drawing/2014/main" id="{BA4E896B-46E1-4121-B147-FCC7437910A4}"/>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8" name="Group 147">
            <a:extLst>
              <a:ext uri="{FF2B5EF4-FFF2-40B4-BE49-F238E27FC236}">
                <a16:creationId xmlns="" xmlns:a16="http://schemas.microsoft.com/office/drawing/2014/main" id="{E9FA6DBF-C423-4BAE-BCBD-25DAD9150F1D}"/>
              </a:ext>
            </a:extLst>
          </p:cNvPr>
          <p:cNvGrpSpPr>
            <a:grpSpLocks/>
          </p:cNvGrpSpPr>
          <p:nvPr/>
        </p:nvGrpSpPr>
        <p:grpSpPr bwMode="auto">
          <a:xfrm>
            <a:off x="3035300" y="1989138"/>
            <a:ext cx="234950" cy="263525"/>
            <a:chOff x="2886" y="1492"/>
            <a:chExt cx="764" cy="671"/>
          </a:xfrm>
        </p:grpSpPr>
        <p:sp>
          <p:nvSpPr>
            <p:cNvPr id="58597" name="Oval 148">
              <a:extLst>
                <a:ext uri="{FF2B5EF4-FFF2-40B4-BE49-F238E27FC236}">
                  <a16:creationId xmlns="" xmlns:a16="http://schemas.microsoft.com/office/drawing/2014/main" id="{0E085ACA-59F6-46B3-B053-788A739FE1C8}"/>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98" name="Freeform 149">
              <a:extLst>
                <a:ext uri="{FF2B5EF4-FFF2-40B4-BE49-F238E27FC236}">
                  <a16:creationId xmlns="" xmlns:a16="http://schemas.microsoft.com/office/drawing/2014/main" id="{FE5A5BE1-C0A6-491A-B966-56267DF2F6D0}"/>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99" name="Freeform 150">
              <a:extLst>
                <a:ext uri="{FF2B5EF4-FFF2-40B4-BE49-F238E27FC236}">
                  <a16:creationId xmlns="" xmlns:a16="http://schemas.microsoft.com/office/drawing/2014/main" id="{A14935A6-6E39-4EDC-9633-3A44B9C46244}"/>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00" name="Freeform 151">
              <a:extLst>
                <a:ext uri="{FF2B5EF4-FFF2-40B4-BE49-F238E27FC236}">
                  <a16:creationId xmlns="" xmlns:a16="http://schemas.microsoft.com/office/drawing/2014/main" id="{E81F9290-B1A2-451B-9171-876A9990E66F}"/>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601" name="Freeform 152">
              <a:extLst>
                <a:ext uri="{FF2B5EF4-FFF2-40B4-BE49-F238E27FC236}">
                  <a16:creationId xmlns="" xmlns:a16="http://schemas.microsoft.com/office/drawing/2014/main" id="{7719BDAC-F9E5-4351-8682-FAEBA9E6D752}"/>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602" name="Freeform 153">
              <a:extLst>
                <a:ext uri="{FF2B5EF4-FFF2-40B4-BE49-F238E27FC236}">
                  <a16:creationId xmlns="" xmlns:a16="http://schemas.microsoft.com/office/drawing/2014/main" id="{727DFE70-CDDD-48AB-BC35-7CBD317A4C0D}"/>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603" name="Freeform 154">
              <a:extLst>
                <a:ext uri="{FF2B5EF4-FFF2-40B4-BE49-F238E27FC236}">
                  <a16:creationId xmlns="" xmlns:a16="http://schemas.microsoft.com/office/drawing/2014/main" id="{B5AAABD9-AFE9-4B07-92FC-19F8DF4B1A45}"/>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49" name="Group 155">
            <a:extLst>
              <a:ext uri="{FF2B5EF4-FFF2-40B4-BE49-F238E27FC236}">
                <a16:creationId xmlns="" xmlns:a16="http://schemas.microsoft.com/office/drawing/2014/main" id="{A60D3BCC-AD4B-49FA-83B9-E6AF8331AAAA}"/>
              </a:ext>
            </a:extLst>
          </p:cNvPr>
          <p:cNvGrpSpPr>
            <a:grpSpLocks/>
          </p:cNvGrpSpPr>
          <p:nvPr/>
        </p:nvGrpSpPr>
        <p:grpSpPr bwMode="auto">
          <a:xfrm>
            <a:off x="3227388" y="1628775"/>
            <a:ext cx="233362" cy="263525"/>
            <a:chOff x="2886" y="1492"/>
            <a:chExt cx="764" cy="671"/>
          </a:xfrm>
        </p:grpSpPr>
        <p:sp>
          <p:nvSpPr>
            <p:cNvPr id="58590" name="Oval 156">
              <a:extLst>
                <a:ext uri="{FF2B5EF4-FFF2-40B4-BE49-F238E27FC236}">
                  <a16:creationId xmlns="" xmlns:a16="http://schemas.microsoft.com/office/drawing/2014/main" id="{FC04763B-DEB9-470A-AFBE-211A85A6D537}"/>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91" name="Freeform 157">
              <a:extLst>
                <a:ext uri="{FF2B5EF4-FFF2-40B4-BE49-F238E27FC236}">
                  <a16:creationId xmlns="" xmlns:a16="http://schemas.microsoft.com/office/drawing/2014/main" id="{74AE6ECB-E86C-4269-9D10-8FBB7C079900}"/>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92" name="Freeform 158">
              <a:extLst>
                <a:ext uri="{FF2B5EF4-FFF2-40B4-BE49-F238E27FC236}">
                  <a16:creationId xmlns="" xmlns:a16="http://schemas.microsoft.com/office/drawing/2014/main" id="{D68E999E-19C4-4307-B7E4-B73C6BE27C4A}"/>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93" name="Freeform 159">
              <a:extLst>
                <a:ext uri="{FF2B5EF4-FFF2-40B4-BE49-F238E27FC236}">
                  <a16:creationId xmlns="" xmlns:a16="http://schemas.microsoft.com/office/drawing/2014/main" id="{F4775D19-E3E2-4C2F-BC6E-E5E3DF0446C7}"/>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94" name="Freeform 160">
              <a:extLst>
                <a:ext uri="{FF2B5EF4-FFF2-40B4-BE49-F238E27FC236}">
                  <a16:creationId xmlns="" xmlns:a16="http://schemas.microsoft.com/office/drawing/2014/main" id="{D8528538-38A5-481F-9EBC-F442AA030987}"/>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95" name="Freeform 161">
              <a:extLst>
                <a:ext uri="{FF2B5EF4-FFF2-40B4-BE49-F238E27FC236}">
                  <a16:creationId xmlns="" xmlns:a16="http://schemas.microsoft.com/office/drawing/2014/main" id="{C55823B9-DB01-478D-82FA-5C0EA79FCFB0}"/>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96" name="Freeform 162">
              <a:extLst>
                <a:ext uri="{FF2B5EF4-FFF2-40B4-BE49-F238E27FC236}">
                  <a16:creationId xmlns="" xmlns:a16="http://schemas.microsoft.com/office/drawing/2014/main" id="{1A573CE9-C82E-4062-BF2F-72F2909321D4}"/>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50" name="Group 163">
            <a:extLst>
              <a:ext uri="{FF2B5EF4-FFF2-40B4-BE49-F238E27FC236}">
                <a16:creationId xmlns="" xmlns:a16="http://schemas.microsoft.com/office/drawing/2014/main" id="{4D88676D-3FA2-4B68-B46F-686C72C71B3B}"/>
              </a:ext>
            </a:extLst>
          </p:cNvPr>
          <p:cNvGrpSpPr>
            <a:grpSpLocks/>
          </p:cNvGrpSpPr>
          <p:nvPr/>
        </p:nvGrpSpPr>
        <p:grpSpPr bwMode="auto">
          <a:xfrm>
            <a:off x="2716213" y="1557338"/>
            <a:ext cx="234950" cy="263525"/>
            <a:chOff x="2886" y="1492"/>
            <a:chExt cx="764" cy="671"/>
          </a:xfrm>
        </p:grpSpPr>
        <p:sp>
          <p:nvSpPr>
            <p:cNvPr id="58583" name="Oval 164">
              <a:extLst>
                <a:ext uri="{FF2B5EF4-FFF2-40B4-BE49-F238E27FC236}">
                  <a16:creationId xmlns="" xmlns:a16="http://schemas.microsoft.com/office/drawing/2014/main" id="{65EDBB4A-7D4C-48DA-8F36-E2AB1B991A2B}"/>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84" name="Freeform 165">
              <a:extLst>
                <a:ext uri="{FF2B5EF4-FFF2-40B4-BE49-F238E27FC236}">
                  <a16:creationId xmlns="" xmlns:a16="http://schemas.microsoft.com/office/drawing/2014/main" id="{7855DF43-EA68-4547-A389-B11715D581E4}"/>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85" name="Freeform 166">
              <a:extLst>
                <a:ext uri="{FF2B5EF4-FFF2-40B4-BE49-F238E27FC236}">
                  <a16:creationId xmlns="" xmlns:a16="http://schemas.microsoft.com/office/drawing/2014/main" id="{F6878EC3-7AF3-4743-B991-22E79E6A802C}"/>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86" name="Freeform 167">
              <a:extLst>
                <a:ext uri="{FF2B5EF4-FFF2-40B4-BE49-F238E27FC236}">
                  <a16:creationId xmlns="" xmlns:a16="http://schemas.microsoft.com/office/drawing/2014/main" id="{28FF0380-31B9-4058-82FF-7EF68B241168}"/>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87" name="Freeform 168">
              <a:extLst>
                <a:ext uri="{FF2B5EF4-FFF2-40B4-BE49-F238E27FC236}">
                  <a16:creationId xmlns="" xmlns:a16="http://schemas.microsoft.com/office/drawing/2014/main" id="{7E451B1B-0621-4F29-80A3-359F098C4748}"/>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88" name="Freeform 169">
              <a:extLst>
                <a:ext uri="{FF2B5EF4-FFF2-40B4-BE49-F238E27FC236}">
                  <a16:creationId xmlns="" xmlns:a16="http://schemas.microsoft.com/office/drawing/2014/main" id="{F76DFB41-71A9-4DBE-87E5-E14C58B79D1F}"/>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89" name="Freeform 170">
              <a:extLst>
                <a:ext uri="{FF2B5EF4-FFF2-40B4-BE49-F238E27FC236}">
                  <a16:creationId xmlns="" xmlns:a16="http://schemas.microsoft.com/office/drawing/2014/main" id="{C6A1D23B-40AA-4778-85F2-087F374AE231}"/>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51" name="Group 171">
            <a:extLst>
              <a:ext uri="{FF2B5EF4-FFF2-40B4-BE49-F238E27FC236}">
                <a16:creationId xmlns="" xmlns:a16="http://schemas.microsoft.com/office/drawing/2014/main" id="{E34DFD54-5798-43D9-AC28-9AD337EF4DBC}"/>
              </a:ext>
            </a:extLst>
          </p:cNvPr>
          <p:cNvGrpSpPr>
            <a:grpSpLocks/>
          </p:cNvGrpSpPr>
          <p:nvPr/>
        </p:nvGrpSpPr>
        <p:grpSpPr bwMode="auto">
          <a:xfrm>
            <a:off x="1692275" y="2060575"/>
            <a:ext cx="233363" cy="263525"/>
            <a:chOff x="2886" y="1492"/>
            <a:chExt cx="764" cy="671"/>
          </a:xfrm>
        </p:grpSpPr>
        <p:sp>
          <p:nvSpPr>
            <p:cNvPr id="58576" name="Oval 172">
              <a:extLst>
                <a:ext uri="{FF2B5EF4-FFF2-40B4-BE49-F238E27FC236}">
                  <a16:creationId xmlns="" xmlns:a16="http://schemas.microsoft.com/office/drawing/2014/main" id="{2909C1BF-EBD0-4F02-901F-85367F6AC6E9}"/>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77" name="Freeform 173">
              <a:extLst>
                <a:ext uri="{FF2B5EF4-FFF2-40B4-BE49-F238E27FC236}">
                  <a16:creationId xmlns="" xmlns:a16="http://schemas.microsoft.com/office/drawing/2014/main" id="{D02711FF-28DB-4999-81DC-82808D9039A1}"/>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78" name="Freeform 174">
              <a:extLst>
                <a:ext uri="{FF2B5EF4-FFF2-40B4-BE49-F238E27FC236}">
                  <a16:creationId xmlns="" xmlns:a16="http://schemas.microsoft.com/office/drawing/2014/main" id="{5FDF0538-2124-47EC-AED1-BA89A527CEC8}"/>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79" name="Freeform 175">
              <a:extLst>
                <a:ext uri="{FF2B5EF4-FFF2-40B4-BE49-F238E27FC236}">
                  <a16:creationId xmlns="" xmlns:a16="http://schemas.microsoft.com/office/drawing/2014/main" id="{B135771F-C873-461F-8E8D-9E67CFF64DBB}"/>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80" name="Freeform 176">
              <a:extLst>
                <a:ext uri="{FF2B5EF4-FFF2-40B4-BE49-F238E27FC236}">
                  <a16:creationId xmlns="" xmlns:a16="http://schemas.microsoft.com/office/drawing/2014/main" id="{53B63C06-0C48-4ED9-9A2B-2C6D1DEDBB6A}"/>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81" name="Freeform 177">
              <a:extLst>
                <a:ext uri="{FF2B5EF4-FFF2-40B4-BE49-F238E27FC236}">
                  <a16:creationId xmlns="" xmlns:a16="http://schemas.microsoft.com/office/drawing/2014/main" id="{4E18B152-DAA1-48C2-81FD-5E42D6AB517F}"/>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82" name="Freeform 178">
              <a:extLst>
                <a:ext uri="{FF2B5EF4-FFF2-40B4-BE49-F238E27FC236}">
                  <a16:creationId xmlns="" xmlns:a16="http://schemas.microsoft.com/office/drawing/2014/main" id="{A85B2F8D-155D-4E1A-8C20-0C5FFC108878}"/>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52" name="Group 179">
            <a:extLst>
              <a:ext uri="{FF2B5EF4-FFF2-40B4-BE49-F238E27FC236}">
                <a16:creationId xmlns="" xmlns:a16="http://schemas.microsoft.com/office/drawing/2014/main" id="{197AF46B-9CD2-49D6-9802-27EB059A1278}"/>
              </a:ext>
            </a:extLst>
          </p:cNvPr>
          <p:cNvGrpSpPr>
            <a:grpSpLocks/>
          </p:cNvGrpSpPr>
          <p:nvPr/>
        </p:nvGrpSpPr>
        <p:grpSpPr bwMode="auto">
          <a:xfrm>
            <a:off x="3421063" y="1916113"/>
            <a:ext cx="233362" cy="263525"/>
            <a:chOff x="2886" y="1492"/>
            <a:chExt cx="764" cy="671"/>
          </a:xfrm>
        </p:grpSpPr>
        <p:sp>
          <p:nvSpPr>
            <p:cNvPr id="58569" name="Oval 180">
              <a:extLst>
                <a:ext uri="{FF2B5EF4-FFF2-40B4-BE49-F238E27FC236}">
                  <a16:creationId xmlns="" xmlns:a16="http://schemas.microsoft.com/office/drawing/2014/main" id="{32338244-D4AD-4D87-AD66-E7F5AA4A87B0}"/>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70" name="Freeform 181">
              <a:extLst>
                <a:ext uri="{FF2B5EF4-FFF2-40B4-BE49-F238E27FC236}">
                  <a16:creationId xmlns="" xmlns:a16="http://schemas.microsoft.com/office/drawing/2014/main" id="{307C6E0A-6715-4199-9363-6F2943155765}"/>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71" name="Freeform 182">
              <a:extLst>
                <a:ext uri="{FF2B5EF4-FFF2-40B4-BE49-F238E27FC236}">
                  <a16:creationId xmlns="" xmlns:a16="http://schemas.microsoft.com/office/drawing/2014/main" id="{352F55B8-3D65-44A4-AE93-407DB4750528}"/>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72" name="Freeform 183">
              <a:extLst>
                <a:ext uri="{FF2B5EF4-FFF2-40B4-BE49-F238E27FC236}">
                  <a16:creationId xmlns="" xmlns:a16="http://schemas.microsoft.com/office/drawing/2014/main" id="{8F6A89BC-409B-4F7E-8B89-506BD1CC3F1B}"/>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73" name="Freeform 184">
              <a:extLst>
                <a:ext uri="{FF2B5EF4-FFF2-40B4-BE49-F238E27FC236}">
                  <a16:creationId xmlns="" xmlns:a16="http://schemas.microsoft.com/office/drawing/2014/main" id="{8FF6E81B-033F-4D63-8B31-3A968E9B09D3}"/>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74" name="Freeform 185">
              <a:extLst>
                <a:ext uri="{FF2B5EF4-FFF2-40B4-BE49-F238E27FC236}">
                  <a16:creationId xmlns="" xmlns:a16="http://schemas.microsoft.com/office/drawing/2014/main" id="{DD84085D-52C2-4F1B-9FFB-B2504074EA5C}"/>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75" name="Freeform 186">
              <a:extLst>
                <a:ext uri="{FF2B5EF4-FFF2-40B4-BE49-F238E27FC236}">
                  <a16:creationId xmlns="" xmlns:a16="http://schemas.microsoft.com/office/drawing/2014/main" id="{E343CD1B-3CBB-493A-B65B-25CCE60F4971}"/>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sp>
        <p:nvSpPr>
          <p:cNvPr id="58453" name="Text Box 187">
            <a:extLst>
              <a:ext uri="{FF2B5EF4-FFF2-40B4-BE49-F238E27FC236}">
                <a16:creationId xmlns="" xmlns:a16="http://schemas.microsoft.com/office/drawing/2014/main" id="{C7CCD583-8515-4E36-919F-E057E1228BBB}"/>
              </a:ext>
            </a:extLst>
          </p:cNvPr>
          <p:cNvSpPr txBox="1">
            <a:spLocks noChangeArrowheads="1"/>
          </p:cNvSpPr>
          <p:nvPr/>
        </p:nvSpPr>
        <p:spPr bwMode="auto">
          <a:xfrm>
            <a:off x="4511675" y="1700213"/>
            <a:ext cx="2339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a:t>Neutrophils in sputum</a:t>
            </a:r>
            <a:endParaRPr lang="en-GB" altLang="sr-Latn-RS" b="1" i="1"/>
          </a:p>
        </p:txBody>
      </p:sp>
      <p:sp>
        <p:nvSpPr>
          <p:cNvPr id="58454" name="Line 188">
            <a:extLst>
              <a:ext uri="{FF2B5EF4-FFF2-40B4-BE49-F238E27FC236}">
                <a16:creationId xmlns="" xmlns:a16="http://schemas.microsoft.com/office/drawing/2014/main" id="{B9374924-2407-4D66-AF52-5B861BBD3D41}"/>
              </a:ext>
            </a:extLst>
          </p:cNvPr>
          <p:cNvSpPr>
            <a:spLocks noChangeShapeType="1"/>
          </p:cNvSpPr>
          <p:nvPr/>
        </p:nvSpPr>
        <p:spPr bwMode="auto">
          <a:xfrm flipH="1">
            <a:off x="4135438" y="1916113"/>
            <a:ext cx="5127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8455" name="Text Box 189">
            <a:extLst>
              <a:ext uri="{FF2B5EF4-FFF2-40B4-BE49-F238E27FC236}">
                <a16:creationId xmlns="" xmlns:a16="http://schemas.microsoft.com/office/drawing/2014/main" id="{EF4B1611-783B-4F65-B2A2-43ED4E25D323}"/>
              </a:ext>
            </a:extLst>
          </p:cNvPr>
          <p:cNvSpPr txBox="1">
            <a:spLocks noChangeArrowheads="1"/>
          </p:cNvSpPr>
          <p:nvPr/>
        </p:nvSpPr>
        <p:spPr bwMode="auto">
          <a:xfrm>
            <a:off x="5030321" y="2667000"/>
            <a:ext cx="38395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dirty="0" smtClean="0"/>
              <a:t>Squamous </a:t>
            </a:r>
            <a:r>
              <a:rPr lang="sr-Latn-RS" altLang="sr-Latn-RS" b="1" i="1" dirty="0" smtClean="0"/>
              <a:t>epithelium </a:t>
            </a:r>
            <a:r>
              <a:rPr lang="en" altLang="sr-Latn-RS" b="1" i="1" dirty="0" smtClean="0"/>
              <a:t>metaplasia</a:t>
            </a:r>
            <a:endParaRPr lang="en-GB" altLang="sr-Latn-RS" b="1" i="1" dirty="0"/>
          </a:p>
        </p:txBody>
      </p:sp>
      <p:grpSp>
        <p:nvGrpSpPr>
          <p:cNvPr id="58456" name="Group 190">
            <a:extLst>
              <a:ext uri="{FF2B5EF4-FFF2-40B4-BE49-F238E27FC236}">
                <a16:creationId xmlns="" xmlns:a16="http://schemas.microsoft.com/office/drawing/2014/main" id="{4047DD3C-9AAF-4E99-A7C3-0A8E9FB7D623}"/>
              </a:ext>
            </a:extLst>
          </p:cNvPr>
          <p:cNvGrpSpPr>
            <a:grpSpLocks/>
          </p:cNvGrpSpPr>
          <p:nvPr/>
        </p:nvGrpSpPr>
        <p:grpSpPr bwMode="auto">
          <a:xfrm>
            <a:off x="4379913" y="3213100"/>
            <a:ext cx="257175" cy="252413"/>
            <a:chOff x="2223" y="891"/>
            <a:chExt cx="571" cy="528"/>
          </a:xfrm>
        </p:grpSpPr>
        <p:sp>
          <p:nvSpPr>
            <p:cNvPr id="58567" name="Oval 191">
              <a:extLst>
                <a:ext uri="{FF2B5EF4-FFF2-40B4-BE49-F238E27FC236}">
                  <a16:creationId xmlns="" xmlns:a16="http://schemas.microsoft.com/office/drawing/2014/main" id="{550F6BA4-BDE2-4137-8BD7-C6D249EA8D19}"/>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8" name="Freeform 192">
              <a:extLst>
                <a:ext uri="{FF2B5EF4-FFF2-40B4-BE49-F238E27FC236}">
                  <a16:creationId xmlns="" xmlns:a16="http://schemas.microsoft.com/office/drawing/2014/main" id="{5E415030-0BCC-4CDC-ACA4-55FAC5CC0E7F}"/>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57" name="Group 193">
            <a:extLst>
              <a:ext uri="{FF2B5EF4-FFF2-40B4-BE49-F238E27FC236}">
                <a16:creationId xmlns="" xmlns:a16="http://schemas.microsoft.com/office/drawing/2014/main" id="{19BFD345-B64B-4B47-9BE7-D819C8E1A82F}"/>
              </a:ext>
            </a:extLst>
          </p:cNvPr>
          <p:cNvGrpSpPr>
            <a:grpSpLocks/>
          </p:cNvGrpSpPr>
          <p:nvPr/>
        </p:nvGrpSpPr>
        <p:grpSpPr bwMode="auto">
          <a:xfrm>
            <a:off x="3421063" y="3429000"/>
            <a:ext cx="255587" cy="215900"/>
            <a:chOff x="3548" y="857"/>
            <a:chExt cx="897" cy="535"/>
          </a:xfrm>
        </p:grpSpPr>
        <p:sp>
          <p:nvSpPr>
            <p:cNvPr id="58559" name="Freeform 194">
              <a:extLst>
                <a:ext uri="{FF2B5EF4-FFF2-40B4-BE49-F238E27FC236}">
                  <a16:creationId xmlns="" xmlns:a16="http://schemas.microsoft.com/office/drawing/2014/main" id="{58C09075-AE18-4E99-B834-4031005C47C7}"/>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60" name="Freeform 195">
              <a:extLst>
                <a:ext uri="{FF2B5EF4-FFF2-40B4-BE49-F238E27FC236}">
                  <a16:creationId xmlns="" xmlns:a16="http://schemas.microsoft.com/office/drawing/2014/main" id="{9EF4D2FC-580C-4DE3-9F63-234740AD466E}"/>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61" name="Oval 196">
              <a:extLst>
                <a:ext uri="{FF2B5EF4-FFF2-40B4-BE49-F238E27FC236}">
                  <a16:creationId xmlns="" xmlns:a16="http://schemas.microsoft.com/office/drawing/2014/main" id="{D53AB03E-A510-4F85-91A7-DE321871E2D7}"/>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2" name="Oval 197">
              <a:extLst>
                <a:ext uri="{FF2B5EF4-FFF2-40B4-BE49-F238E27FC236}">
                  <a16:creationId xmlns="" xmlns:a16="http://schemas.microsoft.com/office/drawing/2014/main" id="{BFF8FFA1-9046-47FB-97B8-43429B119B8C}"/>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3" name="Oval 198">
              <a:extLst>
                <a:ext uri="{FF2B5EF4-FFF2-40B4-BE49-F238E27FC236}">
                  <a16:creationId xmlns="" xmlns:a16="http://schemas.microsoft.com/office/drawing/2014/main" id="{243E1662-2805-4F0F-8E05-EE8792C2BE83}"/>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4" name="Oval 199">
              <a:extLst>
                <a:ext uri="{FF2B5EF4-FFF2-40B4-BE49-F238E27FC236}">
                  <a16:creationId xmlns="" xmlns:a16="http://schemas.microsoft.com/office/drawing/2014/main" id="{BB1345F8-EE2E-4B17-A01D-052F2284E342}"/>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5" name="Oval 200">
              <a:extLst>
                <a:ext uri="{FF2B5EF4-FFF2-40B4-BE49-F238E27FC236}">
                  <a16:creationId xmlns="" xmlns:a16="http://schemas.microsoft.com/office/drawing/2014/main" id="{EB5035A4-0859-4662-A848-D5510F4A4A59}"/>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66" name="Oval 201">
              <a:extLst>
                <a:ext uri="{FF2B5EF4-FFF2-40B4-BE49-F238E27FC236}">
                  <a16:creationId xmlns="" xmlns:a16="http://schemas.microsoft.com/office/drawing/2014/main" id="{7D44B7C3-42CE-4B75-B98E-346CAA699352}"/>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58" name="Group 202">
            <a:extLst>
              <a:ext uri="{FF2B5EF4-FFF2-40B4-BE49-F238E27FC236}">
                <a16:creationId xmlns="" xmlns:a16="http://schemas.microsoft.com/office/drawing/2014/main" id="{A3423D99-82FB-4F94-9B08-5DE74CAE2C56}"/>
              </a:ext>
            </a:extLst>
          </p:cNvPr>
          <p:cNvGrpSpPr>
            <a:grpSpLocks/>
          </p:cNvGrpSpPr>
          <p:nvPr/>
        </p:nvGrpSpPr>
        <p:grpSpPr bwMode="auto">
          <a:xfrm>
            <a:off x="4443413" y="3500438"/>
            <a:ext cx="257175" cy="215900"/>
            <a:chOff x="3548" y="857"/>
            <a:chExt cx="897" cy="535"/>
          </a:xfrm>
        </p:grpSpPr>
        <p:sp>
          <p:nvSpPr>
            <p:cNvPr id="58551" name="Freeform 203">
              <a:extLst>
                <a:ext uri="{FF2B5EF4-FFF2-40B4-BE49-F238E27FC236}">
                  <a16:creationId xmlns="" xmlns:a16="http://schemas.microsoft.com/office/drawing/2014/main" id="{C87D5849-0E71-4700-B516-E02359219BB3}"/>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52" name="Freeform 204">
              <a:extLst>
                <a:ext uri="{FF2B5EF4-FFF2-40B4-BE49-F238E27FC236}">
                  <a16:creationId xmlns="" xmlns:a16="http://schemas.microsoft.com/office/drawing/2014/main" id="{04ADC506-B52D-44C5-9B3F-62100E03CB21}"/>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53" name="Oval 205">
              <a:extLst>
                <a:ext uri="{FF2B5EF4-FFF2-40B4-BE49-F238E27FC236}">
                  <a16:creationId xmlns="" xmlns:a16="http://schemas.microsoft.com/office/drawing/2014/main" id="{F5A4E13E-7E66-4185-82DA-B3B7DB8B3D33}"/>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4" name="Oval 206">
              <a:extLst>
                <a:ext uri="{FF2B5EF4-FFF2-40B4-BE49-F238E27FC236}">
                  <a16:creationId xmlns="" xmlns:a16="http://schemas.microsoft.com/office/drawing/2014/main" id="{50102453-5F4A-4F92-973F-A8DEFC2E9E74}"/>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5" name="Oval 207">
              <a:extLst>
                <a:ext uri="{FF2B5EF4-FFF2-40B4-BE49-F238E27FC236}">
                  <a16:creationId xmlns="" xmlns:a16="http://schemas.microsoft.com/office/drawing/2014/main" id="{1D547E4E-0DC1-4624-AF44-27C489DD4786}"/>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6" name="Oval 208">
              <a:extLst>
                <a:ext uri="{FF2B5EF4-FFF2-40B4-BE49-F238E27FC236}">
                  <a16:creationId xmlns="" xmlns:a16="http://schemas.microsoft.com/office/drawing/2014/main" id="{07ACCE51-2C37-45A0-93D5-4ADEA9A2448B}"/>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7" name="Oval 209">
              <a:extLst>
                <a:ext uri="{FF2B5EF4-FFF2-40B4-BE49-F238E27FC236}">
                  <a16:creationId xmlns="" xmlns:a16="http://schemas.microsoft.com/office/drawing/2014/main" id="{0F0700FD-2A25-4CD6-B9F5-FD9CBA0BD8A5}"/>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8" name="Oval 210">
              <a:extLst>
                <a:ext uri="{FF2B5EF4-FFF2-40B4-BE49-F238E27FC236}">
                  <a16:creationId xmlns="" xmlns:a16="http://schemas.microsoft.com/office/drawing/2014/main" id="{5C715FD5-2431-4E29-A37F-87EF7A62C920}"/>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59" name="Group 211">
            <a:extLst>
              <a:ext uri="{FF2B5EF4-FFF2-40B4-BE49-F238E27FC236}">
                <a16:creationId xmlns="" xmlns:a16="http://schemas.microsoft.com/office/drawing/2014/main" id="{816E8009-FC3B-4811-B0FC-D440671775ED}"/>
              </a:ext>
            </a:extLst>
          </p:cNvPr>
          <p:cNvGrpSpPr>
            <a:grpSpLocks/>
          </p:cNvGrpSpPr>
          <p:nvPr/>
        </p:nvGrpSpPr>
        <p:grpSpPr bwMode="auto">
          <a:xfrm>
            <a:off x="4187825" y="4005263"/>
            <a:ext cx="257175" cy="215900"/>
            <a:chOff x="3548" y="857"/>
            <a:chExt cx="897" cy="535"/>
          </a:xfrm>
        </p:grpSpPr>
        <p:sp>
          <p:nvSpPr>
            <p:cNvPr id="58543" name="Freeform 212">
              <a:extLst>
                <a:ext uri="{FF2B5EF4-FFF2-40B4-BE49-F238E27FC236}">
                  <a16:creationId xmlns="" xmlns:a16="http://schemas.microsoft.com/office/drawing/2014/main" id="{C2688231-04E7-4CBC-82AE-A6F1C96CA92B}"/>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44" name="Freeform 213">
              <a:extLst>
                <a:ext uri="{FF2B5EF4-FFF2-40B4-BE49-F238E27FC236}">
                  <a16:creationId xmlns="" xmlns:a16="http://schemas.microsoft.com/office/drawing/2014/main" id="{EB3B12A5-9AA6-4664-9D7E-988D488348C9}"/>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45" name="Oval 214">
              <a:extLst>
                <a:ext uri="{FF2B5EF4-FFF2-40B4-BE49-F238E27FC236}">
                  <a16:creationId xmlns="" xmlns:a16="http://schemas.microsoft.com/office/drawing/2014/main" id="{9A5F2ACA-438F-4848-9815-29DFFF8E1DA4}"/>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6" name="Oval 215">
              <a:extLst>
                <a:ext uri="{FF2B5EF4-FFF2-40B4-BE49-F238E27FC236}">
                  <a16:creationId xmlns="" xmlns:a16="http://schemas.microsoft.com/office/drawing/2014/main" id="{D271D877-FF61-4D5F-AD14-1039284D2DE6}"/>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7" name="Oval 216">
              <a:extLst>
                <a:ext uri="{FF2B5EF4-FFF2-40B4-BE49-F238E27FC236}">
                  <a16:creationId xmlns="" xmlns:a16="http://schemas.microsoft.com/office/drawing/2014/main" id="{0047F935-1643-4F94-9BD4-80F69337FFA7}"/>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8" name="Oval 217">
              <a:extLst>
                <a:ext uri="{FF2B5EF4-FFF2-40B4-BE49-F238E27FC236}">
                  <a16:creationId xmlns="" xmlns:a16="http://schemas.microsoft.com/office/drawing/2014/main" id="{D9C0C9D5-6667-4FEE-9EDF-7206F0A51994}"/>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9" name="Oval 218">
              <a:extLst>
                <a:ext uri="{FF2B5EF4-FFF2-40B4-BE49-F238E27FC236}">
                  <a16:creationId xmlns="" xmlns:a16="http://schemas.microsoft.com/office/drawing/2014/main" id="{11AC439A-1179-47B5-AEE1-5A9386FF26D8}"/>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50" name="Oval 219">
              <a:extLst>
                <a:ext uri="{FF2B5EF4-FFF2-40B4-BE49-F238E27FC236}">
                  <a16:creationId xmlns="" xmlns:a16="http://schemas.microsoft.com/office/drawing/2014/main" id="{AA6F96A7-1562-4BDE-B49A-AEE1324A073E}"/>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60" name="Group 220">
            <a:extLst>
              <a:ext uri="{FF2B5EF4-FFF2-40B4-BE49-F238E27FC236}">
                <a16:creationId xmlns="" xmlns:a16="http://schemas.microsoft.com/office/drawing/2014/main" id="{F9090244-C9D2-4FE0-9A7B-3C44654E1D24}"/>
              </a:ext>
            </a:extLst>
          </p:cNvPr>
          <p:cNvGrpSpPr>
            <a:grpSpLocks/>
          </p:cNvGrpSpPr>
          <p:nvPr/>
        </p:nvGrpSpPr>
        <p:grpSpPr bwMode="auto">
          <a:xfrm>
            <a:off x="3355975" y="4076700"/>
            <a:ext cx="257175" cy="215900"/>
            <a:chOff x="3548" y="857"/>
            <a:chExt cx="897" cy="535"/>
          </a:xfrm>
        </p:grpSpPr>
        <p:sp>
          <p:nvSpPr>
            <p:cNvPr id="58535" name="Freeform 221">
              <a:extLst>
                <a:ext uri="{FF2B5EF4-FFF2-40B4-BE49-F238E27FC236}">
                  <a16:creationId xmlns="" xmlns:a16="http://schemas.microsoft.com/office/drawing/2014/main" id="{F04768E0-3E45-4F15-8E5D-C4A3986E1C64}"/>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36" name="Freeform 222">
              <a:extLst>
                <a:ext uri="{FF2B5EF4-FFF2-40B4-BE49-F238E27FC236}">
                  <a16:creationId xmlns="" xmlns:a16="http://schemas.microsoft.com/office/drawing/2014/main" id="{CC1BFC60-2219-49A8-BFEF-33B63FA455AB}"/>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37" name="Oval 223">
              <a:extLst>
                <a:ext uri="{FF2B5EF4-FFF2-40B4-BE49-F238E27FC236}">
                  <a16:creationId xmlns="" xmlns:a16="http://schemas.microsoft.com/office/drawing/2014/main" id="{5328C29C-9E7B-4259-AF52-28314CE37446}"/>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8" name="Oval 224">
              <a:extLst>
                <a:ext uri="{FF2B5EF4-FFF2-40B4-BE49-F238E27FC236}">
                  <a16:creationId xmlns="" xmlns:a16="http://schemas.microsoft.com/office/drawing/2014/main" id="{F54B0336-DAA8-40F8-8BE2-9E415772977F}"/>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9" name="Oval 225">
              <a:extLst>
                <a:ext uri="{FF2B5EF4-FFF2-40B4-BE49-F238E27FC236}">
                  <a16:creationId xmlns="" xmlns:a16="http://schemas.microsoft.com/office/drawing/2014/main" id="{72B402C2-7213-45B9-9924-86D973C5D4A5}"/>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0" name="Oval 226">
              <a:extLst>
                <a:ext uri="{FF2B5EF4-FFF2-40B4-BE49-F238E27FC236}">
                  <a16:creationId xmlns="" xmlns:a16="http://schemas.microsoft.com/office/drawing/2014/main" id="{37A05EC9-0C6D-4F25-B18B-E27DCA8E5185}"/>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1" name="Oval 227">
              <a:extLst>
                <a:ext uri="{FF2B5EF4-FFF2-40B4-BE49-F238E27FC236}">
                  <a16:creationId xmlns="" xmlns:a16="http://schemas.microsoft.com/office/drawing/2014/main" id="{7F56FD74-0234-450C-81D3-1C5942EB5F30}"/>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42" name="Oval 228">
              <a:extLst>
                <a:ext uri="{FF2B5EF4-FFF2-40B4-BE49-F238E27FC236}">
                  <a16:creationId xmlns="" xmlns:a16="http://schemas.microsoft.com/office/drawing/2014/main" id="{BDAF1262-A01C-410E-8B31-0E53FA3E6DC7}"/>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61" name="Group 229">
            <a:extLst>
              <a:ext uri="{FF2B5EF4-FFF2-40B4-BE49-F238E27FC236}">
                <a16:creationId xmlns="" xmlns:a16="http://schemas.microsoft.com/office/drawing/2014/main" id="{65F9E979-82B5-468F-9B60-50693781FB9D}"/>
              </a:ext>
            </a:extLst>
          </p:cNvPr>
          <p:cNvGrpSpPr>
            <a:grpSpLocks/>
          </p:cNvGrpSpPr>
          <p:nvPr/>
        </p:nvGrpSpPr>
        <p:grpSpPr bwMode="auto">
          <a:xfrm>
            <a:off x="3879850" y="4908550"/>
            <a:ext cx="257175" cy="215900"/>
            <a:chOff x="3548" y="857"/>
            <a:chExt cx="897" cy="535"/>
          </a:xfrm>
        </p:grpSpPr>
        <p:sp>
          <p:nvSpPr>
            <p:cNvPr id="58527" name="Freeform 230">
              <a:extLst>
                <a:ext uri="{FF2B5EF4-FFF2-40B4-BE49-F238E27FC236}">
                  <a16:creationId xmlns="" xmlns:a16="http://schemas.microsoft.com/office/drawing/2014/main" id="{6AA6DC7F-1299-4F32-B5BC-529801094E69}"/>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28" name="Freeform 231">
              <a:extLst>
                <a:ext uri="{FF2B5EF4-FFF2-40B4-BE49-F238E27FC236}">
                  <a16:creationId xmlns="" xmlns:a16="http://schemas.microsoft.com/office/drawing/2014/main" id="{74E28D8D-98FC-43BC-9338-9FCBAB14F125}"/>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29" name="Oval 232">
              <a:extLst>
                <a:ext uri="{FF2B5EF4-FFF2-40B4-BE49-F238E27FC236}">
                  <a16:creationId xmlns="" xmlns:a16="http://schemas.microsoft.com/office/drawing/2014/main" id="{BB3C62C0-9E7F-4825-913B-5268FD93B187}"/>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0" name="Oval 233">
              <a:extLst>
                <a:ext uri="{FF2B5EF4-FFF2-40B4-BE49-F238E27FC236}">
                  <a16:creationId xmlns="" xmlns:a16="http://schemas.microsoft.com/office/drawing/2014/main" id="{D78A618A-1B02-40C7-A408-62C6DD28038B}"/>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1" name="Oval 234">
              <a:extLst>
                <a:ext uri="{FF2B5EF4-FFF2-40B4-BE49-F238E27FC236}">
                  <a16:creationId xmlns="" xmlns:a16="http://schemas.microsoft.com/office/drawing/2014/main" id="{E1134A70-8F57-42FC-B0AA-77055101FC9A}"/>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2" name="Oval 235">
              <a:extLst>
                <a:ext uri="{FF2B5EF4-FFF2-40B4-BE49-F238E27FC236}">
                  <a16:creationId xmlns="" xmlns:a16="http://schemas.microsoft.com/office/drawing/2014/main" id="{340B30FB-40CF-4C67-B8E8-48C6C71872F4}"/>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3" name="Oval 236">
              <a:extLst>
                <a:ext uri="{FF2B5EF4-FFF2-40B4-BE49-F238E27FC236}">
                  <a16:creationId xmlns="" xmlns:a16="http://schemas.microsoft.com/office/drawing/2014/main" id="{A6314AD7-24C1-437B-9CC1-A2CC66526AB1}"/>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34" name="Oval 237">
              <a:extLst>
                <a:ext uri="{FF2B5EF4-FFF2-40B4-BE49-F238E27FC236}">
                  <a16:creationId xmlns="" xmlns:a16="http://schemas.microsoft.com/office/drawing/2014/main" id="{B86C567E-7AE0-4C9B-8153-2E1274347329}"/>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62" name="Group 238">
            <a:extLst>
              <a:ext uri="{FF2B5EF4-FFF2-40B4-BE49-F238E27FC236}">
                <a16:creationId xmlns="" xmlns:a16="http://schemas.microsoft.com/office/drawing/2014/main" id="{BEE5B7C9-7770-43EB-A1AA-20DE256C9416}"/>
              </a:ext>
            </a:extLst>
          </p:cNvPr>
          <p:cNvGrpSpPr>
            <a:grpSpLocks/>
          </p:cNvGrpSpPr>
          <p:nvPr/>
        </p:nvGrpSpPr>
        <p:grpSpPr bwMode="auto">
          <a:xfrm>
            <a:off x="1308100" y="4005263"/>
            <a:ext cx="257175" cy="215900"/>
            <a:chOff x="3548" y="857"/>
            <a:chExt cx="897" cy="535"/>
          </a:xfrm>
        </p:grpSpPr>
        <p:sp>
          <p:nvSpPr>
            <p:cNvPr id="58519" name="Freeform 239">
              <a:extLst>
                <a:ext uri="{FF2B5EF4-FFF2-40B4-BE49-F238E27FC236}">
                  <a16:creationId xmlns="" xmlns:a16="http://schemas.microsoft.com/office/drawing/2014/main" id="{28FBBB86-8078-451E-9489-099D050CDFB5}"/>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20" name="Freeform 240">
              <a:extLst>
                <a:ext uri="{FF2B5EF4-FFF2-40B4-BE49-F238E27FC236}">
                  <a16:creationId xmlns="" xmlns:a16="http://schemas.microsoft.com/office/drawing/2014/main" id="{BCA7CA9F-C844-4AA3-920B-4B2E9B3CDD28}"/>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21" name="Oval 241">
              <a:extLst>
                <a:ext uri="{FF2B5EF4-FFF2-40B4-BE49-F238E27FC236}">
                  <a16:creationId xmlns="" xmlns:a16="http://schemas.microsoft.com/office/drawing/2014/main" id="{B8B6A2A5-0723-4C30-99BF-BF3C8359ECB2}"/>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22" name="Oval 242">
              <a:extLst>
                <a:ext uri="{FF2B5EF4-FFF2-40B4-BE49-F238E27FC236}">
                  <a16:creationId xmlns="" xmlns:a16="http://schemas.microsoft.com/office/drawing/2014/main" id="{9D7EE5B1-0C07-4B77-857A-E9503ADDB74E}"/>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23" name="Oval 243">
              <a:extLst>
                <a:ext uri="{FF2B5EF4-FFF2-40B4-BE49-F238E27FC236}">
                  <a16:creationId xmlns="" xmlns:a16="http://schemas.microsoft.com/office/drawing/2014/main" id="{567857F7-F188-42D3-A515-E170EBFE12F4}"/>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24" name="Oval 244">
              <a:extLst>
                <a:ext uri="{FF2B5EF4-FFF2-40B4-BE49-F238E27FC236}">
                  <a16:creationId xmlns="" xmlns:a16="http://schemas.microsoft.com/office/drawing/2014/main" id="{8E450532-E38E-4C39-AA68-B0F435F29BAF}"/>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25" name="Oval 245">
              <a:extLst>
                <a:ext uri="{FF2B5EF4-FFF2-40B4-BE49-F238E27FC236}">
                  <a16:creationId xmlns="" xmlns:a16="http://schemas.microsoft.com/office/drawing/2014/main" id="{C7A68048-B435-423D-8A75-80853681669B}"/>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26" name="Oval 246">
              <a:extLst>
                <a:ext uri="{FF2B5EF4-FFF2-40B4-BE49-F238E27FC236}">
                  <a16:creationId xmlns="" xmlns:a16="http://schemas.microsoft.com/office/drawing/2014/main" id="{D1A7577D-5DEE-4C87-8B00-2F946CC7813C}"/>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63" name="Group 247">
            <a:extLst>
              <a:ext uri="{FF2B5EF4-FFF2-40B4-BE49-F238E27FC236}">
                <a16:creationId xmlns="" xmlns:a16="http://schemas.microsoft.com/office/drawing/2014/main" id="{6CBEA9A6-E310-44B0-BB30-AEA3C78055E2}"/>
              </a:ext>
            </a:extLst>
          </p:cNvPr>
          <p:cNvGrpSpPr>
            <a:grpSpLocks/>
          </p:cNvGrpSpPr>
          <p:nvPr/>
        </p:nvGrpSpPr>
        <p:grpSpPr bwMode="auto">
          <a:xfrm>
            <a:off x="603250" y="3933825"/>
            <a:ext cx="257175" cy="215900"/>
            <a:chOff x="3548" y="857"/>
            <a:chExt cx="897" cy="535"/>
          </a:xfrm>
        </p:grpSpPr>
        <p:sp>
          <p:nvSpPr>
            <p:cNvPr id="58511" name="Freeform 248">
              <a:extLst>
                <a:ext uri="{FF2B5EF4-FFF2-40B4-BE49-F238E27FC236}">
                  <a16:creationId xmlns="" xmlns:a16="http://schemas.microsoft.com/office/drawing/2014/main" id="{A2B3CE03-DF42-48D7-B2A9-E015BBEDE722}"/>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58512" name="Freeform 249">
              <a:extLst>
                <a:ext uri="{FF2B5EF4-FFF2-40B4-BE49-F238E27FC236}">
                  <a16:creationId xmlns="" xmlns:a16="http://schemas.microsoft.com/office/drawing/2014/main" id="{FA74060E-3C11-49B8-9F47-35AA32E3F632}"/>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58513" name="Oval 250">
              <a:extLst>
                <a:ext uri="{FF2B5EF4-FFF2-40B4-BE49-F238E27FC236}">
                  <a16:creationId xmlns="" xmlns:a16="http://schemas.microsoft.com/office/drawing/2014/main" id="{7670EDE5-0870-45AC-AFEB-83F0C20CAA38}"/>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14" name="Oval 251">
              <a:extLst>
                <a:ext uri="{FF2B5EF4-FFF2-40B4-BE49-F238E27FC236}">
                  <a16:creationId xmlns="" xmlns:a16="http://schemas.microsoft.com/office/drawing/2014/main" id="{C1DA7EEF-FEF5-4B81-B9EE-4B12740D900C}"/>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15" name="Oval 252">
              <a:extLst>
                <a:ext uri="{FF2B5EF4-FFF2-40B4-BE49-F238E27FC236}">
                  <a16:creationId xmlns="" xmlns:a16="http://schemas.microsoft.com/office/drawing/2014/main" id="{01BFB535-D5B1-49FA-9BA2-6947A3C30913}"/>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16" name="Oval 253">
              <a:extLst>
                <a:ext uri="{FF2B5EF4-FFF2-40B4-BE49-F238E27FC236}">
                  <a16:creationId xmlns="" xmlns:a16="http://schemas.microsoft.com/office/drawing/2014/main" id="{2786FF4C-D3E2-469B-948A-CA35424E29C4}"/>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17" name="Oval 254">
              <a:extLst>
                <a:ext uri="{FF2B5EF4-FFF2-40B4-BE49-F238E27FC236}">
                  <a16:creationId xmlns="" xmlns:a16="http://schemas.microsoft.com/office/drawing/2014/main" id="{75F41D73-BAD1-4AAD-8761-73EC2E69370E}"/>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18" name="Oval 255">
              <a:extLst>
                <a:ext uri="{FF2B5EF4-FFF2-40B4-BE49-F238E27FC236}">
                  <a16:creationId xmlns="" xmlns:a16="http://schemas.microsoft.com/office/drawing/2014/main" id="{6BDC6233-3F03-4989-97CD-9D3836955F5E}"/>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58464" name="Group 256">
            <a:extLst>
              <a:ext uri="{FF2B5EF4-FFF2-40B4-BE49-F238E27FC236}">
                <a16:creationId xmlns="" xmlns:a16="http://schemas.microsoft.com/office/drawing/2014/main" id="{166F5004-C05D-4136-AFB5-A56094FE97F9}"/>
              </a:ext>
            </a:extLst>
          </p:cNvPr>
          <p:cNvGrpSpPr>
            <a:grpSpLocks/>
          </p:cNvGrpSpPr>
          <p:nvPr/>
        </p:nvGrpSpPr>
        <p:grpSpPr bwMode="auto">
          <a:xfrm>
            <a:off x="2524125" y="4149725"/>
            <a:ext cx="234950" cy="263525"/>
            <a:chOff x="2886" y="1492"/>
            <a:chExt cx="764" cy="671"/>
          </a:xfrm>
        </p:grpSpPr>
        <p:sp>
          <p:nvSpPr>
            <p:cNvPr id="58504" name="Oval 257">
              <a:extLst>
                <a:ext uri="{FF2B5EF4-FFF2-40B4-BE49-F238E27FC236}">
                  <a16:creationId xmlns="" xmlns:a16="http://schemas.microsoft.com/office/drawing/2014/main" id="{7A666482-68A3-44F4-AD0A-6ED9B5D83AEB}"/>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505" name="Freeform 258">
              <a:extLst>
                <a:ext uri="{FF2B5EF4-FFF2-40B4-BE49-F238E27FC236}">
                  <a16:creationId xmlns="" xmlns:a16="http://schemas.microsoft.com/office/drawing/2014/main" id="{F5D2524D-A3C1-49AB-8FB8-AA878539E9E5}"/>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506" name="Freeform 259">
              <a:extLst>
                <a:ext uri="{FF2B5EF4-FFF2-40B4-BE49-F238E27FC236}">
                  <a16:creationId xmlns="" xmlns:a16="http://schemas.microsoft.com/office/drawing/2014/main" id="{251AB1C6-7168-4C0F-9571-43AE73C3A9F1}"/>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07" name="Freeform 260">
              <a:extLst>
                <a:ext uri="{FF2B5EF4-FFF2-40B4-BE49-F238E27FC236}">
                  <a16:creationId xmlns="" xmlns:a16="http://schemas.microsoft.com/office/drawing/2014/main" id="{B44E400E-8CA1-457F-9BAC-8894CF2E93A3}"/>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08" name="Freeform 261">
              <a:extLst>
                <a:ext uri="{FF2B5EF4-FFF2-40B4-BE49-F238E27FC236}">
                  <a16:creationId xmlns="" xmlns:a16="http://schemas.microsoft.com/office/drawing/2014/main" id="{9E37D276-9F0E-4515-BB14-23D8BF9DDDCB}"/>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09" name="Freeform 262">
              <a:extLst>
                <a:ext uri="{FF2B5EF4-FFF2-40B4-BE49-F238E27FC236}">
                  <a16:creationId xmlns="" xmlns:a16="http://schemas.microsoft.com/office/drawing/2014/main" id="{BF3662C4-E2E6-40A2-A840-B617D0E5ADE4}"/>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10" name="Freeform 263">
              <a:extLst>
                <a:ext uri="{FF2B5EF4-FFF2-40B4-BE49-F238E27FC236}">
                  <a16:creationId xmlns="" xmlns:a16="http://schemas.microsoft.com/office/drawing/2014/main" id="{BA4B3F4B-D9C5-40D4-AE69-1BFA98AC7339}"/>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65" name="Group 264">
            <a:extLst>
              <a:ext uri="{FF2B5EF4-FFF2-40B4-BE49-F238E27FC236}">
                <a16:creationId xmlns="" xmlns:a16="http://schemas.microsoft.com/office/drawing/2014/main" id="{F15E0AE4-3011-4C43-8568-C69964088822}"/>
              </a:ext>
            </a:extLst>
          </p:cNvPr>
          <p:cNvGrpSpPr>
            <a:grpSpLocks/>
          </p:cNvGrpSpPr>
          <p:nvPr/>
        </p:nvGrpSpPr>
        <p:grpSpPr bwMode="auto">
          <a:xfrm>
            <a:off x="2012950" y="3933825"/>
            <a:ext cx="233363" cy="263525"/>
            <a:chOff x="2886" y="1492"/>
            <a:chExt cx="764" cy="671"/>
          </a:xfrm>
        </p:grpSpPr>
        <p:sp>
          <p:nvSpPr>
            <p:cNvPr id="58497" name="Oval 265">
              <a:extLst>
                <a:ext uri="{FF2B5EF4-FFF2-40B4-BE49-F238E27FC236}">
                  <a16:creationId xmlns="" xmlns:a16="http://schemas.microsoft.com/office/drawing/2014/main" id="{7E8B5B2A-E8F9-429C-88E9-31714441BE30}"/>
                </a:ext>
              </a:extLst>
            </p:cNvPr>
            <p:cNvSpPr>
              <a:spLocks noChangeArrowheads="1"/>
            </p:cNvSpPr>
            <p:nvPr/>
          </p:nvSpPr>
          <p:spPr bwMode="auto">
            <a:xfrm flipV="1">
              <a:off x="2886" y="1492"/>
              <a:ext cx="764" cy="671"/>
            </a:xfrm>
            <a:prstGeom prst="ellipse">
              <a:avLst/>
            </a:prstGeom>
            <a:solidFill>
              <a:srgbClr val="4D45BF"/>
            </a:solidFill>
            <a:ln w="19050">
              <a:solidFill>
                <a:srgbClr val="FF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98" name="Freeform 266">
              <a:extLst>
                <a:ext uri="{FF2B5EF4-FFF2-40B4-BE49-F238E27FC236}">
                  <a16:creationId xmlns="" xmlns:a16="http://schemas.microsoft.com/office/drawing/2014/main" id="{33B2BD4C-3BC9-42E7-B263-F8B6BA5C2ED6}"/>
                </a:ext>
              </a:extLst>
            </p:cNvPr>
            <p:cNvSpPr>
              <a:spLocks/>
            </p:cNvSpPr>
            <p:nvPr/>
          </p:nvSpPr>
          <p:spPr bwMode="auto">
            <a:xfrm>
              <a:off x="3155" y="1544"/>
              <a:ext cx="127" cy="84"/>
            </a:xfrm>
            <a:custGeom>
              <a:avLst/>
              <a:gdLst>
                <a:gd name="T0" fmla="*/ 118 w 127"/>
                <a:gd name="T1" fmla="*/ 20 h 84"/>
                <a:gd name="T2" fmla="*/ 109 w 127"/>
                <a:gd name="T3" fmla="*/ 14 h 84"/>
                <a:gd name="T4" fmla="*/ 99 w 127"/>
                <a:gd name="T5" fmla="*/ 9 h 84"/>
                <a:gd name="T6" fmla="*/ 89 w 127"/>
                <a:gd name="T7" fmla="*/ 5 h 84"/>
                <a:gd name="T8" fmla="*/ 78 w 127"/>
                <a:gd name="T9" fmla="*/ 2 h 84"/>
                <a:gd name="T10" fmla="*/ 67 w 127"/>
                <a:gd name="T11" fmla="*/ 0 h 84"/>
                <a:gd name="T12" fmla="*/ 56 w 127"/>
                <a:gd name="T13" fmla="*/ 0 h 84"/>
                <a:gd name="T14" fmla="*/ 45 w 127"/>
                <a:gd name="T15" fmla="*/ 1 h 84"/>
                <a:gd name="T16" fmla="*/ 35 w 127"/>
                <a:gd name="T17" fmla="*/ 3 h 84"/>
                <a:gd name="T18" fmla="*/ 26 w 127"/>
                <a:gd name="T19" fmla="*/ 7 h 84"/>
                <a:gd name="T20" fmla="*/ 17 w 127"/>
                <a:gd name="T21" fmla="*/ 12 h 84"/>
                <a:gd name="T22" fmla="*/ 11 w 127"/>
                <a:gd name="T23" fmla="*/ 18 h 84"/>
                <a:gd name="T24" fmla="*/ 5 w 127"/>
                <a:gd name="T25" fmla="*/ 26 h 84"/>
                <a:gd name="T26" fmla="*/ 2 w 127"/>
                <a:gd name="T27" fmla="*/ 36 h 84"/>
                <a:gd name="T28" fmla="*/ 0 w 127"/>
                <a:gd name="T29" fmla="*/ 47 h 84"/>
                <a:gd name="T30" fmla="*/ 1 w 127"/>
                <a:gd name="T31" fmla="*/ 60 h 84"/>
                <a:gd name="T32" fmla="*/ 9 w 127"/>
                <a:gd name="T33" fmla="*/ 67 h 84"/>
                <a:gd name="T34" fmla="*/ 16 w 127"/>
                <a:gd name="T35" fmla="*/ 72 h 84"/>
                <a:gd name="T36" fmla="*/ 25 w 127"/>
                <a:gd name="T37" fmla="*/ 75 h 84"/>
                <a:gd name="T38" fmla="*/ 34 w 127"/>
                <a:gd name="T39" fmla="*/ 78 h 84"/>
                <a:gd name="T40" fmla="*/ 43 w 127"/>
                <a:gd name="T41" fmla="*/ 81 h 84"/>
                <a:gd name="T42" fmla="*/ 53 w 127"/>
                <a:gd name="T43" fmla="*/ 82 h 84"/>
                <a:gd name="T44" fmla="*/ 64 w 127"/>
                <a:gd name="T45" fmla="*/ 83 h 84"/>
                <a:gd name="T46" fmla="*/ 74 w 127"/>
                <a:gd name="T47" fmla="*/ 83 h 84"/>
                <a:gd name="T48" fmla="*/ 83 w 127"/>
                <a:gd name="T49" fmla="*/ 82 h 84"/>
                <a:gd name="T50" fmla="*/ 92 w 127"/>
                <a:gd name="T51" fmla="*/ 80 h 84"/>
                <a:gd name="T52" fmla="*/ 100 w 127"/>
                <a:gd name="T53" fmla="*/ 76 h 84"/>
                <a:gd name="T54" fmla="*/ 107 w 127"/>
                <a:gd name="T55" fmla="*/ 72 h 84"/>
                <a:gd name="T56" fmla="*/ 113 w 127"/>
                <a:gd name="T57" fmla="*/ 66 h 84"/>
                <a:gd name="T58" fmla="*/ 117 w 127"/>
                <a:gd name="T59" fmla="*/ 60 h 84"/>
                <a:gd name="T60" fmla="*/ 119 w 127"/>
                <a:gd name="T61" fmla="*/ 51 h 84"/>
                <a:gd name="T62" fmla="*/ 119 w 127"/>
                <a:gd name="T63" fmla="*/ 45 h 84"/>
                <a:gd name="T64" fmla="*/ 120 w 127"/>
                <a:gd name="T65" fmla="*/ 44 h 84"/>
                <a:gd name="T66" fmla="*/ 120 w 127"/>
                <a:gd name="T67" fmla="*/ 43 h 84"/>
                <a:gd name="T68" fmla="*/ 121 w 127"/>
                <a:gd name="T69" fmla="*/ 42 h 84"/>
                <a:gd name="T70" fmla="*/ 121 w 127"/>
                <a:gd name="T71" fmla="*/ 40 h 84"/>
                <a:gd name="T72" fmla="*/ 121 w 127"/>
                <a:gd name="T73" fmla="*/ 39 h 84"/>
                <a:gd name="T74" fmla="*/ 122 w 127"/>
                <a:gd name="T75" fmla="*/ 38 h 84"/>
                <a:gd name="T76" fmla="*/ 123 w 127"/>
                <a:gd name="T77" fmla="*/ 37 h 84"/>
                <a:gd name="T78" fmla="*/ 123 w 127"/>
                <a:gd name="T79" fmla="*/ 36 h 84"/>
                <a:gd name="T80" fmla="*/ 123 w 127"/>
                <a:gd name="T81" fmla="*/ 34 h 84"/>
                <a:gd name="T82" fmla="*/ 123 w 127"/>
                <a:gd name="T83" fmla="*/ 33 h 84"/>
                <a:gd name="T84" fmla="*/ 124 w 127"/>
                <a:gd name="T85" fmla="*/ 32 h 84"/>
                <a:gd name="T86" fmla="*/ 125 w 127"/>
                <a:gd name="T87" fmla="*/ 31 h 84"/>
                <a:gd name="T88" fmla="*/ 125 w 127"/>
                <a:gd name="T89" fmla="*/ 30 h 84"/>
                <a:gd name="T90" fmla="*/ 125 w 127"/>
                <a:gd name="T91" fmla="*/ 28 h 84"/>
                <a:gd name="T92" fmla="*/ 126 w 127"/>
                <a:gd name="T93" fmla="*/ 27 h 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
                <a:gd name="T142" fmla="*/ 0 h 84"/>
                <a:gd name="T143" fmla="*/ 127 w 127"/>
                <a:gd name="T144" fmla="*/ 84 h 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 h="84">
                  <a:moveTo>
                    <a:pt x="126" y="27"/>
                  </a:moveTo>
                  <a:lnTo>
                    <a:pt x="118" y="20"/>
                  </a:lnTo>
                  <a:lnTo>
                    <a:pt x="113" y="17"/>
                  </a:lnTo>
                  <a:lnTo>
                    <a:pt x="109" y="14"/>
                  </a:lnTo>
                  <a:lnTo>
                    <a:pt x="104" y="11"/>
                  </a:lnTo>
                  <a:lnTo>
                    <a:pt x="99" y="9"/>
                  </a:lnTo>
                  <a:lnTo>
                    <a:pt x="94" y="7"/>
                  </a:lnTo>
                  <a:lnTo>
                    <a:pt x="89" y="5"/>
                  </a:lnTo>
                  <a:lnTo>
                    <a:pt x="83" y="4"/>
                  </a:lnTo>
                  <a:lnTo>
                    <a:pt x="78" y="2"/>
                  </a:lnTo>
                  <a:lnTo>
                    <a:pt x="72" y="1"/>
                  </a:lnTo>
                  <a:lnTo>
                    <a:pt x="67" y="0"/>
                  </a:lnTo>
                  <a:lnTo>
                    <a:pt x="61" y="0"/>
                  </a:lnTo>
                  <a:lnTo>
                    <a:pt x="56" y="0"/>
                  </a:lnTo>
                  <a:lnTo>
                    <a:pt x="51" y="0"/>
                  </a:lnTo>
                  <a:lnTo>
                    <a:pt x="45" y="1"/>
                  </a:lnTo>
                  <a:lnTo>
                    <a:pt x="40" y="2"/>
                  </a:lnTo>
                  <a:lnTo>
                    <a:pt x="35" y="3"/>
                  </a:lnTo>
                  <a:lnTo>
                    <a:pt x="30" y="5"/>
                  </a:lnTo>
                  <a:lnTo>
                    <a:pt x="26" y="7"/>
                  </a:lnTo>
                  <a:lnTo>
                    <a:pt x="21" y="9"/>
                  </a:lnTo>
                  <a:lnTo>
                    <a:pt x="17" y="12"/>
                  </a:lnTo>
                  <a:lnTo>
                    <a:pt x="14" y="15"/>
                  </a:lnTo>
                  <a:lnTo>
                    <a:pt x="11" y="18"/>
                  </a:lnTo>
                  <a:lnTo>
                    <a:pt x="8" y="22"/>
                  </a:lnTo>
                  <a:lnTo>
                    <a:pt x="5" y="26"/>
                  </a:lnTo>
                  <a:lnTo>
                    <a:pt x="3" y="30"/>
                  </a:lnTo>
                  <a:lnTo>
                    <a:pt x="2" y="36"/>
                  </a:lnTo>
                  <a:lnTo>
                    <a:pt x="1" y="41"/>
                  </a:lnTo>
                  <a:lnTo>
                    <a:pt x="0" y="47"/>
                  </a:lnTo>
                  <a:lnTo>
                    <a:pt x="0" y="53"/>
                  </a:lnTo>
                  <a:lnTo>
                    <a:pt x="1" y="60"/>
                  </a:lnTo>
                  <a:lnTo>
                    <a:pt x="6" y="65"/>
                  </a:lnTo>
                  <a:lnTo>
                    <a:pt x="9" y="67"/>
                  </a:lnTo>
                  <a:lnTo>
                    <a:pt x="13" y="70"/>
                  </a:lnTo>
                  <a:lnTo>
                    <a:pt x="16" y="72"/>
                  </a:lnTo>
                  <a:lnTo>
                    <a:pt x="21" y="74"/>
                  </a:lnTo>
                  <a:lnTo>
                    <a:pt x="25" y="75"/>
                  </a:lnTo>
                  <a:lnTo>
                    <a:pt x="29" y="77"/>
                  </a:lnTo>
                  <a:lnTo>
                    <a:pt x="34" y="78"/>
                  </a:lnTo>
                  <a:lnTo>
                    <a:pt x="39" y="80"/>
                  </a:lnTo>
                  <a:lnTo>
                    <a:pt x="43" y="81"/>
                  </a:lnTo>
                  <a:lnTo>
                    <a:pt x="49" y="82"/>
                  </a:lnTo>
                  <a:lnTo>
                    <a:pt x="53" y="82"/>
                  </a:lnTo>
                  <a:lnTo>
                    <a:pt x="59" y="83"/>
                  </a:lnTo>
                  <a:lnTo>
                    <a:pt x="64" y="83"/>
                  </a:lnTo>
                  <a:lnTo>
                    <a:pt x="69" y="83"/>
                  </a:lnTo>
                  <a:lnTo>
                    <a:pt x="74" y="83"/>
                  </a:lnTo>
                  <a:lnTo>
                    <a:pt x="79" y="82"/>
                  </a:lnTo>
                  <a:lnTo>
                    <a:pt x="83" y="82"/>
                  </a:lnTo>
                  <a:lnTo>
                    <a:pt x="88" y="81"/>
                  </a:lnTo>
                  <a:lnTo>
                    <a:pt x="92" y="80"/>
                  </a:lnTo>
                  <a:lnTo>
                    <a:pt x="96" y="78"/>
                  </a:lnTo>
                  <a:lnTo>
                    <a:pt x="100" y="76"/>
                  </a:lnTo>
                  <a:lnTo>
                    <a:pt x="104" y="74"/>
                  </a:lnTo>
                  <a:lnTo>
                    <a:pt x="107" y="72"/>
                  </a:lnTo>
                  <a:lnTo>
                    <a:pt x="110" y="69"/>
                  </a:lnTo>
                  <a:lnTo>
                    <a:pt x="113" y="66"/>
                  </a:lnTo>
                  <a:lnTo>
                    <a:pt x="115" y="63"/>
                  </a:lnTo>
                  <a:lnTo>
                    <a:pt x="117" y="60"/>
                  </a:lnTo>
                  <a:lnTo>
                    <a:pt x="118" y="56"/>
                  </a:lnTo>
                  <a:lnTo>
                    <a:pt x="119" y="51"/>
                  </a:lnTo>
                  <a:lnTo>
                    <a:pt x="119" y="47"/>
                  </a:lnTo>
                  <a:lnTo>
                    <a:pt x="119" y="45"/>
                  </a:lnTo>
                  <a:lnTo>
                    <a:pt x="120" y="45"/>
                  </a:lnTo>
                  <a:lnTo>
                    <a:pt x="120" y="44"/>
                  </a:lnTo>
                  <a:lnTo>
                    <a:pt x="120" y="43"/>
                  </a:lnTo>
                  <a:lnTo>
                    <a:pt x="121" y="42"/>
                  </a:lnTo>
                  <a:lnTo>
                    <a:pt x="121" y="41"/>
                  </a:lnTo>
                  <a:lnTo>
                    <a:pt x="121" y="40"/>
                  </a:lnTo>
                  <a:lnTo>
                    <a:pt x="121" y="39"/>
                  </a:lnTo>
                  <a:lnTo>
                    <a:pt x="122" y="38"/>
                  </a:lnTo>
                  <a:lnTo>
                    <a:pt x="122" y="37"/>
                  </a:lnTo>
                  <a:lnTo>
                    <a:pt x="123" y="37"/>
                  </a:lnTo>
                  <a:lnTo>
                    <a:pt x="123" y="36"/>
                  </a:lnTo>
                  <a:lnTo>
                    <a:pt x="123" y="35"/>
                  </a:lnTo>
                  <a:lnTo>
                    <a:pt x="123" y="34"/>
                  </a:lnTo>
                  <a:lnTo>
                    <a:pt x="123" y="33"/>
                  </a:lnTo>
                  <a:lnTo>
                    <a:pt x="124" y="32"/>
                  </a:lnTo>
                  <a:lnTo>
                    <a:pt x="124" y="31"/>
                  </a:lnTo>
                  <a:lnTo>
                    <a:pt x="125" y="31"/>
                  </a:lnTo>
                  <a:lnTo>
                    <a:pt x="125" y="30"/>
                  </a:lnTo>
                  <a:lnTo>
                    <a:pt x="125" y="29"/>
                  </a:lnTo>
                  <a:lnTo>
                    <a:pt x="125" y="28"/>
                  </a:lnTo>
                  <a:lnTo>
                    <a:pt x="126" y="27"/>
                  </a:lnTo>
                </a:path>
              </a:pathLst>
            </a:custGeom>
            <a:solidFill>
              <a:srgbClr val="80FFFF"/>
            </a:solidFill>
            <a:ln w="19050">
              <a:solidFill>
                <a:srgbClr val="80FFFF"/>
              </a:solidFill>
              <a:round/>
              <a:headEnd/>
              <a:tailEnd/>
            </a:ln>
          </p:spPr>
          <p:txBody>
            <a:bodyPr/>
            <a:lstStyle/>
            <a:p>
              <a:endParaRPr lang="sr-Latn-RS"/>
            </a:p>
          </p:txBody>
        </p:sp>
        <p:sp>
          <p:nvSpPr>
            <p:cNvPr id="58499" name="Freeform 267">
              <a:extLst>
                <a:ext uri="{FF2B5EF4-FFF2-40B4-BE49-F238E27FC236}">
                  <a16:creationId xmlns="" xmlns:a16="http://schemas.microsoft.com/office/drawing/2014/main" id="{DC4C3BD7-171B-4B9E-A3C2-F973BA3D6290}"/>
                </a:ext>
              </a:extLst>
            </p:cNvPr>
            <p:cNvSpPr>
              <a:spLocks/>
            </p:cNvSpPr>
            <p:nvPr/>
          </p:nvSpPr>
          <p:spPr bwMode="auto">
            <a:xfrm>
              <a:off x="3077" y="1604"/>
              <a:ext cx="86" cy="60"/>
            </a:xfrm>
            <a:custGeom>
              <a:avLst/>
              <a:gdLst>
                <a:gd name="T0" fmla="*/ 85 w 86"/>
                <a:gd name="T1" fmla="*/ 0 h 60"/>
                <a:gd name="T2" fmla="*/ 79 w 86"/>
                <a:gd name="T3" fmla="*/ 2 h 60"/>
                <a:gd name="T4" fmla="*/ 76 w 86"/>
                <a:gd name="T5" fmla="*/ 4 h 60"/>
                <a:gd name="T6" fmla="*/ 73 w 86"/>
                <a:gd name="T7" fmla="*/ 5 h 60"/>
                <a:gd name="T8" fmla="*/ 71 w 86"/>
                <a:gd name="T9" fmla="*/ 7 h 60"/>
                <a:gd name="T10" fmla="*/ 68 w 86"/>
                <a:gd name="T11" fmla="*/ 8 h 60"/>
                <a:gd name="T12" fmla="*/ 65 w 86"/>
                <a:gd name="T13" fmla="*/ 10 h 60"/>
                <a:gd name="T14" fmla="*/ 62 w 86"/>
                <a:gd name="T15" fmla="*/ 12 h 60"/>
                <a:gd name="T16" fmla="*/ 59 w 86"/>
                <a:gd name="T17" fmla="*/ 13 h 60"/>
                <a:gd name="T18" fmla="*/ 57 w 86"/>
                <a:gd name="T19" fmla="*/ 15 h 60"/>
                <a:gd name="T20" fmla="*/ 54 w 86"/>
                <a:gd name="T21" fmla="*/ 17 h 60"/>
                <a:gd name="T22" fmla="*/ 51 w 86"/>
                <a:gd name="T23" fmla="*/ 18 h 60"/>
                <a:gd name="T24" fmla="*/ 48 w 86"/>
                <a:gd name="T25" fmla="*/ 20 h 60"/>
                <a:gd name="T26" fmla="*/ 46 w 86"/>
                <a:gd name="T27" fmla="*/ 22 h 60"/>
                <a:gd name="T28" fmla="*/ 43 w 86"/>
                <a:gd name="T29" fmla="*/ 24 h 60"/>
                <a:gd name="T30" fmla="*/ 40 w 86"/>
                <a:gd name="T31" fmla="*/ 26 h 60"/>
                <a:gd name="T32" fmla="*/ 38 w 86"/>
                <a:gd name="T33" fmla="*/ 28 h 60"/>
                <a:gd name="T34" fmla="*/ 35 w 86"/>
                <a:gd name="T35" fmla="*/ 30 h 60"/>
                <a:gd name="T36" fmla="*/ 33 w 86"/>
                <a:gd name="T37" fmla="*/ 32 h 60"/>
                <a:gd name="T38" fmla="*/ 30 w 86"/>
                <a:gd name="T39" fmla="*/ 34 h 60"/>
                <a:gd name="T40" fmla="*/ 27 w 86"/>
                <a:gd name="T41" fmla="*/ 36 h 60"/>
                <a:gd name="T42" fmla="*/ 25 w 86"/>
                <a:gd name="T43" fmla="*/ 38 h 60"/>
                <a:gd name="T44" fmla="*/ 22 w 86"/>
                <a:gd name="T45" fmla="*/ 40 h 60"/>
                <a:gd name="T46" fmla="*/ 20 w 86"/>
                <a:gd name="T47" fmla="*/ 42 h 60"/>
                <a:gd name="T48" fmla="*/ 17 w 86"/>
                <a:gd name="T49" fmla="*/ 44 h 60"/>
                <a:gd name="T50" fmla="*/ 15 w 86"/>
                <a:gd name="T51" fmla="*/ 46 h 60"/>
                <a:gd name="T52" fmla="*/ 12 w 86"/>
                <a:gd name="T53" fmla="*/ 49 h 60"/>
                <a:gd name="T54" fmla="*/ 9 w 86"/>
                <a:gd name="T55" fmla="*/ 51 h 60"/>
                <a:gd name="T56" fmla="*/ 7 w 86"/>
                <a:gd name="T57" fmla="*/ 53 h 60"/>
                <a:gd name="T58" fmla="*/ 5 w 86"/>
                <a:gd name="T59" fmla="*/ 55 h 60"/>
                <a:gd name="T60" fmla="*/ 2 w 86"/>
                <a:gd name="T61" fmla="*/ 57 h 60"/>
                <a:gd name="T62" fmla="*/ 0 w 86"/>
                <a:gd name="T63" fmla="*/ 59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6"/>
                <a:gd name="T97" fmla="*/ 0 h 60"/>
                <a:gd name="T98" fmla="*/ 86 w 86"/>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6" h="60">
                  <a:moveTo>
                    <a:pt x="85" y="0"/>
                  </a:moveTo>
                  <a:lnTo>
                    <a:pt x="79" y="2"/>
                  </a:lnTo>
                  <a:lnTo>
                    <a:pt x="76" y="4"/>
                  </a:lnTo>
                  <a:lnTo>
                    <a:pt x="73" y="5"/>
                  </a:lnTo>
                  <a:lnTo>
                    <a:pt x="71" y="7"/>
                  </a:lnTo>
                  <a:lnTo>
                    <a:pt x="68" y="8"/>
                  </a:lnTo>
                  <a:lnTo>
                    <a:pt x="65" y="10"/>
                  </a:lnTo>
                  <a:lnTo>
                    <a:pt x="62" y="12"/>
                  </a:lnTo>
                  <a:lnTo>
                    <a:pt x="59" y="13"/>
                  </a:lnTo>
                  <a:lnTo>
                    <a:pt x="57" y="15"/>
                  </a:lnTo>
                  <a:lnTo>
                    <a:pt x="54" y="17"/>
                  </a:lnTo>
                  <a:lnTo>
                    <a:pt x="51" y="18"/>
                  </a:lnTo>
                  <a:lnTo>
                    <a:pt x="48" y="20"/>
                  </a:lnTo>
                  <a:lnTo>
                    <a:pt x="46" y="22"/>
                  </a:lnTo>
                  <a:lnTo>
                    <a:pt x="43" y="24"/>
                  </a:lnTo>
                  <a:lnTo>
                    <a:pt x="40" y="26"/>
                  </a:lnTo>
                  <a:lnTo>
                    <a:pt x="38" y="28"/>
                  </a:lnTo>
                  <a:lnTo>
                    <a:pt x="35" y="30"/>
                  </a:lnTo>
                  <a:lnTo>
                    <a:pt x="33" y="32"/>
                  </a:lnTo>
                  <a:lnTo>
                    <a:pt x="30" y="34"/>
                  </a:lnTo>
                  <a:lnTo>
                    <a:pt x="27" y="36"/>
                  </a:lnTo>
                  <a:lnTo>
                    <a:pt x="25" y="38"/>
                  </a:lnTo>
                  <a:lnTo>
                    <a:pt x="22" y="40"/>
                  </a:lnTo>
                  <a:lnTo>
                    <a:pt x="20" y="42"/>
                  </a:lnTo>
                  <a:lnTo>
                    <a:pt x="17" y="44"/>
                  </a:lnTo>
                  <a:lnTo>
                    <a:pt x="15" y="46"/>
                  </a:lnTo>
                  <a:lnTo>
                    <a:pt x="12" y="49"/>
                  </a:lnTo>
                  <a:lnTo>
                    <a:pt x="9" y="51"/>
                  </a:lnTo>
                  <a:lnTo>
                    <a:pt x="7" y="53"/>
                  </a:lnTo>
                  <a:lnTo>
                    <a:pt x="5" y="55"/>
                  </a:lnTo>
                  <a:lnTo>
                    <a:pt x="2" y="57"/>
                  </a:lnTo>
                  <a:lnTo>
                    <a:pt x="0" y="59"/>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00" name="Freeform 268">
              <a:extLst>
                <a:ext uri="{FF2B5EF4-FFF2-40B4-BE49-F238E27FC236}">
                  <a16:creationId xmlns="" xmlns:a16="http://schemas.microsoft.com/office/drawing/2014/main" id="{D4269513-2974-4C5D-ACAF-93B18AF4E8FB}"/>
                </a:ext>
              </a:extLst>
            </p:cNvPr>
            <p:cNvSpPr>
              <a:spLocks/>
            </p:cNvSpPr>
            <p:nvPr/>
          </p:nvSpPr>
          <p:spPr bwMode="auto">
            <a:xfrm>
              <a:off x="2943" y="1669"/>
              <a:ext cx="162" cy="107"/>
            </a:xfrm>
            <a:custGeom>
              <a:avLst/>
              <a:gdLst>
                <a:gd name="T0" fmla="*/ 112 w 162"/>
                <a:gd name="T1" fmla="*/ 8 h 107"/>
                <a:gd name="T2" fmla="*/ 103 w 162"/>
                <a:gd name="T3" fmla="*/ 3 h 107"/>
                <a:gd name="T4" fmla="*/ 92 w 162"/>
                <a:gd name="T5" fmla="*/ 1 h 107"/>
                <a:gd name="T6" fmla="*/ 82 w 162"/>
                <a:gd name="T7" fmla="*/ 0 h 107"/>
                <a:gd name="T8" fmla="*/ 71 w 162"/>
                <a:gd name="T9" fmla="*/ 1 h 107"/>
                <a:gd name="T10" fmla="*/ 60 w 162"/>
                <a:gd name="T11" fmla="*/ 3 h 107"/>
                <a:gd name="T12" fmla="*/ 50 w 162"/>
                <a:gd name="T13" fmla="*/ 6 h 107"/>
                <a:gd name="T14" fmla="*/ 40 w 162"/>
                <a:gd name="T15" fmla="*/ 11 h 107"/>
                <a:gd name="T16" fmla="*/ 30 w 162"/>
                <a:gd name="T17" fmla="*/ 16 h 107"/>
                <a:gd name="T18" fmla="*/ 22 w 162"/>
                <a:gd name="T19" fmla="*/ 23 h 107"/>
                <a:gd name="T20" fmla="*/ 14 w 162"/>
                <a:gd name="T21" fmla="*/ 31 h 107"/>
                <a:gd name="T22" fmla="*/ 8 w 162"/>
                <a:gd name="T23" fmla="*/ 39 h 107"/>
                <a:gd name="T24" fmla="*/ 4 w 162"/>
                <a:gd name="T25" fmla="*/ 48 h 107"/>
                <a:gd name="T26" fmla="*/ 1 w 162"/>
                <a:gd name="T27" fmla="*/ 58 h 107"/>
                <a:gd name="T28" fmla="*/ 0 w 162"/>
                <a:gd name="T29" fmla="*/ 69 h 107"/>
                <a:gd name="T30" fmla="*/ 2 w 162"/>
                <a:gd name="T31" fmla="*/ 80 h 107"/>
                <a:gd name="T32" fmla="*/ 13 w 162"/>
                <a:gd name="T33" fmla="*/ 89 h 107"/>
                <a:gd name="T34" fmla="*/ 21 w 162"/>
                <a:gd name="T35" fmla="*/ 94 h 107"/>
                <a:gd name="T36" fmla="*/ 30 w 162"/>
                <a:gd name="T37" fmla="*/ 98 h 107"/>
                <a:gd name="T38" fmla="*/ 39 w 162"/>
                <a:gd name="T39" fmla="*/ 101 h 107"/>
                <a:gd name="T40" fmla="*/ 48 w 162"/>
                <a:gd name="T41" fmla="*/ 103 h 107"/>
                <a:gd name="T42" fmla="*/ 57 w 162"/>
                <a:gd name="T43" fmla="*/ 105 h 107"/>
                <a:gd name="T44" fmla="*/ 66 w 162"/>
                <a:gd name="T45" fmla="*/ 106 h 107"/>
                <a:gd name="T46" fmla="*/ 76 w 162"/>
                <a:gd name="T47" fmla="*/ 106 h 107"/>
                <a:gd name="T48" fmla="*/ 85 w 162"/>
                <a:gd name="T49" fmla="*/ 106 h 107"/>
                <a:gd name="T50" fmla="*/ 95 w 162"/>
                <a:gd name="T51" fmla="*/ 106 h 107"/>
                <a:gd name="T52" fmla="*/ 104 w 162"/>
                <a:gd name="T53" fmla="*/ 106 h 107"/>
                <a:gd name="T54" fmla="*/ 114 w 162"/>
                <a:gd name="T55" fmla="*/ 106 h 107"/>
                <a:gd name="T56" fmla="*/ 123 w 162"/>
                <a:gd name="T57" fmla="*/ 105 h 107"/>
                <a:gd name="T58" fmla="*/ 133 w 162"/>
                <a:gd name="T59" fmla="*/ 105 h 107"/>
                <a:gd name="T60" fmla="*/ 142 w 162"/>
                <a:gd name="T61" fmla="*/ 106 h 107"/>
                <a:gd name="T62" fmla="*/ 152 w 162"/>
                <a:gd name="T63" fmla="*/ 100 h 107"/>
                <a:gd name="T64" fmla="*/ 155 w 162"/>
                <a:gd name="T65" fmla="*/ 93 h 107"/>
                <a:gd name="T66" fmla="*/ 158 w 162"/>
                <a:gd name="T67" fmla="*/ 87 h 107"/>
                <a:gd name="T68" fmla="*/ 160 w 162"/>
                <a:gd name="T69" fmla="*/ 79 h 107"/>
                <a:gd name="T70" fmla="*/ 161 w 162"/>
                <a:gd name="T71" fmla="*/ 72 h 107"/>
                <a:gd name="T72" fmla="*/ 161 w 162"/>
                <a:gd name="T73" fmla="*/ 65 h 107"/>
                <a:gd name="T74" fmla="*/ 160 w 162"/>
                <a:gd name="T75" fmla="*/ 57 h 107"/>
                <a:gd name="T76" fmla="*/ 159 w 162"/>
                <a:gd name="T77" fmla="*/ 50 h 107"/>
                <a:gd name="T78" fmla="*/ 156 w 162"/>
                <a:gd name="T79" fmla="*/ 43 h 107"/>
                <a:gd name="T80" fmla="*/ 153 w 162"/>
                <a:gd name="T81" fmla="*/ 36 h 107"/>
                <a:gd name="T82" fmla="*/ 149 w 162"/>
                <a:gd name="T83" fmla="*/ 30 h 107"/>
                <a:gd name="T84" fmla="*/ 145 w 162"/>
                <a:gd name="T85" fmla="*/ 24 h 107"/>
                <a:gd name="T86" fmla="*/ 139 w 162"/>
                <a:gd name="T87" fmla="*/ 19 h 107"/>
                <a:gd name="T88" fmla="*/ 134 w 162"/>
                <a:gd name="T89" fmla="*/ 14 h 107"/>
                <a:gd name="T90" fmla="*/ 127 w 162"/>
                <a:gd name="T91" fmla="*/ 10 h 107"/>
                <a:gd name="T92" fmla="*/ 121 w 162"/>
                <a:gd name="T93" fmla="*/ 7 h 107"/>
                <a:gd name="T94" fmla="*/ 121 w 162"/>
                <a:gd name="T95" fmla="*/ 8 h 107"/>
                <a:gd name="T96" fmla="*/ 121 w 162"/>
                <a:gd name="T97" fmla="*/ 8 h 107"/>
                <a:gd name="T98" fmla="*/ 121 w 162"/>
                <a:gd name="T99" fmla="*/ 9 h 107"/>
                <a:gd name="T100" fmla="*/ 121 w 162"/>
                <a:gd name="T101" fmla="*/ 9 h 107"/>
                <a:gd name="T102" fmla="*/ 121 w 162"/>
                <a:gd name="T103" fmla="*/ 9 h 107"/>
                <a:gd name="T104" fmla="*/ 121 w 162"/>
                <a:gd name="T105" fmla="*/ 10 h 107"/>
                <a:gd name="T106" fmla="*/ 121 w 162"/>
                <a:gd name="T107" fmla="*/ 10 h 107"/>
                <a:gd name="T108" fmla="*/ 121 w 162"/>
                <a:gd name="T109" fmla="*/ 11 h 107"/>
                <a:gd name="T110" fmla="*/ 121 w 162"/>
                <a:gd name="T111" fmla="*/ 11 h 107"/>
                <a:gd name="T112" fmla="*/ 121 w 162"/>
                <a:gd name="T113" fmla="*/ 11 h 107"/>
                <a:gd name="T114" fmla="*/ 121 w 162"/>
                <a:gd name="T115" fmla="*/ 12 h 107"/>
                <a:gd name="T116" fmla="*/ 121 w 162"/>
                <a:gd name="T117" fmla="*/ 12 h 107"/>
                <a:gd name="T118" fmla="*/ 121 w 162"/>
                <a:gd name="T119" fmla="*/ 13 h 107"/>
                <a:gd name="T120" fmla="*/ 121 w 162"/>
                <a:gd name="T121" fmla="*/ 13 h 107"/>
                <a:gd name="T122" fmla="*/ 121 w 162"/>
                <a:gd name="T123" fmla="*/ 13 h 1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2"/>
                <a:gd name="T187" fmla="*/ 0 h 107"/>
                <a:gd name="T188" fmla="*/ 162 w 162"/>
                <a:gd name="T189" fmla="*/ 107 h 1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2" h="107">
                  <a:moveTo>
                    <a:pt x="121" y="14"/>
                  </a:moveTo>
                  <a:lnTo>
                    <a:pt x="112" y="8"/>
                  </a:lnTo>
                  <a:lnTo>
                    <a:pt x="107" y="5"/>
                  </a:lnTo>
                  <a:lnTo>
                    <a:pt x="103" y="3"/>
                  </a:lnTo>
                  <a:lnTo>
                    <a:pt x="97" y="2"/>
                  </a:lnTo>
                  <a:lnTo>
                    <a:pt x="92" y="1"/>
                  </a:lnTo>
                  <a:lnTo>
                    <a:pt x="87" y="1"/>
                  </a:lnTo>
                  <a:lnTo>
                    <a:pt x="82" y="0"/>
                  </a:lnTo>
                  <a:lnTo>
                    <a:pt x="77" y="0"/>
                  </a:lnTo>
                  <a:lnTo>
                    <a:pt x="71" y="1"/>
                  </a:lnTo>
                  <a:lnTo>
                    <a:pt x="66" y="2"/>
                  </a:lnTo>
                  <a:lnTo>
                    <a:pt x="60" y="3"/>
                  </a:lnTo>
                  <a:lnTo>
                    <a:pt x="55" y="4"/>
                  </a:lnTo>
                  <a:lnTo>
                    <a:pt x="50" y="6"/>
                  </a:lnTo>
                  <a:lnTo>
                    <a:pt x="45" y="8"/>
                  </a:lnTo>
                  <a:lnTo>
                    <a:pt x="40" y="11"/>
                  </a:lnTo>
                  <a:lnTo>
                    <a:pt x="35" y="13"/>
                  </a:lnTo>
                  <a:lnTo>
                    <a:pt x="30" y="16"/>
                  </a:lnTo>
                  <a:lnTo>
                    <a:pt x="26" y="19"/>
                  </a:lnTo>
                  <a:lnTo>
                    <a:pt x="22" y="23"/>
                  </a:lnTo>
                  <a:lnTo>
                    <a:pt x="18" y="27"/>
                  </a:lnTo>
                  <a:lnTo>
                    <a:pt x="14" y="31"/>
                  </a:lnTo>
                  <a:lnTo>
                    <a:pt x="11" y="35"/>
                  </a:lnTo>
                  <a:lnTo>
                    <a:pt x="8" y="39"/>
                  </a:lnTo>
                  <a:lnTo>
                    <a:pt x="6" y="44"/>
                  </a:lnTo>
                  <a:lnTo>
                    <a:pt x="4" y="48"/>
                  </a:lnTo>
                  <a:lnTo>
                    <a:pt x="2" y="53"/>
                  </a:lnTo>
                  <a:lnTo>
                    <a:pt x="1" y="58"/>
                  </a:lnTo>
                  <a:lnTo>
                    <a:pt x="0" y="63"/>
                  </a:lnTo>
                  <a:lnTo>
                    <a:pt x="0" y="69"/>
                  </a:lnTo>
                  <a:lnTo>
                    <a:pt x="1" y="74"/>
                  </a:lnTo>
                  <a:lnTo>
                    <a:pt x="2" y="80"/>
                  </a:lnTo>
                  <a:lnTo>
                    <a:pt x="9" y="86"/>
                  </a:lnTo>
                  <a:lnTo>
                    <a:pt x="13" y="89"/>
                  </a:lnTo>
                  <a:lnTo>
                    <a:pt x="17" y="92"/>
                  </a:lnTo>
                  <a:lnTo>
                    <a:pt x="21" y="94"/>
                  </a:lnTo>
                  <a:lnTo>
                    <a:pt x="26" y="96"/>
                  </a:lnTo>
                  <a:lnTo>
                    <a:pt x="30" y="98"/>
                  </a:lnTo>
                  <a:lnTo>
                    <a:pt x="34" y="99"/>
                  </a:lnTo>
                  <a:lnTo>
                    <a:pt x="39" y="101"/>
                  </a:lnTo>
                  <a:lnTo>
                    <a:pt x="43" y="102"/>
                  </a:lnTo>
                  <a:lnTo>
                    <a:pt x="48" y="103"/>
                  </a:lnTo>
                  <a:lnTo>
                    <a:pt x="52" y="104"/>
                  </a:lnTo>
                  <a:lnTo>
                    <a:pt x="57" y="105"/>
                  </a:lnTo>
                  <a:lnTo>
                    <a:pt x="61" y="105"/>
                  </a:lnTo>
                  <a:lnTo>
                    <a:pt x="66" y="106"/>
                  </a:lnTo>
                  <a:lnTo>
                    <a:pt x="71" y="106"/>
                  </a:lnTo>
                  <a:lnTo>
                    <a:pt x="76" y="106"/>
                  </a:lnTo>
                  <a:lnTo>
                    <a:pt x="80" y="106"/>
                  </a:lnTo>
                  <a:lnTo>
                    <a:pt x="85" y="106"/>
                  </a:lnTo>
                  <a:lnTo>
                    <a:pt x="90" y="106"/>
                  </a:lnTo>
                  <a:lnTo>
                    <a:pt x="95" y="106"/>
                  </a:lnTo>
                  <a:lnTo>
                    <a:pt x="99" y="106"/>
                  </a:lnTo>
                  <a:lnTo>
                    <a:pt x="104" y="106"/>
                  </a:lnTo>
                  <a:lnTo>
                    <a:pt x="109" y="106"/>
                  </a:lnTo>
                  <a:lnTo>
                    <a:pt x="114" y="106"/>
                  </a:lnTo>
                  <a:lnTo>
                    <a:pt x="119" y="106"/>
                  </a:lnTo>
                  <a:lnTo>
                    <a:pt x="123" y="105"/>
                  </a:lnTo>
                  <a:lnTo>
                    <a:pt x="128" y="105"/>
                  </a:lnTo>
                  <a:lnTo>
                    <a:pt x="133" y="105"/>
                  </a:lnTo>
                  <a:lnTo>
                    <a:pt x="137" y="105"/>
                  </a:lnTo>
                  <a:lnTo>
                    <a:pt x="142" y="106"/>
                  </a:lnTo>
                  <a:lnTo>
                    <a:pt x="147" y="106"/>
                  </a:lnTo>
                  <a:lnTo>
                    <a:pt x="152" y="100"/>
                  </a:lnTo>
                  <a:lnTo>
                    <a:pt x="154" y="97"/>
                  </a:lnTo>
                  <a:lnTo>
                    <a:pt x="155" y="93"/>
                  </a:lnTo>
                  <a:lnTo>
                    <a:pt x="157" y="90"/>
                  </a:lnTo>
                  <a:lnTo>
                    <a:pt x="158" y="87"/>
                  </a:lnTo>
                  <a:lnTo>
                    <a:pt x="159" y="83"/>
                  </a:lnTo>
                  <a:lnTo>
                    <a:pt x="160" y="79"/>
                  </a:lnTo>
                  <a:lnTo>
                    <a:pt x="161" y="76"/>
                  </a:lnTo>
                  <a:lnTo>
                    <a:pt x="161" y="72"/>
                  </a:lnTo>
                  <a:lnTo>
                    <a:pt x="161" y="68"/>
                  </a:lnTo>
                  <a:lnTo>
                    <a:pt x="161" y="65"/>
                  </a:lnTo>
                  <a:lnTo>
                    <a:pt x="161" y="61"/>
                  </a:lnTo>
                  <a:lnTo>
                    <a:pt x="160" y="57"/>
                  </a:lnTo>
                  <a:lnTo>
                    <a:pt x="159" y="54"/>
                  </a:lnTo>
                  <a:lnTo>
                    <a:pt x="159" y="50"/>
                  </a:lnTo>
                  <a:lnTo>
                    <a:pt x="157" y="47"/>
                  </a:lnTo>
                  <a:lnTo>
                    <a:pt x="156" y="43"/>
                  </a:lnTo>
                  <a:lnTo>
                    <a:pt x="155" y="40"/>
                  </a:lnTo>
                  <a:lnTo>
                    <a:pt x="153" y="36"/>
                  </a:lnTo>
                  <a:lnTo>
                    <a:pt x="151" y="33"/>
                  </a:lnTo>
                  <a:lnTo>
                    <a:pt x="149" y="30"/>
                  </a:lnTo>
                  <a:lnTo>
                    <a:pt x="147" y="27"/>
                  </a:lnTo>
                  <a:lnTo>
                    <a:pt x="145" y="24"/>
                  </a:lnTo>
                  <a:lnTo>
                    <a:pt x="142" y="21"/>
                  </a:lnTo>
                  <a:lnTo>
                    <a:pt x="139" y="19"/>
                  </a:lnTo>
                  <a:lnTo>
                    <a:pt x="137" y="16"/>
                  </a:lnTo>
                  <a:lnTo>
                    <a:pt x="134" y="14"/>
                  </a:lnTo>
                  <a:lnTo>
                    <a:pt x="131" y="12"/>
                  </a:lnTo>
                  <a:lnTo>
                    <a:pt x="127" y="10"/>
                  </a:lnTo>
                  <a:lnTo>
                    <a:pt x="124" y="9"/>
                  </a:lnTo>
                  <a:lnTo>
                    <a:pt x="121" y="7"/>
                  </a:lnTo>
                  <a:lnTo>
                    <a:pt x="121" y="8"/>
                  </a:lnTo>
                  <a:lnTo>
                    <a:pt x="121" y="9"/>
                  </a:lnTo>
                  <a:lnTo>
                    <a:pt x="121" y="10"/>
                  </a:lnTo>
                  <a:lnTo>
                    <a:pt x="121" y="11"/>
                  </a:lnTo>
                  <a:lnTo>
                    <a:pt x="121" y="12"/>
                  </a:lnTo>
                  <a:lnTo>
                    <a:pt x="121" y="13"/>
                  </a:lnTo>
                  <a:lnTo>
                    <a:pt x="121" y="14"/>
                  </a:lnTo>
                </a:path>
              </a:pathLst>
            </a:custGeom>
            <a:solidFill>
              <a:srgbClr val="80FFFF"/>
            </a:solidFill>
            <a:ln w="19050">
              <a:solidFill>
                <a:srgbClr val="80FFFF"/>
              </a:solidFill>
              <a:round/>
              <a:headEnd/>
              <a:tailEnd/>
            </a:ln>
          </p:spPr>
          <p:txBody>
            <a:bodyPr/>
            <a:lstStyle/>
            <a:p>
              <a:endParaRPr lang="sr-Latn-RS"/>
            </a:p>
          </p:txBody>
        </p:sp>
        <p:sp>
          <p:nvSpPr>
            <p:cNvPr id="58501" name="Freeform 269">
              <a:extLst>
                <a:ext uri="{FF2B5EF4-FFF2-40B4-BE49-F238E27FC236}">
                  <a16:creationId xmlns="" xmlns:a16="http://schemas.microsoft.com/office/drawing/2014/main" id="{C69E0182-F644-4EB2-99A9-B0A7909672A4}"/>
                </a:ext>
              </a:extLst>
            </p:cNvPr>
            <p:cNvSpPr>
              <a:spLocks/>
            </p:cNvSpPr>
            <p:nvPr/>
          </p:nvSpPr>
          <p:spPr bwMode="auto">
            <a:xfrm>
              <a:off x="2983" y="1775"/>
              <a:ext cx="29" cy="139"/>
            </a:xfrm>
            <a:custGeom>
              <a:avLst/>
              <a:gdLst>
                <a:gd name="T0" fmla="*/ 28 w 29"/>
                <a:gd name="T1" fmla="*/ 0 h 139"/>
                <a:gd name="T2" fmla="*/ 25 w 29"/>
                <a:gd name="T3" fmla="*/ 8 h 139"/>
                <a:gd name="T4" fmla="*/ 24 w 29"/>
                <a:gd name="T5" fmla="*/ 13 h 139"/>
                <a:gd name="T6" fmla="*/ 23 w 29"/>
                <a:gd name="T7" fmla="*/ 17 h 139"/>
                <a:gd name="T8" fmla="*/ 21 w 29"/>
                <a:gd name="T9" fmla="*/ 21 h 139"/>
                <a:gd name="T10" fmla="*/ 20 w 29"/>
                <a:gd name="T11" fmla="*/ 26 h 139"/>
                <a:gd name="T12" fmla="*/ 18 w 29"/>
                <a:gd name="T13" fmla="*/ 30 h 139"/>
                <a:gd name="T14" fmla="*/ 16 w 29"/>
                <a:gd name="T15" fmla="*/ 35 h 139"/>
                <a:gd name="T16" fmla="*/ 14 w 29"/>
                <a:gd name="T17" fmla="*/ 39 h 139"/>
                <a:gd name="T18" fmla="*/ 13 w 29"/>
                <a:gd name="T19" fmla="*/ 44 h 139"/>
                <a:gd name="T20" fmla="*/ 11 w 29"/>
                <a:gd name="T21" fmla="*/ 48 h 139"/>
                <a:gd name="T22" fmla="*/ 9 w 29"/>
                <a:gd name="T23" fmla="*/ 53 h 139"/>
                <a:gd name="T24" fmla="*/ 7 w 29"/>
                <a:gd name="T25" fmla="*/ 57 h 139"/>
                <a:gd name="T26" fmla="*/ 6 w 29"/>
                <a:gd name="T27" fmla="*/ 62 h 139"/>
                <a:gd name="T28" fmla="*/ 5 w 29"/>
                <a:gd name="T29" fmla="*/ 67 h 139"/>
                <a:gd name="T30" fmla="*/ 3 w 29"/>
                <a:gd name="T31" fmla="*/ 71 h 139"/>
                <a:gd name="T32" fmla="*/ 2 w 29"/>
                <a:gd name="T33" fmla="*/ 76 h 139"/>
                <a:gd name="T34" fmla="*/ 1 w 29"/>
                <a:gd name="T35" fmla="*/ 80 h 139"/>
                <a:gd name="T36" fmla="*/ 1 w 29"/>
                <a:gd name="T37" fmla="*/ 85 h 139"/>
                <a:gd name="T38" fmla="*/ 0 w 29"/>
                <a:gd name="T39" fmla="*/ 89 h 139"/>
                <a:gd name="T40" fmla="*/ 0 w 29"/>
                <a:gd name="T41" fmla="*/ 93 h 139"/>
                <a:gd name="T42" fmla="*/ 0 w 29"/>
                <a:gd name="T43" fmla="*/ 98 h 139"/>
                <a:gd name="T44" fmla="*/ 0 w 29"/>
                <a:gd name="T45" fmla="*/ 102 h 139"/>
                <a:gd name="T46" fmla="*/ 1 w 29"/>
                <a:gd name="T47" fmla="*/ 107 h 139"/>
                <a:gd name="T48" fmla="*/ 2 w 29"/>
                <a:gd name="T49" fmla="*/ 111 h 139"/>
                <a:gd name="T50" fmla="*/ 3 w 29"/>
                <a:gd name="T51" fmla="*/ 115 h 139"/>
                <a:gd name="T52" fmla="*/ 5 w 29"/>
                <a:gd name="T53" fmla="*/ 119 h 139"/>
                <a:gd name="T54" fmla="*/ 7 w 29"/>
                <a:gd name="T55" fmla="*/ 123 h 139"/>
                <a:gd name="T56" fmla="*/ 10 w 29"/>
                <a:gd name="T57" fmla="*/ 127 h 139"/>
                <a:gd name="T58" fmla="*/ 13 w 29"/>
                <a:gd name="T59" fmla="*/ 131 h 139"/>
                <a:gd name="T60" fmla="*/ 17 w 29"/>
                <a:gd name="T61" fmla="*/ 134 h 139"/>
                <a:gd name="T62" fmla="*/ 21 w 29"/>
                <a:gd name="T63" fmla="*/ 138 h 1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
                <a:gd name="T97" fmla="*/ 0 h 139"/>
                <a:gd name="T98" fmla="*/ 29 w 29"/>
                <a:gd name="T99" fmla="*/ 139 h 13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 h="139">
                  <a:moveTo>
                    <a:pt x="28" y="0"/>
                  </a:moveTo>
                  <a:lnTo>
                    <a:pt x="25" y="8"/>
                  </a:lnTo>
                  <a:lnTo>
                    <a:pt x="24" y="13"/>
                  </a:lnTo>
                  <a:lnTo>
                    <a:pt x="23" y="17"/>
                  </a:lnTo>
                  <a:lnTo>
                    <a:pt x="21" y="21"/>
                  </a:lnTo>
                  <a:lnTo>
                    <a:pt x="20" y="26"/>
                  </a:lnTo>
                  <a:lnTo>
                    <a:pt x="18" y="30"/>
                  </a:lnTo>
                  <a:lnTo>
                    <a:pt x="16" y="35"/>
                  </a:lnTo>
                  <a:lnTo>
                    <a:pt x="14" y="39"/>
                  </a:lnTo>
                  <a:lnTo>
                    <a:pt x="13" y="44"/>
                  </a:lnTo>
                  <a:lnTo>
                    <a:pt x="11" y="48"/>
                  </a:lnTo>
                  <a:lnTo>
                    <a:pt x="9" y="53"/>
                  </a:lnTo>
                  <a:lnTo>
                    <a:pt x="7" y="57"/>
                  </a:lnTo>
                  <a:lnTo>
                    <a:pt x="6" y="62"/>
                  </a:lnTo>
                  <a:lnTo>
                    <a:pt x="5" y="67"/>
                  </a:lnTo>
                  <a:lnTo>
                    <a:pt x="3" y="71"/>
                  </a:lnTo>
                  <a:lnTo>
                    <a:pt x="2" y="76"/>
                  </a:lnTo>
                  <a:lnTo>
                    <a:pt x="1" y="80"/>
                  </a:lnTo>
                  <a:lnTo>
                    <a:pt x="1" y="85"/>
                  </a:lnTo>
                  <a:lnTo>
                    <a:pt x="0" y="89"/>
                  </a:lnTo>
                  <a:lnTo>
                    <a:pt x="0" y="93"/>
                  </a:lnTo>
                  <a:lnTo>
                    <a:pt x="0" y="98"/>
                  </a:lnTo>
                  <a:lnTo>
                    <a:pt x="0" y="102"/>
                  </a:lnTo>
                  <a:lnTo>
                    <a:pt x="1" y="107"/>
                  </a:lnTo>
                  <a:lnTo>
                    <a:pt x="2" y="111"/>
                  </a:lnTo>
                  <a:lnTo>
                    <a:pt x="3" y="115"/>
                  </a:lnTo>
                  <a:lnTo>
                    <a:pt x="5" y="119"/>
                  </a:lnTo>
                  <a:lnTo>
                    <a:pt x="7" y="123"/>
                  </a:lnTo>
                  <a:lnTo>
                    <a:pt x="10" y="127"/>
                  </a:lnTo>
                  <a:lnTo>
                    <a:pt x="13" y="131"/>
                  </a:lnTo>
                  <a:lnTo>
                    <a:pt x="17" y="134"/>
                  </a:lnTo>
                  <a:lnTo>
                    <a:pt x="21" y="138"/>
                  </a:lnTo>
                </a:path>
              </a:pathLst>
            </a:custGeom>
            <a:noFill/>
            <a:ln w="19050">
              <a:solidFill>
                <a:srgbClr val="80FFFF"/>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8502" name="Freeform 270">
              <a:extLst>
                <a:ext uri="{FF2B5EF4-FFF2-40B4-BE49-F238E27FC236}">
                  <a16:creationId xmlns="" xmlns:a16="http://schemas.microsoft.com/office/drawing/2014/main" id="{6A34BC2B-053F-4C09-ABC2-9B301667388A}"/>
                </a:ext>
              </a:extLst>
            </p:cNvPr>
            <p:cNvSpPr>
              <a:spLocks/>
            </p:cNvSpPr>
            <p:nvPr/>
          </p:nvSpPr>
          <p:spPr bwMode="auto">
            <a:xfrm>
              <a:off x="2998" y="1913"/>
              <a:ext cx="132" cy="114"/>
            </a:xfrm>
            <a:custGeom>
              <a:avLst/>
              <a:gdLst>
                <a:gd name="T0" fmla="*/ 22 w 132"/>
                <a:gd name="T1" fmla="*/ 17 h 114"/>
                <a:gd name="T2" fmla="*/ 18 w 132"/>
                <a:gd name="T3" fmla="*/ 21 h 114"/>
                <a:gd name="T4" fmla="*/ 14 w 132"/>
                <a:gd name="T5" fmla="*/ 26 h 114"/>
                <a:gd name="T6" fmla="*/ 11 w 132"/>
                <a:gd name="T7" fmla="*/ 31 h 114"/>
                <a:gd name="T8" fmla="*/ 8 w 132"/>
                <a:gd name="T9" fmla="*/ 35 h 114"/>
                <a:gd name="T10" fmla="*/ 5 w 132"/>
                <a:gd name="T11" fmla="*/ 40 h 114"/>
                <a:gd name="T12" fmla="*/ 3 w 132"/>
                <a:gd name="T13" fmla="*/ 45 h 114"/>
                <a:gd name="T14" fmla="*/ 2 w 132"/>
                <a:gd name="T15" fmla="*/ 51 h 114"/>
                <a:gd name="T16" fmla="*/ 1 w 132"/>
                <a:gd name="T17" fmla="*/ 56 h 114"/>
                <a:gd name="T18" fmla="*/ 0 w 132"/>
                <a:gd name="T19" fmla="*/ 61 h 114"/>
                <a:gd name="T20" fmla="*/ 0 w 132"/>
                <a:gd name="T21" fmla="*/ 67 h 114"/>
                <a:gd name="T22" fmla="*/ 1 w 132"/>
                <a:gd name="T23" fmla="*/ 72 h 114"/>
                <a:gd name="T24" fmla="*/ 3 w 132"/>
                <a:gd name="T25" fmla="*/ 77 h 114"/>
                <a:gd name="T26" fmla="*/ 5 w 132"/>
                <a:gd name="T27" fmla="*/ 82 h 114"/>
                <a:gd name="T28" fmla="*/ 8 w 132"/>
                <a:gd name="T29" fmla="*/ 87 h 114"/>
                <a:gd name="T30" fmla="*/ 13 w 132"/>
                <a:gd name="T31" fmla="*/ 92 h 114"/>
                <a:gd name="T32" fmla="*/ 49 w 132"/>
                <a:gd name="T33" fmla="*/ 109 h 114"/>
                <a:gd name="T34" fmla="*/ 70 w 132"/>
                <a:gd name="T35" fmla="*/ 113 h 114"/>
                <a:gd name="T36" fmla="*/ 88 w 132"/>
                <a:gd name="T37" fmla="*/ 112 h 114"/>
                <a:gd name="T38" fmla="*/ 102 w 132"/>
                <a:gd name="T39" fmla="*/ 107 h 114"/>
                <a:gd name="T40" fmla="*/ 114 w 132"/>
                <a:gd name="T41" fmla="*/ 98 h 114"/>
                <a:gd name="T42" fmla="*/ 123 w 132"/>
                <a:gd name="T43" fmla="*/ 86 h 114"/>
                <a:gd name="T44" fmla="*/ 128 w 132"/>
                <a:gd name="T45" fmla="*/ 73 h 114"/>
                <a:gd name="T46" fmla="*/ 131 w 132"/>
                <a:gd name="T47" fmla="*/ 59 h 114"/>
                <a:gd name="T48" fmla="*/ 130 w 132"/>
                <a:gd name="T49" fmla="*/ 44 h 114"/>
                <a:gd name="T50" fmla="*/ 127 w 132"/>
                <a:gd name="T51" fmla="*/ 30 h 114"/>
                <a:gd name="T52" fmla="*/ 120 w 132"/>
                <a:gd name="T53" fmla="*/ 18 h 114"/>
                <a:gd name="T54" fmla="*/ 111 w 132"/>
                <a:gd name="T55" fmla="*/ 9 h 114"/>
                <a:gd name="T56" fmla="*/ 98 w 132"/>
                <a:gd name="T57" fmla="*/ 2 h 114"/>
                <a:gd name="T58" fmla="*/ 82 w 132"/>
                <a:gd name="T59" fmla="*/ 0 h 114"/>
                <a:gd name="T60" fmla="*/ 63 w 132"/>
                <a:gd name="T61" fmla="*/ 3 h 114"/>
                <a:gd name="T62" fmla="*/ 50 w 132"/>
                <a:gd name="T63" fmla="*/ 7 h 114"/>
                <a:gd name="T64" fmla="*/ 49 w 132"/>
                <a:gd name="T65" fmla="*/ 7 h 114"/>
                <a:gd name="T66" fmla="*/ 47 w 132"/>
                <a:gd name="T67" fmla="*/ 8 h 114"/>
                <a:gd name="T68" fmla="*/ 46 w 132"/>
                <a:gd name="T69" fmla="*/ 8 h 114"/>
                <a:gd name="T70" fmla="*/ 44 w 132"/>
                <a:gd name="T71" fmla="*/ 9 h 114"/>
                <a:gd name="T72" fmla="*/ 42 w 132"/>
                <a:gd name="T73" fmla="*/ 9 h 114"/>
                <a:gd name="T74" fmla="*/ 41 w 132"/>
                <a:gd name="T75" fmla="*/ 9 h 114"/>
                <a:gd name="T76" fmla="*/ 39 w 132"/>
                <a:gd name="T77" fmla="*/ 10 h 114"/>
                <a:gd name="T78" fmla="*/ 37 w 132"/>
                <a:gd name="T79" fmla="*/ 10 h 114"/>
                <a:gd name="T80" fmla="*/ 36 w 132"/>
                <a:gd name="T81" fmla="*/ 11 h 114"/>
                <a:gd name="T82" fmla="*/ 34 w 132"/>
                <a:gd name="T83" fmla="*/ 11 h 114"/>
                <a:gd name="T84" fmla="*/ 32 w 132"/>
                <a:gd name="T85" fmla="*/ 12 h 114"/>
                <a:gd name="T86" fmla="*/ 31 w 132"/>
                <a:gd name="T87" fmla="*/ 12 h 114"/>
                <a:gd name="T88" fmla="*/ 29 w 132"/>
                <a:gd name="T89" fmla="*/ 13 h 114"/>
                <a:gd name="T90" fmla="*/ 28 w 132"/>
                <a:gd name="T91" fmla="*/ 13 h 114"/>
                <a:gd name="T92" fmla="*/ 26 w 132"/>
                <a:gd name="T93" fmla="*/ 13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2"/>
                <a:gd name="T142" fmla="*/ 0 h 114"/>
                <a:gd name="T143" fmla="*/ 132 w 132"/>
                <a:gd name="T144" fmla="*/ 114 h 1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2" h="114">
                  <a:moveTo>
                    <a:pt x="26" y="13"/>
                  </a:moveTo>
                  <a:lnTo>
                    <a:pt x="22" y="17"/>
                  </a:lnTo>
                  <a:lnTo>
                    <a:pt x="20" y="19"/>
                  </a:lnTo>
                  <a:lnTo>
                    <a:pt x="18" y="21"/>
                  </a:lnTo>
                  <a:lnTo>
                    <a:pt x="16" y="23"/>
                  </a:lnTo>
                  <a:lnTo>
                    <a:pt x="14" y="26"/>
                  </a:lnTo>
                  <a:lnTo>
                    <a:pt x="12" y="28"/>
                  </a:lnTo>
                  <a:lnTo>
                    <a:pt x="11" y="31"/>
                  </a:lnTo>
                  <a:lnTo>
                    <a:pt x="9" y="33"/>
                  </a:lnTo>
                  <a:lnTo>
                    <a:pt x="8" y="35"/>
                  </a:lnTo>
                  <a:lnTo>
                    <a:pt x="6" y="38"/>
                  </a:lnTo>
                  <a:lnTo>
                    <a:pt x="5" y="40"/>
                  </a:lnTo>
                  <a:lnTo>
                    <a:pt x="4" y="43"/>
                  </a:lnTo>
                  <a:lnTo>
                    <a:pt x="3" y="45"/>
                  </a:lnTo>
                  <a:lnTo>
                    <a:pt x="2" y="48"/>
                  </a:lnTo>
                  <a:lnTo>
                    <a:pt x="2" y="51"/>
                  </a:lnTo>
                  <a:lnTo>
                    <a:pt x="1" y="53"/>
                  </a:lnTo>
                  <a:lnTo>
                    <a:pt x="1" y="56"/>
                  </a:lnTo>
                  <a:lnTo>
                    <a:pt x="0" y="59"/>
                  </a:lnTo>
                  <a:lnTo>
                    <a:pt x="0" y="61"/>
                  </a:lnTo>
                  <a:lnTo>
                    <a:pt x="0" y="64"/>
                  </a:lnTo>
                  <a:lnTo>
                    <a:pt x="0" y="67"/>
                  </a:lnTo>
                  <a:lnTo>
                    <a:pt x="1" y="69"/>
                  </a:lnTo>
                  <a:lnTo>
                    <a:pt x="1" y="72"/>
                  </a:lnTo>
                  <a:lnTo>
                    <a:pt x="2" y="75"/>
                  </a:lnTo>
                  <a:lnTo>
                    <a:pt x="3" y="77"/>
                  </a:lnTo>
                  <a:lnTo>
                    <a:pt x="4" y="80"/>
                  </a:lnTo>
                  <a:lnTo>
                    <a:pt x="5" y="82"/>
                  </a:lnTo>
                  <a:lnTo>
                    <a:pt x="7" y="85"/>
                  </a:lnTo>
                  <a:lnTo>
                    <a:pt x="8" y="87"/>
                  </a:lnTo>
                  <a:lnTo>
                    <a:pt x="10" y="89"/>
                  </a:lnTo>
                  <a:lnTo>
                    <a:pt x="13" y="92"/>
                  </a:lnTo>
                  <a:lnTo>
                    <a:pt x="38" y="105"/>
                  </a:lnTo>
                  <a:lnTo>
                    <a:pt x="49" y="109"/>
                  </a:lnTo>
                  <a:lnTo>
                    <a:pt x="60" y="112"/>
                  </a:lnTo>
                  <a:lnTo>
                    <a:pt x="70" y="113"/>
                  </a:lnTo>
                  <a:lnTo>
                    <a:pt x="79" y="113"/>
                  </a:lnTo>
                  <a:lnTo>
                    <a:pt x="88" y="112"/>
                  </a:lnTo>
                  <a:lnTo>
                    <a:pt x="95" y="110"/>
                  </a:lnTo>
                  <a:lnTo>
                    <a:pt x="102" y="107"/>
                  </a:lnTo>
                  <a:lnTo>
                    <a:pt x="108" y="103"/>
                  </a:lnTo>
                  <a:lnTo>
                    <a:pt x="114" y="98"/>
                  </a:lnTo>
                  <a:lnTo>
                    <a:pt x="119" y="92"/>
                  </a:lnTo>
                  <a:lnTo>
                    <a:pt x="123" y="86"/>
                  </a:lnTo>
                  <a:lnTo>
                    <a:pt x="126" y="80"/>
                  </a:lnTo>
                  <a:lnTo>
                    <a:pt x="128" y="73"/>
                  </a:lnTo>
                  <a:lnTo>
                    <a:pt x="130" y="66"/>
                  </a:lnTo>
                  <a:lnTo>
                    <a:pt x="131" y="59"/>
                  </a:lnTo>
                  <a:lnTo>
                    <a:pt x="131" y="51"/>
                  </a:lnTo>
                  <a:lnTo>
                    <a:pt x="130" y="44"/>
                  </a:lnTo>
                  <a:lnTo>
                    <a:pt x="129" y="37"/>
                  </a:lnTo>
                  <a:lnTo>
                    <a:pt x="127" y="30"/>
                  </a:lnTo>
                  <a:lnTo>
                    <a:pt x="124" y="24"/>
                  </a:lnTo>
                  <a:lnTo>
                    <a:pt x="120" y="18"/>
                  </a:lnTo>
                  <a:lnTo>
                    <a:pt x="116" y="13"/>
                  </a:lnTo>
                  <a:lnTo>
                    <a:pt x="111" y="9"/>
                  </a:lnTo>
                  <a:lnTo>
                    <a:pt x="105" y="5"/>
                  </a:lnTo>
                  <a:lnTo>
                    <a:pt x="98" y="2"/>
                  </a:lnTo>
                  <a:lnTo>
                    <a:pt x="90" y="1"/>
                  </a:lnTo>
                  <a:lnTo>
                    <a:pt x="82" y="0"/>
                  </a:lnTo>
                  <a:lnTo>
                    <a:pt x="73" y="1"/>
                  </a:lnTo>
                  <a:lnTo>
                    <a:pt x="63" y="3"/>
                  </a:lnTo>
                  <a:lnTo>
                    <a:pt x="52" y="7"/>
                  </a:lnTo>
                  <a:lnTo>
                    <a:pt x="50" y="7"/>
                  </a:lnTo>
                  <a:lnTo>
                    <a:pt x="49" y="7"/>
                  </a:lnTo>
                  <a:lnTo>
                    <a:pt x="48" y="7"/>
                  </a:lnTo>
                  <a:lnTo>
                    <a:pt x="47" y="8"/>
                  </a:lnTo>
                  <a:lnTo>
                    <a:pt x="46" y="8"/>
                  </a:lnTo>
                  <a:lnTo>
                    <a:pt x="45" y="8"/>
                  </a:lnTo>
                  <a:lnTo>
                    <a:pt x="44" y="9"/>
                  </a:lnTo>
                  <a:lnTo>
                    <a:pt x="43" y="9"/>
                  </a:lnTo>
                  <a:lnTo>
                    <a:pt x="42" y="9"/>
                  </a:lnTo>
                  <a:lnTo>
                    <a:pt x="41" y="9"/>
                  </a:lnTo>
                  <a:lnTo>
                    <a:pt x="40" y="10"/>
                  </a:lnTo>
                  <a:lnTo>
                    <a:pt x="39" y="10"/>
                  </a:lnTo>
                  <a:lnTo>
                    <a:pt x="38" y="10"/>
                  </a:lnTo>
                  <a:lnTo>
                    <a:pt x="37" y="10"/>
                  </a:lnTo>
                  <a:lnTo>
                    <a:pt x="36" y="11"/>
                  </a:lnTo>
                  <a:lnTo>
                    <a:pt x="35" y="11"/>
                  </a:lnTo>
                  <a:lnTo>
                    <a:pt x="34" y="11"/>
                  </a:lnTo>
                  <a:lnTo>
                    <a:pt x="33" y="11"/>
                  </a:lnTo>
                  <a:lnTo>
                    <a:pt x="32" y="12"/>
                  </a:lnTo>
                  <a:lnTo>
                    <a:pt x="31" y="12"/>
                  </a:lnTo>
                  <a:lnTo>
                    <a:pt x="30" y="12"/>
                  </a:lnTo>
                  <a:lnTo>
                    <a:pt x="29" y="13"/>
                  </a:lnTo>
                  <a:lnTo>
                    <a:pt x="28" y="13"/>
                  </a:lnTo>
                  <a:lnTo>
                    <a:pt x="27" y="13"/>
                  </a:lnTo>
                  <a:lnTo>
                    <a:pt x="26" y="13"/>
                  </a:lnTo>
                </a:path>
              </a:pathLst>
            </a:custGeom>
            <a:solidFill>
              <a:srgbClr val="80FFFF"/>
            </a:solidFill>
            <a:ln w="19050">
              <a:solidFill>
                <a:srgbClr val="80FFFF"/>
              </a:solidFill>
              <a:round/>
              <a:headEnd/>
              <a:tailEnd/>
            </a:ln>
          </p:spPr>
          <p:txBody>
            <a:bodyPr/>
            <a:lstStyle/>
            <a:p>
              <a:endParaRPr lang="sr-Latn-RS"/>
            </a:p>
          </p:txBody>
        </p:sp>
        <p:sp>
          <p:nvSpPr>
            <p:cNvPr id="58503" name="Freeform 271">
              <a:extLst>
                <a:ext uri="{FF2B5EF4-FFF2-40B4-BE49-F238E27FC236}">
                  <a16:creationId xmlns="" xmlns:a16="http://schemas.microsoft.com/office/drawing/2014/main" id="{F776F2CB-CB09-4512-96FC-1E1CA6A6A4B9}"/>
                </a:ext>
              </a:extLst>
            </p:cNvPr>
            <p:cNvSpPr>
              <a:spLocks/>
            </p:cNvSpPr>
            <p:nvPr/>
          </p:nvSpPr>
          <p:spPr bwMode="auto">
            <a:xfrm>
              <a:off x="3110" y="1995"/>
              <a:ext cx="243" cy="116"/>
            </a:xfrm>
            <a:custGeom>
              <a:avLst/>
              <a:gdLst>
                <a:gd name="T0" fmla="*/ 17 w 243"/>
                <a:gd name="T1" fmla="*/ 37 h 116"/>
                <a:gd name="T2" fmla="*/ 33 w 243"/>
                <a:gd name="T3" fmla="*/ 46 h 116"/>
                <a:gd name="T4" fmla="*/ 47 w 243"/>
                <a:gd name="T5" fmla="*/ 51 h 116"/>
                <a:gd name="T6" fmla="*/ 61 w 243"/>
                <a:gd name="T7" fmla="*/ 53 h 116"/>
                <a:gd name="T8" fmla="*/ 74 w 243"/>
                <a:gd name="T9" fmla="*/ 52 h 116"/>
                <a:gd name="T10" fmla="*/ 86 w 243"/>
                <a:gd name="T11" fmla="*/ 48 h 116"/>
                <a:gd name="T12" fmla="*/ 98 w 243"/>
                <a:gd name="T13" fmla="*/ 43 h 116"/>
                <a:gd name="T14" fmla="*/ 110 w 243"/>
                <a:gd name="T15" fmla="*/ 36 h 116"/>
                <a:gd name="T16" fmla="*/ 121 w 243"/>
                <a:gd name="T17" fmla="*/ 29 h 116"/>
                <a:gd name="T18" fmla="*/ 133 w 243"/>
                <a:gd name="T19" fmla="*/ 21 h 116"/>
                <a:gd name="T20" fmla="*/ 144 w 243"/>
                <a:gd name="T21" fmla="*/ 14 h 116"/>
                <a:gd name="T22" fmla="*/ 156 w 243"/>
                <a:gd name="T23" fmla="*/ 8 h 116"/>
                <a:gd name="T24" fmla="*/ 168 w 243"/>
                <a:gd name="T25" fmla="*/ 3 h 116"/>
                <a:gd name="T26" fmla="*/ 182 w 243"/>
                <a:gd name="T27" fmla="*/ 1 h 116"/>
                <a:gd name="T28" fmla="*/ 196 w 243"/>
                <a:gd name="T29" fmla="*/ 1 h 116"/>
                <a:gd name="T30" fmla="*/ 210 w 243"/>
                <a:gd name="T31" fmla="*/ 4 h 116"/>
                <a:gd name="T32" fmla="*/ 226 w 243"/>
                <a:gd name="T33" fmla="*/ 13 h 116"/>
                <a:gd name="T34" fmla="*/ 234 w 243"/>
                <a:gd name="T35" fmla="*/ 21 h 116"/>
                <a:gd name="T36" fmla="*/ 239 w 243"/>
                <a:gd name="T37" fmla="*/ 29 h 116"/>
                <a:gd name="T38" fmla="*/ 242 w 243"/>
                <a:gd name="T39" fmla="*/ 38 h 116"/>
                <a:gd name="T40" fmla="*/ 242 w 243"/>
                <a:gd name="T41" fmla="*/ 47 h 116"/>
                <a:gd name="T42" fmla="*/ 240 w 243"/>
                <a:gd name="T43" fmla="*/ 57 h 116"/>
                <a:gd name="T44" fmla="*/ 237 w 243"/>
                <a:gd name="T45" fmla="*/ 66 h 116"/>
                <a:gd name="T46" fmla="*/ 232 w 243"/>
                <a:gd name="T47" fmla="*/ 75 h 116"/>
                <a:gd name="T48" fmla="*/ 226 w 243"/>
                <a:gd name="T49" fmla="*/ 84 h 116"/>
                <a:gd name="T50" fmla="*/ 219 w 243"/>
                <a:gd name="T51" fmla="*/ 92 h 116"/>
                <a:gd name="T52" fmla="*/ 210 w 243"/>
                <a:gd name="T53" fmla="*/ 99 h 116"/>
                <a:gd name="T54" fmla="*/ 201 w 243"/>
                <a:gd name="T55" fmla="*/ 105 h 116"/>
                <a:gd name="T56" fmla="*/ 191 w 243"/>
                <a:gd name="T57" fmla="*/ 110 h 116"/>
                <a:gd name="T58" fmla="*/ 180 w 243"/>
                <a:gd name="T59" fmla="*/ 113 h 116"/>
                <a:gd name="T60" fmla="*/ 170 w 243"/>
                <a:gd name="T61" fmla="*/ 115 h 116"/>
                <a:gd name="T62" fmla="*/ 156 w 243"/>
                <a:gd name="T63" fmla="*/ 115 h 116"/>
                <a:gd name="T64" fmla="*/ 149 w 243"/>
                <a:gd name="T65" fmla="*/ 113 h 116"/>
                <a:gd name="T66" fmla="*/ 142 w 243"/>
                <a:gd name="T67" fmla="*/ 111 h 116"/>
                <a:gd name="T68" fmla="*/ 136 w 243"/>
                <a:gd name="T69" fmla="*/ 109 h 116"/>
                <a:gd name="T70" fmla="*/ 130 w 243"/>
                <a:gd name="T71" fmla="*/ 105 h 116"/>
                <a:gd name="T72" fmla="*/ 124 w 243"/>
                <a:gd name="T73" fmla="*/ 101 h 116"/>
                <a:gd name="T74" fmla="*/ 119 w 243"/>
                <a:gd name="T75" fmla="*/ 97 h 116"/>
                <a:gd name="T76" fmla="*/ 115 w 243"/>
                <a:gd name="T77" fmla="*/ 92 h 116"/>
                <a:gd name="T78" fmla="*/ 111 w 243"/>
                <a:gd name="T79" fmla="*/ 87 h 116"/>
                <a:gd name="T80" fmla="*/ 108 w 243"/>
                <a:gd name="T81" fmla="*/ 81 h 116"/>
                <a:gd name="T82" fmla="*/ 106 w 243"/>
                <a:gd name="T83" fmla="*/ 74 h 116"/>
                <a:gd name="T84" fmla="*/ 104 w 243"/>
                <a:gd name="T85" fmla="*/ 67 h 116"/>
                <a:gd name="T86" fmla="*/ 103 w 243"/>
                <a:gd name="T87" fmla="*/ 60 h 116"/>
                <a:gd name="T88" fmla="*/ 103 w 243"/>
                <a:gd name="T89" fmla="*/ 53 h 116"/>
                <a:gd name="T90" fmla="*/ 104 w 243"/>
                <a:gd name="T91" fmla="*/ 45 h 116"/>
                <a:gd name="T92" fmla="*/ 105 w 243"/>
                <a:gd name="T93" fmla="*/ 37 h 116"/>
                <a:gd name="T94" fmla="*/ 95 w 243"/>
                <a:gd name="T95" fmla="*/ 35 h 116"/>
                <a:gd name="T96" fmla="*/ 88 w 243"/>
                <a:gd name="T97" fmla="*/ 34 h 116"/>
                <a:gd name="T98" fmla="*/ 82 w 243"/>
                <a:gd name="T99" fmla="*/ 33 h 116"/>
                <a:gd name="T100" fmla="*/ 75 w 243"/>
                <a:gd name="T101" fmla="*/ 33 h 116"/>
                <a:gd name="T102" fmla="*/ 69 w 243"/>
                <a:gd name="T103" fmla="*/ 32 h 116"/>
                <a:gd name="T104" fmla="*/ 62 w 243"/>
                <a:gd name="T105" fmla="*/ 31 h 116"/>
                <a:gd name="T106" fmla="*/ 56 w 243"/>
                <a:gd name="T107" fmla="*/ 30 h 116"/>
                <a:gd name="T108" fmla="*/ 49 w 243"/>
                <a:gd name="T109" fmla="*/ 29 h 116"/>
                <a:gd name="T110" fmla="*/ 42 w 243"/>
                <a:gd name="T111" fmla="*/ 29 h 116"/>
                <a:gd name="T112" fmla="*/ 36 w 243"/>
                <a:gd name="T113" fmla="*/ 28 h 116"/>
                <a:gd name="T114" fmla="*/ 29 w 243"/>
                <a:gd name="T115" fmla="*/ 27 h 116"/>
                <a:gd name="T116" fmla="*/ 23 w 243"/>
                <a:gd name="T117" fmla="*/ 26 h 116"/>
                <a:gd name="T118" fmla="*/ 16 w 243"/>
                <a:gd name="T119" fmla="*/ 25 h 116"/>
                <a:gd name="T120" fmla="*/ 10 w 243"/>
                <a:gd name="T121" fmla="*/ 25 h 116"/>
                <a:gd name="T122" fmla="*/ 3 w 243"/>
                <a:gd name="T123" fmla="*/ 23 h 11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3"/>
                <a:gd name="T187" fmla="*/ 0 h 116"/>
                <a:gd name="T188" fmla="*/ 243 w 243"/>
                <a:gd name="T189" fmla="*/ 116 h 11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3" h="116">
                  <a:moveTo>
                    <a:pt x="0" y="23"/>
                  </a:moveTo>
                  <a:lnTo>
                    <a:pt x="17" y="37"/>
                  </a:lnTo>
                  <a:lnTo>
                    <a:pt x="25" y="42"/>
                  </a:lnTo>
                  <a:lnTo>
                    <a:pt x="33" y="46"/>
                  </a:lnTo>
                  <a:lnTo>
                    <a:pt x="40" y="49"/>
                  </a:lnTo>
                  <a:lnTo>
                    <a:pt x="47" y="51"/>
                  </a:lnTo>
                  <a:lnTo>
                    <a:pt x="54" y="53"/>
                  </a:lnTo>
                  <a:lnTo>
                    <a:pt x="61" y="53"/>
                  </a:lnTo>
                  <a:lnTo>
                    <a:pt x="68" y="53"/>
                  </a:lnTo>
                  <a:lnTo>
                    <a:pt x="74" y="52"/>
                  </a:lnTo>
                  <a:lnTo>
                    <a:pt x="80" y="50"/>
                  </a:lnTo>
                  <a:lnTo>
                    <a:pt x="86" y="48"/>
                  </a:lnTo>
                  <a:lnTo>
                    <a:pt x="92" y="46"/>
                  </a:lnTo>
                  <a:lnTo>
                    <a:pt x="98" y="43"/>
                  </a:lnTo>
                  <a:lnTo>
                    <a:pt x="104" y="40"/>
                  </a:lnTo>
                  <a:lnTo>
                    <a:pt x="110" y="36"/>
                  </a:lnTo>
                  <a:lnTo>
                    <a:pt x="116" y="33"/>
                  </a:lnTo>
                  <a:lnTo>
                    <a:pt x="121" y="29"/>
                  </a:lnTo>
                  <a:lnTo>
                    <a:pt x="127" y="25"/>
                  </a:lnTo>
                  <a:lnTo>
                    <a:pt x="133" y="21"/>
                  </a:lnTo>
                  <a:lnTo>
                    <a:pt x="138" y="17"/>
                  </a:lnTo>
                  <a:lnTo>
                    <a:pt x="144" y="14"/>
                  </a:lnTo>
                  <a:lnTo>
                    <a:pt x="150" y="11"/>
                  </a:lnTo>
                  <a:lnTo>
                    <a:pt x="156" y="8"/>
                  </a:lnTo>
                  <a:lnTo>
                    <a:pt x="162" y="5"/>
                  </a:lnTo>
                  <a:lnTo>
                    <a:pt x="168" y="3"/>
                  </a:lnTo>
                  <a:lnTo>
                    <a:pt x="175" y="1"/>
                  </a:lnTo>
                  <a:lnTo>
                    <a:pt x="182" y="1"/>
                  </a:lnTo>
                  <a:lnTo>
                    <a:pt x="188" y="0"/>
                  </a:lnTo>
                  <a:lnTo>
                    <a:pt x="196" y="1"/>
                  </a:lnTo>
                  <a:lnTo>
                    <a:pt x="203" y="1"/>
                  </a:lnTo>
                  <a:lnTo>
                    <a:pt x="210" y="4"/>
                  </a:lnTo>
                  <a:lnTo>
                    <a:pt x="222" y="10"/>
                  </a:lnTo>
                  <a:lnTo>
                    <a:pt x="226" y="13"/>
                  </a:lnTo>
                  <a:lnTo>
                    <a:pt x="231" y="17"/>
                  </a:lnTo>
                  <a:lnTo>
                    <a:pt x="234" y="21"/>
                  </a:lnTo>
                  <a:lnTo>
                    <a:pt x="237" y="25"/>
                  </a:lnTo>
                  <a:lnTo>
                    <a:pt x="239" y="29"/>
                  </a:lnTo>
                  <a:lnTo>
                    <a:pt x="241" y="33"/>
                  </a:lnTo>
                  <a:lnTo>
                    <a:pt x="242" y="38"/>
                  </a:lnTo>
                  <a:lnTo>
                    <a:pt x="242" y="43"/>
                  </a:lnTo>
                  <a:lnTo>
                    <a:pt x="242" y="47"/>
                  </a:lnTo>
                  <a:lnTo>
                    <a:pt x="242" y="52"/>
                  </a:lnTo>
                  <a:lnTo>
                    <a:pt x="240" y="57"/>
                  </a:lnTo>
                  <a:lnTo>
                    <a:pt x="239" y="61"/>
                  </a:lnTo>
                  <a:lnTo>
                    <a:pt x="237" y="66"/>
                  </a:lnTo>
                  <a:lnTo>
                    <a:pt x="235" y="71"/>
                  </a:lnTo>
                  <a:lnTo>
                    <a:pt x="232" y="75"/>
                  </a:lnTo>
                  <a:lnTo>
                    <a:pt x="230" y="80"/>
                  </a:lnTo>
                  <a:lnTo>
                    <a:pt x="226" y="84"/>
                  </a:lnTo>
                  <a:lnTo>
                    <a:pt x="222" y="88"/>
                  </a:lnTo>
                  <a:lnTo>
                    <a:pt x="219" y="92"/>
                  </a:lnTo>
                  <a:lnTo>
                    <a:pt x="214" y="96"/>
                  </a:lnTo>
                  <a:lnTo>
                    <a:pt x="210" y="99"/>
                  </a:lnTo>
                  <a:lnTo>
                    <a:pt x="206" y="103"/>
                  </a:lnTo>
                  <a:lnTo>
                    <a:pt x="201" y="105"/>
                  </a:lnTo>
                  <a:lnTo>
                    <a:pt x="196" y="108"/>
                  </a:lnTo>
                  <a:lnTo>
                    <a:pt x="191" y="110"/>
                  </a:lnTo>
                  <a:lnTo>
                    <a:pt x="186" y="112"/>
                  </a:lnTo>
                  <a:lnTo>
                    <a:pt x="180" y="113"/>
                  </a:lnTo>
                  <a:lnTo>
                    <a:pt x="175" y="115"/>
                  </a:lnTo>
                  <a:lnTo>
                    <a:pt x="170" y="115"/>
                  </a:lnTo>
                  <a:lnTo>
                    <a:pt x="164" y="115"/>
                  </a:lnTo>
                  <a:lnTo>
                    <a:pt x="156" y="115"/>
                  </a:lnTo>
                  <a:lnTo>
                    <a:pt x="153" y="114"/>
                  </a:lnTo>
                  <a:lnTo>
                    <a:pt x="149" y="113"/>
                  </a:lnTo>
                  <a:lnTo>
                    <a:pt x="146" y="112"/>
                  </a:lnTo>
                  <a:lnTo>
                    <a:pt x="142" y="111"/>
                  </a:lnTo>
                  <a:lnTo>
                    <a:pt x="139" y="110"/>
                  </a:lnTo>
                  <a:lnTo>
                    <a:pt x="136" y="109"/>
                  </a:lnTo>
                  <a:lnTo>
                    <a:pt x="132" y="107"/>
                  </a:lnTo>
                  <a:lnTo>
                    <a:pt x="130" y="105"/>
                  </a:lnTo>
                  <a:lnTo>
                    <a:pt x="127" y="103"/>
                  </a:lnTo>
                  <a:lnTo>
                    <a:pt x="124" y="101"/>
                  </a:lnTo>
                  <a:lnTo>
                    <a:pt x="122" y="99"/>
                  </a:lnTo>
                  <a:lnTo>
                    <a:pt x="119" y="97"/>
                  </a:lnTo>
                  <a:lnTo>
                    <a:pt x="117" y="95"/>
                  </a:lnTo>
                  <a:lnTo>
                    <a:pt x="115" y="92"/>
                  </a:lnTo>
                  <a:lnTo>
                    <a:pt x="113" y="89"/>
                  </a:lnTo>
                  <a:lnTo>
                    <a:pt x="111" y="87"/>
                  </a:lnTo>
                  <a:lnTo>
                    <a:pt x="110" y="84"/>
                  </a:lnTo>
                  <a:lnTo>
                    <a:pt x="108" y="81"/>
                  </a:lnTo>
                  <a:lnTo>
                    <a:pt x="107" y="77"/>
                  </a:lnTo>
                  <a:lnTo>
                    <a:pt x="106" y="74"/>
                  </a:lnTo>
                  <a:lnTo>
                    <a:pt x="105" y="71"/>
                  </a:lnTo>
                  <a:lnTo>
                    <a:pt x="104" y="67"/>
                  </a:lnTo>
                  <a:lnTo>
                    <a:pt x="103" y="64"/>
                  </a:lnTo>
                  <a:lnTo>
                    <a:pt x="103" y="60"/>
                  </a:lnTo>
                  <a:lnTo>
                    <a:pt x="103" y="57"/>
                  </a:lnTo>
                  <a:lnTo>
                    <a:pt x="103" y="53"/>
                  </a:lnTo>
                  <a:lnTo>
                    <a:pt x="103" y="49"/>
                  </a:lnTo>
                  <a:lnTo>
                    <a:pt x="104" y="45"/>
                  </a:lnTo>
                  <a:lnTo>
                    <a:pt x="104" y="41"/>
                  </a:lnTo>
                  <a:lnTo>
                    <a:pt x="105" y="37"/>
                  </a:lnTo>
                  <a:lnTo>
                    <a:pt x="98" y="35"/>
                  </a:lnTo>
                  <a:lnTo>
                    <a:pt x="95" y="35"/>
                  </a:lnTo>
                  <a:lnTo>
                    <a:pt x="92" y="35"/>
                  </a:lnTo>
                  <a:lnTo>
                    <a:pt x="88" y="34"/>
                  </a:lnTo>
                  <a:lnTo>
                    <a:pt x="85" y="34"/>
                  </a:lnTo>
                  <a:lnTo>
                    <a:pt x="82" y="33"/>
                  </a:lnTo>
                  <a:lnTo>
                    <a:pt x="79" y="33"/>
                  </a:lnTo>
                  <a:lnTo>
                    <a:pt x="75" y="33"/>
                  </a:lnTo>
                  <a:lnTo>
                    <a:pt x="72" y="32"/>
                  </a:lnTo>
                  <a:lnTo>
                    <a:pt x="69" y="32"/>
                  </a:lnTo>
                  <a:lnTo>
                    <a:pt x="66" y="31"/>
                  </a:lnTo>
                  <a:lnTo>
                    <a:pt x="62" y="31"/>
                  </a:lnTo>
                  <a:lnTo>
                    <a:pt x="59" y="31"/>
                  </a:lnTo>
                  <a:lnTo>
                    <a:pt x="56" y="30"/>
                  </a:lnTo>
                  <a:lnTo>
                    <a:pt x="52" y="30"/>
                  </a:lnTo>
                  <a:lnTo>
                    <a:pt x="49" y="29"/>
                  </a:lnTo>
                  <a:lnTo>
                    <a:pt x="46" y="29"/>
                  </a:lnTo>
                  <a:lnTo>
                    <a:pt x="42" y="29"/>
                  </a:lnTo>
                  <a:lnTo>
                    <a:pt x="39" y="28"/>
                  </a:lnTo>
                  <a:lnTo>
                    <a:pt x="36" y="28"/>
                  </a:lnTo>
                  <a:lnTo>
                    <a:pt x="32" y="27"/>
                  </a:lnTo>
                  <a:lnTo>
                    <a:pt x="29" y="27"/>
                  </a:lnTo>
                  <a:lnTo>
                    <a:pt x="26" y="27"/>
                  </a:lnTo>
                  <a:lnTo>
                    <a:pt x="23" y="26"/>
                  </a:lnTo>
                  <a:lnTo>
                    <a:pt x="19" y="26"/>
                  </a:lnTo>
                  <a:lnTo>
                    <a:pt x="16" y="25"/>
                  </a:lnTo>
                  <a:lnTo>
                    <a:pt x="13" y="25"/>
                  </a:lnTo>
                  <a:lnTo>
                    <a:pt x="10" y="25"/>
                  </a:lnTo>
                  <a:lnTo>
                    <a:pt x="6" y="24"/>
                  </a:lnTo>
                  <a:lnTo>
                    <a:pt x="3" y="23"/>
                  </a:lnTo>
                  <a:lnTo>
                    <a:pt x="0" y="23"/>
                  </a:lnTo>
                </a:path>
              </a:pathLst>
            </a:custGeom>
            <a:solidFill>
              <a:srgbClr val="80FFFF"/>
            </a:solidFill>
            <a:ln w="19050">
              <a:solidFill>
                <a:srgbClr val="80FFFF"/>
              </a:solidFill>
              <a:round/>
              <a:headEnd/>
              <a:tailEnd/>
            </a:ln>
          </p:spPr>
          <p:txBody>
            <a:bodyPr/>
            <a:lstStyle/>
            <a:p>
              <a:endParaRPr lang="sr-Latn-RS"/>
            </a:p>
          </p:txBody>
        </p:sp>
      </p:grpSp>
      <p:grpSp>
        <p:nvGrpSpPr>
          <p:cNvPr id="58466" name="Group 272">
            <a:extLst>
              <a:ext uri="{FF2B5EF4-FFF2-40B4-BE49-F238E27FC236}">
                <a16:creationId xmlns="" xmlns:a16="http://schemas.microsoft.com/office/drawing/2014/main" id="{94898937-8D58-4265-BA1B-BD393BAE0287}"/>
              </a:ext>
            </a:extLst>
          </p:cNvPr>
          <p:cNvGrpSpPr>
            <a:grpSpLocks/>
          </p:cNvGrpSpPr>
          <p:nvPr/>
        </p:nvGrpSpPr>
        <p:grpSpPr bwMode="auto">
          <a:xfrm>
            <a:off x="3740150" y="3716338"/>
            <a:ext cx="255588" cy="252412"/>
            <a:chOff x="2223" y="891"/>
            <a:chExt cx="571" cy="528"/>
          </a:xfrm>
        </p:grpSpPr>
        <p:sp>
          <p:nvSpPr>
            <p:cNvPr id="58495" name="Oval 273">
              <a:extLst>
                <a:ext uri="{FF2B5EF4-FFF2-40B4-BE49-F238E27FC236}">
                  <a16:creationId xmlns="" xmlns:a16="http://schemas.microsoft.com/office/drawing/2014/main" id="{414DC368-4DB7-4CD7-B851-86E6971FCF02}"/>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96" name="Freeform 274">
              <a:extLst>
                <a:ext uri="{FF2B5EF4-FFF2-40B4-BE49-F238E27FC236}">
                  <a16:creationId xmlns="" xmlns:a16="http://schemas.microsoft.com/office/drawing/2014/main" id="{E1AE1472-260C-4A10-872D-07EF94A34F52}"/>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67" name="Group 275">
            <a:extLst>
              <a:ext uri="{FF2B5EF4-FFF2-40B4-BE49-F238E27FC236}">
                <a16:creationId xmlns="" xmlns:a16="http://schemas.microsoft.com/office/drawing/2014/main" id="{FAEF87AE-408E-4081-BF78-3FAD78AF6546}"/>
              </a:ext>
            </a:extLst>
          </p:cNvPr>
          <p:cNvGrpSpPr>
            <a:grpSpLocks/>
          </p:cNvGrpSpPr>
          <p:nvPr/>
        </p:nvGrpSpPr>
        <p:grpSpPr bwMode="auto">
          <a:xfrm>
            <a:off x="4443413" y="4221163"/>
            <a:ext cx="257175" cy="252412"/>
            <a:chOff x="2223" y="891"/>
            <a:chExt cx="571" cy="528"/>
          </a:xfrm>
        </p:grpSpPr>
        <p:sp>
          <p:nvSpPr>
            <p:cNvPr id="58493" name="Oval 276">
              <a:extLst>
                <a:ext uri="{FF2B5EF4-FFF2-40B4-BE49-F238E27FC236}">
                  <a16:creationId xmlns="" xmlns:a16="http://schemas.microsoft.com/office/drawing/2014/main" id="{089B3A6F-D15A-40AB-BF13-AC271B0AEE5E}"/>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94" name="Freeform 277">
              <a:extLst>
                <a:ext uri="{FF2B5EF4-FFF2-40B4-BE49-F238E27FC236}">
                  <a16:creationId xmlns="" xmlns:a16="http://schemas.microsoft.com/office/drawing/2014/main" id="{32EE5CF9-0FE7-4028-BF8F-A457D16299F0}"/>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68" name="Group 278">
            <a:extLst>
              <a:ext uri="{FF2B5EF4-FFF2-40B4-BE49-F238E27FC236}">
                <a16:creationId xmlns="" xmlns:a16="http://schemas.microsoft.com/office/drawing/2014/main" id="{06EBA7EA-1C57-4526-89DE-A76BCA849B11}"/>
              </a:ext>
            </a:extLst>
          </p:cNvPr>
          <p:cNvGrpSpPr>
            <a:grpSpLocks/>
          </p:cNvGrpSpPr>
          <p:nvPr/>
        </p:nvGrpSpPr>
        <p:grpSpPr bwMode="auto">
          <a:xfrm>
            <a:off x="3676650" y="4221163"/>
            <a:ext cx="255588" cy="252412"/>
            <a:chOff x="2223" y="891"/>
            <a:chExt cx="571" cy="528"/>
          </a:xfrm>
        </p:grpSpPr>
        <p:sp>
          <p:nvSpPr>
            <p:cNvPr id="58491" name="Oval 279">
              <a:extLst>
                <a:ext uri="{FF2B5EF4-FFF2-40B4-BE49-F238E27FC236}">
                  <a16:creationId xmlns="" xmlns:a16="http://schemas.microsoft.com/office/drawing/2014/main" id="{8890F48F-8451-4C22-B425-93E41F81CA4D}"/>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92" name="Freeform 280">
              <a:extLst>
                <a:ext uri="{FF2B5EF4-FFF2-40B4-BE49-F238E27FC236}">
                  <a16:creationId xmlns="" xmlns:a16="http://schemas.microsoft.com/office/drawing/2014/main" id="{DC8CB149-CD2A-484C-B27E-C5853444A470}"/>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69" name="Group 281">
            <a:extLst>
              <a:ext uri="{FF2B5EF4-FFF2-40B4-BE49-F238E27FC236}">
                <a16:creationId xmlns="" xmlns:a16="http://schemas.microsoft.com/office/drawing/2014/main" id="{EE953AE7-E392-411E-9055-6899D82D9808}"/>
              </a:ext>
            </a:extLst>
          </p:cNvPr>
          <p:cNvGrpSpPr>
            <a:grpSpLocks/>
          </p:cNvGrpSpPr>
          <p:nvPr/>
        </p:nvGrpSpPr>
        <p:grpSpPr bwMode="auto">
          <a:xfrm>
            <a:off x="1627188" y="3357563"/>
            <a:ext cx="257175" cy="252412"/>
            <a:chOff x="2223" y="891"/>
            <a:chExt cx="571" cy="528"/>
          </a:xfrm>
        </p:grpSpPr>
        <p:sp>
          <p:nvSpPr>
            <p:cNvPr id="58489" name="Oval 282">
              <a:extLst>
                <a:ext uri="{FF2B5EF4-FFF2-40B4-BE49-F238E27FC236}">
                  <a16:creationId xmlns="" xmlns:a16="http://schemas.microsoft.com/office/drawing/2014/main" id="{069B8A3F-AAEC-40B0-867D-A322C7EA5376}"/>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90" name="Freeform 283">
              <a:extLst>
                <a:ext uri="{FF2B5EF4-FFF2-40B4-BE49-F238E27FC236}">
                  <a16:creationId xmlns="" xmlns:a16="http://schemas.microsoft.com/office/drawing/2014/main" id="{8C205C21-0AF6-467B-8945-622DBB6FEDD5}"/>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70" name="Group 284">
            <a:extLst>
              <a:ext uri="{FF2B5EF4-FFF2-40B4-BE49-F238E27FC236}">
                <a16:creationId xmlns="" xmlns:a16="http://schemas.microsoft.com/office/drawing/2014/main" id="{4D3D356C-9384-44EE-96B3-4FCFE16A8650}"/>
              </a:ext>
            </a:extLst>
          </p:cNvPr>
          <p:cNvGrpSpPr>
            <a:grpSpLocks/>
          </p:cNvGrpSpPr>
          <p:nvPr/>
        </p:nvGrpSpPr>
        <p:grpSpPr bwMode="auto">
          <a:xfrm>
            <a:off x="987425" y="3860800"/>
            <a:ext cx="257175" cy="252413"/>
            <a:chOff x="2223" y="891"/>
            <a:chExt cx="571" cy="528"/>
          </a:xfrm>
        </p:grpSpPr>
        <p:sp>
          <p:nvSpPr>
            <p:cNvPr id="58487" name="Oval 285">
              <a:extLst>
                <a:ext uri="{FF2B5EF4-FFF2-40B4-BE49-F238E27FC236}">
                  <a16:creationId xmlns="" xmlns:a16="http://schemas.microsoft.com/office/drawing/2014/main" id="{8D3FA3CB-A65A-4C87-BB95-A52E5EEE668D}"/>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88" name="Freeform 286">
              <a:extLst>
                <a:ext uri="{FF2B5EF4-FFF2-40B4-BE49-F238E27FC236}">
                  <a16:creationId xmlns="" xmlns:a16="http://schemas.microsoft.com/office/drawing/2014/main" id="{8B662F03-08B5-44D7-AAB6-1F236060FD24}"/>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58471" name="Group 287">
            <a:extLst>
              <a:ext uri="{FF2B5EF4-FFF2-40B4-BE49-F238E27FC236}">
                <a16:creationId xmlns="" xmlns:a16="http://schemas.microsoft.com/office/drawing/2014/main" id="{C71E049E-8B8D-4AC7-8EF0-D4BED10BEA58}"/>
              </a:ext>
            </a:extLst>
          </p:cNvPr>
          <p:cNvGrpSpPr>
            <a:grpSpLocks/>
          </p:cNvGrpSpPr>
          <p:nvPr/>
        </p:nvGrpSpPr>
        <p:grpSpPr bwMode="auto">
          <a:xfrm>
            <a:off x="4059238" y="3429000"/>
            <a:ext cx="257175" cy="252413"/>
            <a:chOff x="2223" y="891"/>
            <a:chExt cx="571" cy="528"/>
          </a:xfrm>
        </p:grpSpPr>
        <p:sp>
          <p:nvSpPr>
            <p:cNvPr id="58485" name="Oval 288">
              <a:extLst>
                <a:ext uri="{FF2B5EF4-FFF2-40B4-BE49-F238E27FC236}">
                  <a16:creationId xmlns="" xmlns:a16="http://schemas.microsoft.com/office/drawing/2014/main" id="{2C48342F-AE47-402D-A7AD-C53E99CE1CC1}"/>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58486" name="Freeform 289">
              <a:extLst>
                <a:ext uri="{FF2B5EF4-FFF2-40B4-BE49-F238E27FC236}">
                  <a16:creationId xmlns="" xmlns:a16="http://schemas.microsoft.com/office/drawing/2014/main" id="{102A1429-4475-4A73-8F1D-0CCA42AFFC6E}"/>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sp>
        <p:nvSpPr>
          <p:cNvPr id="58472" name="Text Box 290">
            <a:extLst>
              <a:ext uri="{FF2B5EF4-FFF2-40B4-BE49-F238E27FC236}">
                <a16:creationId xmlns="" xmlns:a16="http://schemas.microsoft.com/office/drawing/2014/main" id="{1A4CC6FA-A504-4407-A4DB-DB871EF2EB4F}"/>
              </a:ext>
            </a:extLst>
          </p:cNvPr>
          <p:cNvSpPr txBox="1">
            <a:spLocks noChangeArrowheads="1"/>
          </p:cNvSpPr>
          <p:nvPr/>
        </p:nvSpPr>
        <p:spPr bwMode="auto">
          <a:xfrm>
            <a:off x="5251450" y="3468688"/>
            <a:ext cx="1682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a:t>↑ Macrophages</a:t>
            </a:r>
            <a:endParaRPr lang="en-GB" altLang="sr-Latn-RS" b="1" i="1"/>
          </a:p>
        </p:txBody>
      </p:sp>
      <p:sp>
        <p:nvSpPr>
          <p:cNvPr id="58473" name="Line 291">
            <a:extLst>
              <a:ext uri="{FF2B5EF4-FFF2-40B4-BE49-F238E27FC236}">
                <a16:creationId xmlns="" xmlns:a16="http://schemas.microsoft.com/office/drawing/2014/main" id="{2F0331AD-594A-4160-805A-958289401201}"/>
              </a:ext>
            </a:extLst>
          </p:cNvPr>
          <p:cNvSpPr>
            <a:spLocks noChangeShapeType="1"/>
          </p:cNvSpPr>
          <p:nvPr/>
        </p:nvSpPr>
        <p:spPr bwMode="auto">
          <a:xfrm flipH="1" flipV="1">
            <a:off x="4764088" y="3644900"/>
            <a:ext cx="3841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8474" name="Line 293">
            <a:extLst>
              <a:ext uri="{FF2B5EF4-FFF2-40B4-BE49-F238E27FC236}">
                <a16:creationId xmlns="" xmlns:a16="http://schemas.microsoft.com/office/drawing/2014/main" id="{7B5EDCC9-EC14-4390-BF34-8F56A3DF83D8}"/>
              </a:ext>
            </a:extLst>
          </p:cNvPr>
          <p:cNvSpPr>
            <a:spLocks noChangeShapeType="1"/>
          </p:cNvSpPr>
          <p:nvPr/>
        </p:nvSpPr>
        <p:spPr bwMode="auto">
          <a:xfrm flipH="1">
            <a:off x="4635500" y="2852738"/>
            <a:ext cx="3206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grpSp>
        <p:nvGrpSpPr>
          <p:cNvPr id="26693" name="Group 294">
            <a:extLst>
              <a:ext uri="{FF2B5EF4-FFF2-40B4-BE49-F238E27FC236}">
                <a16:creationId xmlns="" xmlns:a16="http://schemas.microsoft.com/office/drawing/2014/main" id="{87AC55E6-AF0C-4F9C-A17D-0E11E5A68F7D}"/>
              </a:ext>
            </a:extLst>
          </p:cNvPr>
          <p:cNvGrpSpPr>
            <a:grpSpLocks/>
          </p:cNvGrpSpPr>
          <p:nvPr/>
        </p:nvGrpSpPr>
        <p:grpSpPr bwMode="auto">
          <a:xfrm>
            <a:off x="1249363" y="5040313"/>
            <a:ext cx="5056187" cy="663575"/>
            <a:chOff x="1584" y="3024"/>
            <a:chExt cx="3226" cy="802"/>
          </a:xfrm>
          <a:solidFill>
            <a:schemeClr val="tx2">
              <a:lumMod val="75000"/>
            </a:schemeClr>
          </a:solidFill>
        </p:grpSpPr>
        <p:grpSp>
          <p:nvGrpSpPr>
            <p:cNvPr id="26694" name="Group 295">
              <a:extLst>
                <a:ext uri="{FF2B5EF4-FFF2-40B4-BE49-F238E27FC236}">
                  <a16:creationId xmlns="" xmlns:a16="http://schemas.microsoft.com/office/drawing/2014/main" id="{8C634076-072B-4E69-B0D8-F35DA64DD0F4}"/>
                </a:ext>
              </a:extLst>
            </p:cNvPr>
            <p:cNvGrpSpPr>
              <a:grpSpLocks/>
            </p:cNvGrpSpPr>
            <p:nvPr/>
          </p:nvGrpSpPr>
          <p:grpSpPr bwMode="auto">
            <a:xfrm>
              <a:off x="2016" y="3504"/>
              <a:ext cx="1306" cy="322"/>
              <a:chOff x="1860" y="2830"/>
              <a:chExt cx="1894" cy="467"/>
            </a:xfrm>
            <a:grpFill/>
          </p:grpSpPr>
          <p:sp>
            <p:nvSpPr>
              <p:cNvPr id="46269" name="Freeform 296">
                <a:extLst>
                  <a:ext uri="{FF2B5EF4-FFF2-40B4-BE49-F238E27FC236}">
                    <a16:creationId xmlns="" xmlns:a16="http://schemas.microsoft.com/office/drawing/2014/main" id="{85D5C16C-E67E-44ED-A401-D38017E0D3CC}"/>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0" name="Freeform 297">
                <a:extLst>
                  <a:ext uri="{FF2B5EF4-FFF2-40B4-BE49-F238E27FC236}">
                    <a16:creationId xmlns="" xmlns:a16="http://schemas.microsoft.com/office/drawing/2014/main" id="{DB0AEB93-A538-47C3-8A97-0B5A54F7110A}"/>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1" name="Freeform 298">
                <a:extLst>
                  <a:ext uri="{FF2B5EF4-FFF2-40B4-BE49-F238E27FC236}">
                    <a16:creationId xmlns="" xmlns:a16="http://schemas.microsoft.com/office/drawing/2014/main" id="{B4802D90-3EA3-413D-81A8-877086E3002D}"/>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2" name="Freeform 299">
                <a:extLst>
                  <a:ext uri="{FF2B5EF4-FFF2-40B4-BE49-F238E27FC236}">
                    <a16:creationId xmlns="" xmlns:a16="http://schemas.microsoft.com/office/drawing/2014/main" id="{6250D22F-9235-4F19-B7BE-EBE9D579E5F3}"/>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3" name="Freeform 300">
                <a:extLst>
                  <a:ext uri="{FF2B5EF4-FFF2-40B4-BE49-F238E27FC236}">
                    <a16:creationId xmlns="" xmlns:a16="http://schemas.microsoft.com/office/drawing/2014/main" id="{ACEE99C2-FE4C-4B4E-97D9-C6CE19DDCAFD}"/>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4" name="Freeform 301">
                <a:extLst>
                  <a:ext uri="{FF2B5EF4-FFF2-40B4-BE49-F238E27FC236}">
                    <a16:creationId xmlns="" xmlns:a16="http://schemas.microsoft.com/office/drawing/2014/main" id="{31264D49-F299-486D-A9A5-5F666E8B242B}"/>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5" name="Freeform 302">
                <a:extLst>
                  <a:ext uri="{FF2B5EF4-FFF2-40B4-BE49-F238E27FC236}">
                    <a16:creationId xmlns="" xmlns:a16="http://schemas.microsoft.com/office/drawing/2014/main" id="{425C6EE7-915E-439D-AFA4-5F7ED8BC04C1}"/>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6" name="Freeform 303">
                <a:extLst>
                  <a:ext uri="{FF2B5EF4-FFF2-40B4-BE49-F238E27FC236}">
                    <a16:creationId xmlns="" xmlns:a16="http://schemas.microsoft.com/office/drawing/2014/main" id="{051D0F0A-0517-4335-9582-B6AAB8B4BAF0}"/>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7" name="Freeform 304">
                <a:extLst>
                  <a:ext uri="{FF2B5EF4-FFF2-40B4-BE49-F238E27FC236}">
                    <a16:creationId xmlns="" xmlns:a16="http://schemas.microsoft.com/office/drawing/2014/main" id="{C85268AC-42C0-48A1-BDDE-0A7CC3C4595E}"/>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8" name="Freeform 305">
                <a:extLst>
                  <a:ext uri="{FF2B5EF4-FFF2-40B4-BE49-F238E27FC236}">
                    <a16:creationId xmlns="" xmlns:a16="http://schemas.microsoft.com/office/drawing/2014/main" id="{CABF49FD-65A2-4DB9-AE58-9E53BF55138F}"/>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79" name="Oval 306">
                <a:extLst>
                  <a:ext uri="{FF2B5EF4-FFF2-40B4-BE49-F238E27FC236}">
                    <a16:creationId xmlns="" xmlns:a16="http://schemas.microsoft.com/office/drawing/2014/main" id="{9B5D9277-DB6F-464F-9808-EE6859CFD210}"/>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80" name="Oval 307">
                <a:extLst>
                  <a:ext uri="{FF2B5EF4-FFF2-40B4-BE49-F238E27FC236}">
                    <a16:creationId xmlns="" xmlns:a16="http://schemas.microsoft.com/office/drawing/2014/main" id="{02ACF340-CD57-4297-9362-63483F55A405}"/>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81" name="Oval 308">
                <a:extLst>
                  <a:ext uri="{FF2B5EF4-FFF2-40B4-BE49-F238E27FC236}">
                    <a16:creationId xmlns="" xmlns:a16="http://schemas.microsoft.com/office/drawing/2014/main" id="{5E46D13A-382F-4F43-8E5D-A5D126F5FD66}"/>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nvGrpSpPr>
            <p:cNvPr id="26695" name="Group 309">
              <a:extLst>
                <a:ext uri="{FF2B5EF4-FFF2-40B4-BE49-F238E27FC236}">
                  <a16:creationId xmlns="" xmlns:a16="http://schemas.microsoft.com/office/drawing/2014/main" id="{9CA852C6-2756-4B08-98F2-B4E654926927}"/>
                </a:ext>
              </a:extLst>
            </p:cNvPr>
            <p:cNvGrpSpPr>
              <a:grpSpLocks/>
            </p:cNvGrpSpPr>
            <p:nvPr/>
          </p:nvGrpSpPr>
          <p:grpSpPr bwMode="auto">
            <a:xfrm>
              <a:off x="3504" y="3216"/>
              <a:ext cx="1306" cy="322"/>
              <a:chOff x="1860" y="2830"/>
              <a:chExt cx="1894" cy="467"/>
            </a:xfrm>
            <a:grpFill/>
          </p:grpSpPr>
          <p:sp>
            <p:nvSpPr>
              <p:cNvPr id="46256" name="Freeform 310">
                <a:extLst>
                  <a:ext uri="{FF2B5EF4-FFF2-40B4-BE49-F238E27FC236}">
                    <a16:creationId xmlns="" xmlns:a16="http://schemas.microsoft.com/office/drawing/2014/main" id="{D08E905A-819F-46F4-B5F4-A296508CF965}"/>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7" name="Freeform 311">
                <a:extLst>
                  <a:ext uri="{FF2B5EF4-FFF2-40B4-BE49-F238E27FC236}">
                    <a16:creationId xmlns="" xmlns:a16="http://schemas.microsoft.com/office/drawing/2014/main" id="{9BDB7010-DF49-4F78-8F27-AC9E9B1A997D}"/>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8" name="Freeform 312">
                <a:extLst>
                  <a:ext uri="{FF2B5EF4-FFF2-40B4-BE49-F238E27FC236}">
                    <a16:creationId xmlns="" xmlns:a16="http://schemas.microsoft.com/office/drawing/2014/main" id="{4ECD985B-94B2-479F-9536-9BCCC81F25E4}"/>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9" name="Freeform 313">
                <a:extLst>
                  <a:ext uri="{FF2B5EF4-FFF2-40B4-BE49-F238E27FC236}">
                    <a16:creationId xmlns="" xmlns:a16="http://schemas.microsoft.com/office/drawing/2014/main" id="{89885F5D-F079-442B-A8FF-6AC0EA99B555}"/>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0" name="Freeform 314">
                <a:extLst>
                  <a:ext uri="{FF2B5EF4-FFF2-40B4-BE49-F238E27FC236}">
                    <a16:creationId xmlns="" xmlns:a16="http://schemas.microsoft.com/office/drawing/2014/main" id="{23502F2F-584C-485B-A405-0E7C82941B82}"/>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1" name="Freeform 315">
                <a:extLst>
                  <a:ext uri="{FF2B5EF4-FFF2-40B4-BE49-F238E27FC236}">
                    <a16:creationId xmlns="" xmlns:a16="http://schemas.microsoft.com/office/drawing/2014/main" id="{2DC7DBC4-7F23-49C6-9EB1-BB87775E4BC0}"/>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2" name="Freeform 316">
                <a:extLst>
                  <a:ext uri="{FF2B5EF4-FFF2-40B4-BE49-F238E27FC236}">
                    <a16:creationId xmlns="" xmlns:a16="http://schemas.microsoft.com/office/drawing/2014/main" id="{3073AFD6-E2F2-47D3-B624-C26784FB99BA}"/>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3" name="Freeform 317">
                <a:extLst>
                  <a:ext uri="{FF2B5EF4-FFF2-40B4-BE49-F238E27FC236}">
                    <a16:creationId xmlns="" xmlns:a16="http://schemas.microsoft.com/office/drawing/2014/main" id="{72A1CC48-0D9C-4579-AD1B-69C5058E7CFD}"/>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4" name="Freeform 318">
                <a:extLst>
                  <a:ext uri="{FF2B5EF4-FFF2-40B4-BE49-F238E27FC236}">
                    <a16:creationId xmlns="" xmlns:a16="http://schemas.microsoft.com/office/drawing/2014/main" id="{2A0F5704-FF16-444A-B372-F3E0FA25928D}"/>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5" name="Freeform 319">
                <a:extLst>
                  <a:ext uri="{FF2B5EF4-FFF2-40B4-BE49-F238E27FC236}">
                    <a16:creationId xmlns="" xmlns:a16="http://schemas.microsoft.com/office/drawing/2014/main" id="{55A729A3-4D59-48DC-A512-7EEC1CABC4ED}"/>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66" name="Oval 320">
                <a:extLst>
                  <a:ext uri="{FF2B5EF4-FFF2-40B4-BE49-F238E27FC236}">
                    <a16:creationId xmlns="" xmlns:a16="http://schemas.microsoft.com/office/drawing/2014/main" id="{90DAE85A-904B-4298-B3BE-25E7AE7C539C}"/>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67" name="Oval 321">
                <a:extLst>
                  <a:ext uri="{FF2B5EF4-FFF2-40B4-BE49-F238E27FC236}">
                    <a16:creationId xmlns="" xmlns:a16="http://schemas.microsoft.com/office/drawing/2014/main" id="{4E649D04-0598-447D-8F5D-B5AFFD7A8C54}"/>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68" name="Oval 322">
                <a:extLst>
                  <a:ext uri="{FF2B5EF4-FFF2-40B4-BE49-F238E27FC236}">
                    <a16:creationId xmlns="" xmlns:a16="http://schemas.microsoft.com/office/drawing/2014/main" id="{6A9C5910-D195-431F-829D-1A3A4D70901D}"/>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nvGrpSpPr>
            <p:cNvPr id="26696" name="Group 323">
              <a:extLst>
                <a:ext uri="{FF2B5EF4-FFF2-40B4-BE49-F238E27FC236}">
                  <a16:creationId xmlns="" xmlns:a16="http://schemas.microsoft.com/office/drawing/2014/main" id="{A6E56EA2-105A-4281-8E10-22372676B84D}"/>
                </a:ext>
              </a:extLst>
            </p:cNvPr>
            <p:cNvGrpSpPr>
              <a:grpSpLocks/>
            </p:cNvGrpSpPr>
            <p:nvPr/>
          </p:nvGrpSpPr>
          <p:grpSpPr bwMode="auto">
            <a:xfrm>
              <a:off x="2736" y="3360"/>
              <a:ext cx="1306" cy="322"/>
              <a:chOff x="1860" y="2830"/>
              <a:chExt cx="1894" cy="467"/>
            </a:xfrm>
            <a:grpFill/>
          </p:grpSpPr>
          <p:sp>
            <p:nvSpPr>
              <p:cNvPr id="46243" name="Freeform 324">
                <a:extLst>
                  <a:ext uri="{FF2B5EF4-FFF2-40B4-BE49-F238E27FC236}">
                    <a16:creationId xmlns="" xmlns:a16="http://schemas.microsoft.com/office/drawing/2014/main" id="{8B5BDBBC-D201-4268-9443-D6713D41E4AD}"/>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4" name="Freeform 325">
                <a:extLst>
                  <a:ext uri="{FF2B5EF4-FFF2-40B4-BE49-F238E27FC236}">
                    <a16:creationId xmlns="" xmlns:a16="http://schemas.microsoft.com/office/drawing/2014/main" id="{B3190F76-A9F4-4249-A7A9-823116A4906B}"/>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5" name="Freeform 326">
                <a:extLst>
                  <a:ext uri="{FF2B5EF4-FFF2-40B4-BE49-F238E27FC236}">
                    <a16:creationId xmlns="" xmlns:a16="http://schemas.microsoft.com/office/drawing/2014/main" id="{8C463DD4-203F-4173-B351-5C662C0EAF13}"/>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6" name="Freeform 327">
                <a:extLst>
                  <a:ext uri="{FF2B5EF4-FFF2-40B4-BE49-F238E27FC236}">
                    <a16:creationId xmlns="" xmlns:a16="http://schemas.microsoft.com/office/drawing/2014/main" id="{D2CADB43-03DA-43BE-B7AA-9004675936F6}"/>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7" name="Freeform 328">
                <a:extLst>
                  <a:ext uri="{FF2B5EF4-FFF2-40B4-BE49-F238E27FC236}">
                    <a16:creationId xmlns="" xmlns:a16="http://schemas.microsoft.com/office/drawing/2014/main" id="{52E8597B-0C9F-4C54-88CB-14C915E1602C}"/>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8" name="Freeform 329">
                <a:extLst>
                  <a:ext uri="{FF2B5EF4-FFF2-40B4-BE49-F238E27FC236}">
                    <a16:creationId xmlns="" xmlns:a16="http://schemas.microsoft.com/office/drawing/2014/main" id="{D44508E3-BC35-4485-B617-CE2F6026C73B}"/>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9" name="Freeform 330">
                <a:extLst>
                  <a:ext uri="{FF2B5EF4-FFF2-40B4-BE49-F238E27FC236}">
                    <a16:creationId xmlns="" xmlns:a16="http://schemas.microsoft.com/office/drawing/2014/main" id="{07237094-A6F7-49FC-AAC0-A17235A1C69C}"/>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0" name="Freeform 331">
                <a:extLst>
                  <a:ext uri="{FF2B5EF4-FFF2-40B4-BE49-F238E27FC236}">
                    <a16:creationId xmlns="" xmlns:a16="http://schemas.microsoft.com/office/drawing/2014/main" id="{BB60F202-F82B-4D4C-BCF6-8EDF5E4EFF1A}"/>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1" name="Freeform 332">
                <a:extLst>
                  <a:ext uri="{FF2B5EF4-FFF2-40B4-BE49-F238E27FC236}">
                    <a16:creationId xmlns="" xmlns:a16="http://schemas.microsoft.com/office/drawing/2014/main" id="{CCBE4274-DB9A-47D5-B2D3-85953746634A}"/>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2" name="Freeform 333">
                <a:extLst>
                  <a:ext uri="{FF2B5EF4-FFF2-40B4-BE49-F238E27FC236}">
                    <a16:creationId xmlns="" xmlns:a16="http://schemas.microsoft.com/office/drawing/2014/main" id="{97672D90-FE99-4D42-97FB-EDFD3F9D15DE}"/>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53" name="Oval 334">
                <a:extLst>
                  <a:ext uri="{FF2B5EF4-FFF2-40B4-BE49-F238E27FC236}">
                    <a16:creationId xmlns="" xmlns:a16="http://schemas.microsoft.com/office/drawing/2014/main" id="{E2095885-51BC-4496-9825-32DC2CF05A7E}"/>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54" name="Oval 335">
                <a:extLst>
                  <a:ext uri="{FF2B5EF4-FFF2-40B4-BE49-F238E27FC236}">
                    <a16:creationId xmlns="" xmlns:a16="http://schemas.microsoft.com/office/drawing/2014/main" id="{AD0F4CAF-4A5A-4B2F-9B97-D6DB6A0D2F14}"/>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55" name="Oval 336">
                <a:extLst>
                  <a:ext uri="{FF2B5EF4-FFF2-40B4-BE49-F238E27FC236}">
                    <a16:creationId xmlns="" xmlns:a16="http://schemas.microsoft.com/office/drawing/2014/main" id="{EC8660E7-9703-4B78-83D7-0FE467EC3F09}"/>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nvGrpSpPr>
            <p:cNvPr id="26697" name="Group 337">
              <a:extLst>
                <a:ext uri="{FF2B5EF4-FFF2-40B4-BE49-F238E27FC236}">
                  <a16:creationId xmlns="" xmlns:a16="http://schemas.microsoft.com/office/drawing/2014/main" id="{995BCE1D-2677-48D7-BF40-D8555C8D9D13}"/>
                </a:ext>
              </a:extLst>
            </p:cNvPr>
            <p:cNvGrpSpPr>
              <a:grpSpLocks/>
            </p:cNvGrpSpPr>
            <p:nvPr/>
          </p:nvGrpSpPr>
          <p:grpSpPr bwMode="auto">
            <a:xfrm>
              <a:off x="2448" y="3168"/>
              <a:ext cx="1306" cy="322"/>
              <a:chOff x="1860" y="2830"/>
              <a:chExt cx="1894" cy="467"/>
            </a:xfrm>
            <a:grpFill/>
          </p:grpSpPr>
          <p:sp>
            <p:nvSpPr>
              <p:cNvPr id="46230" name="Freeform 338">
                <a:extLst>
                  <a:ext uri="{FF2B5EF4-FFF2-40B4-BE49-F238E27FC236}">
                    <a16:creationId xmlns="" xmlns:a16="http://schemas.microsoft.com/office/drawing/2014/main" id="{10590FB8-DA14-4650-B028-E91BE23EAB5C}"/>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1" name="Freeform 339">
                <a:extLst>
                  <a:ext uri="{FF2B5EF4-FFF2-40B4-BE49-F238E27FC236}">
                    <a16:creationId xmlns="" xmlns:a16="http://schemas.microsoft.com/office/drawing/2014/main" id="{4E9A6F42-F4D8-4D0E-BA45-A4A9EF3F0B48}"/>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2" name="Freeform 340">
                <a:extLst>
                  <a:ext uri="{FF2B5EF4-FFF2-40B4-BE49-F238E27FC236}">
                    <a16:creationId xmlns="" xmlns:a16="http://schemas.microsoft.com/office/drawing/2014/main" id="{AAFB7B8A-AD51-43D5-A218-61C1D0C5ABE2}"/>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3" name="Freeform 341">
                <a:extLst>
                  <a:ext uri="{FF2B5EF4-FFF2-40B4-BE49-F238E27FC236}">
                    <a16:creationId xmlns="" xmlns:a16="http://schemas.microsoft.com/office/drawing/2014/main" id="{18F081C4-8532-49A2-980E-0F9889D4C84A}"/>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4" name="Freeform 342">
                <a:extLst>
                  <a:ext uri="{FF2B5EF4-FFF2-40B4-BE49-F238E27FC236}">
                    <a16:creationId xmlns="" xmlns:a16="http://schemas.microsoft.com/office/drawing/2014/main" id="{5275D1D0-ADCC-4962-A071-26E06522005B}"/>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5" name="Freeform 343">
                <a:extLst>
                  <a:ext uri="{FF2B5EF4-FFF2-40B4-BE49-F238E27FC236}">
                    <a16:creationId xmlns="" xmlns:a16="http://schemas.microsoft.com/office/drawing/2014/main" id="{2B5D7114-2EAF-4C57-A049-0421EAA5A4B9}"/>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6" name="Freeform 344">
                <a:extLst>
                  <a:ext uri="{FF2B5EF4-FFF2-40B4-BE49-F238E27FC236}">
                    <a16:creationId xmlns="" xmlns:a16="http://schemas.microsoft.com/office/drawing/2014/main" id="{1A10AA41-4570-4B15-AD89-10E5D0D66AF5}"/>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7" name="Freeform 345">
                <a:extLst>
                  <a:ext uri="{FF2B5EF4-FFF2-40B4-BE49-F238E27FC236}">
                    <a16:creationId xmlns="" xmlns:a16="http://schemas.microsoft.com/office/drawing/2014/main" id="{0821A2A9-8519-4E63-A267-F499DCD5EF9A}"/>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8" name="Freeform 346">
                <a:extLst>
                  <a:ext uri="{FF2B5EF4-FFF2-40B4-BE49-F238E27FC236}">
                    <a16:creationId xmlns="" xmlns:a16="http://schemas.microsoft.com/office/drawing/2014/main" id="{13F60D7D-FE33-4A2C-8F89-709C9BAD21E9}"/>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39" name="Freeform 347">
                <a:extLst>
                  <a:ext uri="{FF2B5EF4-FFF2-40B4-BE49-F238E27FC236}">
                    <a16:creationId xmlns="" xmlns:a16="http://schemas.microsoft.com/office/drawing/2014/main" id="{709A8F9E-1431-456F-BA39-DD399A8640B4}"/>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40" name="Oval 348">
                <a:extLst>
                  <a:ext uri="{FF2B5EF4-FFF2-40B4-BE49-F238E27FC236}">
                    <a16:creationId xmlns="" xmlns:a16="http://schemas.microsoft.com/office/drawing/2014/main" id="{1F388D6D-1172-47F2-9E81-4F7E81A927BB}"/>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41" name="Oval 349">
                <a:extLst>
                  <a:ext uri="{FF2B5EF4-FFF2-40B4-BE49-F238E27FC236}">
                    <a16:creationId xmlns="" xmlns:a16="http://schemas.microsoft.com/office/drawing/2014/main" id="{370C81D8-C378-46FF-80CC-C8A392D6DA7F}"/>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42" name="Oval 350">
                <a:extLst>
                  <a:ext uri="{FF2B5EF4-FFF2-40B4-BE49-F238E27FC236}">
                    <a16:creationId xmlns="" xmlns:a16="http://schemas.microsoft.com/office/drawing/2014/main" id="{7CCDDF02-0EC5-4F7C-A466-BA25FFC09BEC}"/>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nvGrpSpPr>
            <p:cNvPr id="26698" name="Group 351">
              <a:extLst>
                <a:ext uri="{FF2B5EF4-FFF2-40B4-BE49-F238E27FC236}">
                  <a16:creationId xmlns="" xmlns:a16="http://schemas.microsoft.com/office/drawing/2014/main" id="{020435AF-E577-4EF3-A932-E95F102AE6CC}"/>
                </a:ext>
              </a:extLst>
            </p:cNvPr>
            <p:cNvGrpSpPr>
              <a:grpSpLocks/>
            </p:cNvGrpSpPr>
            <p:nvPr/>
          </p:nvGrpSpPr>
          <p:grpSpPr bwMode="auto">
            <a:xfrm>
              <a:off x="1584" y="3312"/>
              <a:ext cx="1306" cy="322"/>
              <a:chOff x="1860" y="2830"/>
              <a:chExt cx="1894" cy="467"/>
            </a:xfrm>
            <a:grpFill/>
          </p:grpSpPr>
          <p:sp>
            <p:nvSpPr>
              <p:cNvPr id="46217" name="Freeform 352">
                <a:extLst>
                  <a:ext uri="{FF2B5EF4-FFF2-40B4-BE49-F238E27FC236}">
                    <a16:creationId xmlns="" xmlns:a16="http://schemas.microsoft.com/office/drawing/2014/main" id="{DA82CC8D-F9C9-4472-9105-633D4D3995E7}"/>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8" name="Freeform 353">
                <a:extLst>
                  <a:ext uri="{FF2B5EF4-FFF2-40B4-BE49-F238E27FC236}">
                    <a16:creationId xmlns="" xmlns:a16="http://schemas.microsoft.com/office/drawing/2014/main" id="{D646718D-98F2-4FA9-B53C-C8EE09B001FC}"/>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9" name="Freeform 354">
                <a:extLst>
                  <a:ext uri="{FF2B5EF4-FFF2-40B4-BE49-F238E27FC236}">
                    <a16:creationId xmlns="" xmlns:a16="http://schemas.microsoft.com/office/drawing/2014/main" id="{7911A1C7-8C4D-438B-B1B3-4B070779A686}"/>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0" name="Freeform 355">
                <a:extLst>
                  <a:ext uri="{FF2B5EF4-FFF2-40B4-BE49-F238E27FC236}">
                    <a16:creationId xmlns="" xmlns:a16="http://schemas.microsoft.com/office/drawing/2014/main" id="{25124E8B-ED46-4284-B30D-DB667A6319D4}"/>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1" name="Freeform 356">
                <a:extLst>
                  <a:ext uri="{FF2B5EF4-FFF2-40B4-BE49-F238E27FC236}">
                    <a16:creationId xmlns="" xmlns:a16="http://schemas.microsoft.com/office/drawing/2014/main" id="{33D887EB-8D8C-4D78-B1C5-622ABEB7FA66}"/>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2" name="Freeform 357">
                <a:extLst>
                  <a:ext uri="{FF2B5EF4-FFF2-40B4-BE49-F238E27FC236}">
                    <a16:creationId xmlns="" xmlns:a16="http://schemas.microsoft.com/office/drawing/2014/main" id="{1EF3EAB4-0038-4418-937B-F235AF744B87}"/>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3" name="Freeform 358">
                <a:extLst>
                  <a:ext uri="{FF2B5EF4-FFF2-40B4-BE49-F238E27FC236}">
                    <a16:creationId xmlns="" xmlns:a16="http://schemas.microsoft.com/office/drawing/2014/main" id="{6AD68B1F-CBE6-4603-B14D-63BAE1D45405}"/>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4" name="Freeform 359">
                <a:extLst>
                  <a:ext uri="{FF2B5EF4-FFF2-40B4-BE49-F238E27FC236}">
                    <a16:creationId xmlns="" xmlns:a16="http://schemas.microsoft.com/office/drawing/2014/main" id="{245BA0DC-7E8F-485C-8881-DE8D4654A27E}"/>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5" name="Freeform 360">
                <a:extLst>
                  <a:ext uri="{FF2B5EF4-FFF2-40B4-BE49-F238E27FC236}">
                    <a16:creationId xmlns="" xmlns:a16="http://schemas.microsoft.com/office/drawing/2014/main" id="{A6E05409-AD40-45F6-9B22-37C704232EE2}"/>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6" name="Freeform 361">
                <a:extLst>
                  <a:ext uri="{FF2B5EF4-FFF2-40B4-BE49-F238E27FC236}">
                    <a16:creationId xmlns="" xmlns:a16="http://schemas.microsoft.com/office/drawing/2014/main" id="{24EA471E-B8F9-4E25-AEA5-C70039C6AD1A}"/>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27" name="Oval 362">
                <a:extLst>
                  <a:ext uri="{FF2B5EF4-FFF2-40B4-BE49-F238E27FC236}">
                    <a16:creationId xmlns="" xmlns:a16="http://schemas.microsoft.com/office/drawing/2014/main" id="{C9532D18-05AF-40D8-9561-8CDBEE2F3390}"/>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28" name="Oval 363">
                <a:extLst>
                  <a:ext uri="{FF2B5EF4-FFF2-40B4-BE49-F238E27FC236}">
                    <a16:creationId xmlns="" xmlns:a16="http://schemas.microsoft.com/office/drawing/2014/main" id="{918D95BB-4D38-423E-8675-A9993AB6C71E}"/>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29" name="Oval 364">
                <a:extLst>
                  <a:ext uri="{FF2B5EF4-FFF2-40B4-BE49-F238E27FC236}">
                    <a16:creationId xmlns="" xmlns:a16="http://schemas.microsoft.com/office/drawing/2014/main" id="{84F8B797-F4B2-4553-8D66-D6DC1A51AF4B}"/>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nvGrpSpPr>
            <p:cNvPr id="26699" name="Group 365">
              <a:extLst>
                <a:ext uri="{FF2B5EF4-FFF2-40B4-BE49-F238E27FC236}">
                  <a16:creationId xmlns="" xmlns:a16="http://schemas.microsoft.com/office/drawing/2014/main" id="{AD9074A7-A7B6-41D4-8617-7655F8CD7B8A}"/>
                </a:ext>
              </a:extLst>
            </p:cNvPr>
            <p:cNvGrpSpPr>
              <a:grpSpLocks/>
            </p:cNvGrpSpPr>
            <p:nvPr/>
          </p:nvGrpSpPr>
          <p:grpSpPr bwMode="auto">
            <a:xfrm>
              <a:off x="3264" y="3024"/>
              <a:ext cx="1306" cy="322"/>
              <a:chOff x="1860" y="2830"/>
              <a:chExt cx="1894" cy="467"/>
            </a:xfrm>
            <a:grpFill/>
          </p:grpSpPr>
          <p:sp>
            <p:nvSpPr>
              <p:cNvPr id="46204" name="Freeform 366">
                <a:extLst>
                  <a:ext uri="{FF2B5EF4-FFF2-40B4-BE49-F238E27FC236}">
                    <a16:creationId xmlns="" xmlns:a16="http://schemas.microsoft.com/office/drawing/2014/main" id="{D49A1622-52B8-42BA-9466-3FA2D1F45932}"/>
                  </a:ext>
                </a:extLst>
              </p:cNvPr>
              <p:cNvSpPr>
                <a:spLocks/>
              </p:cNvSpPr>
              <p:nvPr/>
            </p:nvSpPr>
            <p:spPr bwMode="auto">
              <a:xfrm>
                <a:off x="1860" y="2830"/>
                <a:ext cx="1894" cy="467"/>
              </a:xfrm>
              <a:custGeom>
                <a:avLst/>
                <a:gdLst>
                  <a:gd name="T0" fmla="*/ 1812 w 1894"/>
                  <a:gd name="T1" fmla="*/ 204 h 467"/>
                  <a:gd name="T2" fmla="*/ 1732 w 1894"/>
                  <a:gd name="T3" fmla="*/ 204 h 467"/>
                  <a:gd name="T4" fmla="*/ 1652 w 1894"/>
                  <a:gd name="T5" fmla="*/ 188 h 467"/>
                  <a:gd name="T6" fmla="*/ 1573 w 1894"/>
                  <a:gd name="T7" fmla="*/ 158 h 467"/>
                  <a:gd name="T8" fmla="*/ 1495 w 1894"/>
                  <a:gd name="T9" fmla="*/ 122 h 467"/>
                  <a:gd name="T10" fmla="*/ 1418 w 1894"/>
                  <a:gd name="T11" fmla="*/ 82 h 467"/>
                  <a:gd name="T12" fmla="*/ 1342 w 1894"/>
                  <a:gd name="T13" fmla="*/ 46 h 467"/>
                  <a:gd name="T14" fmla="*/ 1268 w 1894"/>
                  <a:gd name="T15" fmla="*/ 17 h 467"/>
                  <a:gd name="T16" fmla="*/ 1166 w 1894"/>
                  <a:gd name="T17" fmla="*/ 0 h 467"/>
                  <a:gd name="T18" fmla="*/ 1083 w 1894"/>
                  <a:gd name="T19" fmla="*/ 6 h 467"/>
                  <a:gd name="T20" fmla="*/ 999 w 1894"/>
                  <a:gd name="T21" fmla="*/ 24 h 467"/>
                  <a:gd name="T22" fmla="*/ 916 w 1894"/>
                  <a:gd name="T23" fmla="*/ 50 h 467"/>
                  <a:gd name="T24" fmla="*/ 832 w 1894"/>
                  <a:gd name="T25" fmla="*/ 81 h 467"/>
                  <a:gd name="T26" fmla="*/ 750 w 1894"/>
                  <a:gd name="T27" fmla="*/ 114 h 467"/>
                  <a:gd name="T28" fmla="*/ 671 w 1894"/>
                  <a:gd name="T29" fmla="*/ 143 h 467"/>
                  <a:gd name="T30" fmla="*/ 575 w 1894"/>
                  <a:gd name="T31" fmla="*/ 171 h 467"/>
                  <a:gd name="T32" fmla="*/ 500 w 1894"/>
                  <a:gd name="T33" fmla="*/ 188 h 467"/>
                  <a:gd name="T34" fmla="*/ 424 w 1894"/>
                  <a:gd name="T35" fmla="*/ 203 h 467"/>
                  <a:gd name="T36" fmla="*/ 347 w 1894"/>
                  <a:gd name="T37" fmla="*/ 216 h 467"/>
                  <a:gd name="T38" fmla="*/ 270 w 1894"/>
                  <a:gd name="T39" fmla="*/ 225 h 467"/>
                  <a:gd name="T40" fmla="*/ 193 w 1894"/>
                  <a:gd name="T41" fmla="*/ 231 h 467"/>
                  <a:gd name="T42" fmla="*/ 115 w 1894"/>
                  <a:gd name="T43" fmla="*/ 234 h 467"/>
                  <a:gd name="T44" fmla="*/ 38 w 1894"/>
                  <a:gd name="T45" fmla="*/ 234 h 467"/>
                  <a:gd name="T46" fmla="*/ 32 w 1894"/>
                  <a:gd name="T47" fmla="*/ 232 h 467"/>
                  <a:gd name="T48" fmla="*/ 76 w 1894"/>
                  <a:gd name="T49" fmla="*/ 235 h 467"/>
                  <a:gd name="T50" fmla="*/ 120 w 1894"/>
                  <a:gd name="T51" fmla="*/ 244 h 467"/>
                  <a:gd name="T52" fmla="*/ 164 w 1894"/>
                  <a:gd name="T53" fmla="*/ 257 h 467"/>
                  <a:gd name="T54" fmla="*/ 207 w 1894"/>
                  <a:gd name="T55" fmla="*/ 272 h 467"/>
                  <a:gd name="T56" fmla="*/ 250 w 1894"/>
                  <a:gd name="T57" fmla="*/ 288 h 467"/>
                  <a:gd name="T58" fmla="*/ 292 w 1894"/>
                  <a:gd name="T59" fmla="*/ 305 h 467"/>
                  <a:gd name="T60" fmla="*/ 333 w 1894"/>
                  <a:gd name="T61" fmla="*/ 321 h 467"/>
                  <a:gd name="T62" fmla="*/ 394 w 1894"/>
                  <a:gd name="T63" fmla="*/ 343 h 467"/>
                  <a:gd name="T64" fmla="*/ 446 w 1894"/>
                  <a:gd name="T65" fmla="*/ 362 h 467"/>
                  <a:gd name="T66" fmla="*/ 497 w 1894"/>
                  <a:gd name="T67" fmla="*/ 382 h 467"/>
                  <a:gd name="T68" fmla="*/ 549 w 1894"/>
                  <a:gd name="T69" fmla="*/ 400 h 467"/>
                  <a:gd name="T70" fmla="*/ 600 w 1894"/>
                  <a:gd name="T71" fmla="*/ 417 h 467"/>
                  <a:gd name="T72" fmla="*/ 653 w 1894"/>
                  <a:gd name="T73" fmla="*/ 433 h 467"/>
                  <a:gd name="T74" fmla="*/ 706 w 1894"/>
                  <a:gd name="T75" fmla="*/ 446 h 467"/>
                  <a:gd name="T76" fmla="*/ 760 w 1894"/>
                  <a:gd name="T77" fmla="*/ 456 h 467"/>
                  <a:gd name="T78" fmla="*/ 872 w 1894"/>
                  <a:gd name="T79" fmla="*/ 466 h 467"/>
                  <a:gd name="T80" fmla="*/ 963 w 1894"/>
                  <a:gd name="T81" fmla="*/ 465 h 467"/>
                  <a:gd name="T82" fmla="*/ 1054 w 1894"/>
                  <a:gd name="T83" fmla="*/ 457 h 467"/>
                  <a:gd name="T84" fmla="*/ 1145 w 1894"/>
                  <a:gd name="T85" fmla="*/ 442 h 467"/>
                  <a:gd name="T86" fmla="*/ 1235 w 1894"/>
                  <a:gd name="T87" fmla="*/ 422 h 467"/>
                  <a:gd name="T88" fmla="*/ 1324 w 1894"/>
                  <a:gd name="T89" fmla="*/ 396 h 467"/>
                  <a:gd name="T90" fmla="*/ 1412 w 1894"/>
                  <a:gd name="T91" fmla="*/ 368 h 467"/>
                  <a:gd name="T92" fmla="*/ 1502 w 1894"/>
                  <a:gd name="T93" fmla="*/ 334 h 467"/>
                  <a:gd name="T94" fmla="*/ 1555 w 1894"/>
                  <a:gd name="T95" fmla="*/ 314 h 467"/>
                  <a:gd name="T96" fmla="*/ 1608 w 1894"/>
                  <a:gd name="T97" fmla="*/ 295 h 467"/>
                  <a:gd name="T98" fmla="*/ 1660 w 1894"/>
                  <a:gd name="T99" fmla="*/ 275 h 467"/>
                  <a:gd name="T100" fmla="*/ 1712 w 1894"/>
                  <a:gd name="T101" fmla="*/ 254 h 467"/>
                  <a:gd name="T102" fmla="*/ 1764 w 1894"/>
                  <a:gd name="T103" fmla="*/ 233 h 467"/>
                  <a:gd name="T104" fmla="*/ 1816 w 1894"/>
                  <a:gd name="T105" fmla="*/ 210 h 467"/>
                  <a:gd name="T106" fmla="*/ 1867 w 1894"/>
                  <a:gd name="T107" fmla="*/ 186 h 46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94"/>
                  <a:gd name="T163" fmla="*/ 0 h 467"/>
                  <a:gd name="T164" fmla="*/ 1894 w 1894"/>
                  <a:gd name="T165" fmla="*/ 467 h 46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94" h="467">
                    <a:moveTo>
                      <a:pt x="1893" y="180"/>
                    </a:moveTo>
                    <a:lnTo>
                      <a:pt x="1852" y="195"/>
                    </a:lnTo>
                    <a:lnTo>
                      <a:pt x="1832" y="200"/>
                    </a:lnTo>
                    <a:lnTo>
                      <a:pt x="1812" y="204"/>
                    </a:lnTo>
                    <a:lnTo>
                      <a:pt x="1792" y="206"/>
                    </a:lnTo>
                    <a:lnTo>
                      <a:pt x="1772" y="207"/>
                    </a:lnTo>
                    <a:lnTo>
                      <a:pt x="1752" y="206"/>
                    </a:lnTo>
                    <a:lnTo>
                      <a:pt x="1732" y="204"/>
                    </a:lnTo>
                    <a:lnTo>
                      <a:pt x="1712" y="202"/>
                    </a:lnTo>
                    <a:lnTo>
                      <a:pt x="1692" y="198"/>
                    </a:lnTo>
                    <a:lnTo>
                      <a:pt x="1672" y="193"/>
                    </a:lnTo>
                    <a:lnTo>
                      <a:pt x="1652" y="188"/>
                    </a:lnTo>
                    <a:lnTo>
                      <a:pt x="1632" y="181"/>
                    </a:lnTo>
                    <a:lnTo>
                      <a:pt x="1612" y="174"/>
                    </a:lnTo>
                    <a:lnTo>
                      <a:pt x="1593" y="167"/>
                    </a:lnTo>
                    <a:lnTo>
                      <a:pt x="1573" y="158"/>
                    </a:lnTo>
                    <a:lnTo>
                      <a:pt x="1554" y="150"/>
                    </a:lnTo>
                    <a:lnTo>
                      <a:pt x="1534" y="140"/>
                    </a:lnTo>
                    <a:lnTo>
                      <a:pt x="1515" y="131"/>
                    </a:lnTo>
                    <a:lnTo>
                      <a:pt x="1495" y="122"/>
                    </a:lnTo>
                    <a:lnTo>
                      <a:pt x="1476" y="112"/>
                    </a:lnTo>
                    <a:lnTo>
                      <a:pt x="1457" y="102"/>
                    </a:lnTo>
                    <a:lnTo>
                      <a:pt x="1438" y="92"/>
                    </a:lnTo>
                    <a:lnTo>
                      <a:pt x="1418" y="82"/>
                    </a:lnTo>
                    <a:lnTo>
                      <a:pt x="1399" y="72"/>
                    </a:lnTo>
                    <a:lnTo>
                      <a:pt x="1380" y="63"/>
                    </a:lnTo>
                    <a:lnTo>
                      <a:pt x="1361" y="54"/>
                    </a:lnTo>
                    <a:lnTo>
                      <a:pt x="1342" y="46"/>
                    </a:lnTo>
                    <a:lnTo>
                      <a:pt x="1324" y="37"/>
                    </a:lnTo>
                    <a:lnTo>
                      <a:pt x="1305" y="30"/>
                    </a:lnTo>
                    <a:lnTo>
                      <a:pt x="1286" y="23"/>
                    </a:lnTo>
                    <a:lnTo>
                      <a:pt x="1268" y="17"/>
                    </a:lnTo>
                    <a:lnTo>
                      <a:pt x="1228" y="6"/>
                    </a:lnTo>
                    <a:lnTo>
                      <a:pt x="1207" y="3"/>
                    </a:lnTo>
                    <a:lnTo>
                      <a:pt x="1187" y="1"/>
                    </a:lnTo>
                    <a:lnTo>
                      <a:pt x="1166" y="0"/>
                    </a:lnTo>
                    <a:lnTo>
                      <a:pt x="1146" y="0"/>
                    </a:lnTo>
                    <a:lnTo>
                      <a:pt x="1125" y="1"/>
                    </a:lnTo>
                    <a:lnTo>
                      <a:pt x="1104" y="3"/>
                    </a:lnTo>
                    <a:lnTo>
                      <a:pt x="1083" y="6"/>
                    </a:lnTo>
                    <a:lnTo>
                      <a:pt x="1062" y="9"/>
                    </a:lnTo>
                    <a:lnTo>
                      <a:pt x="1041" y="13"/>
                    </a:lnTo>
                    <a:lnTo>
                      <a:pt x="1020" y="18"/>
                    </a:lnTo>
                    <a:lnTo>
                      <a:pt x="999" y="24"/>
                    </a:lnTo>
                    <a:lnTo>
                      <a:pt x="978" y="30"/>
                    </a:lnTo>
                    <a:lnTo>
                      <a:pt x="957" y="36"/>
                    </a:lnTo>
                    <a:lnTo>
                      <a:pt x="936" y="43"/>
                    </a:lnTo>
                    <a:lnTo>
                      <a:pt x="916" y="50"/>
                    </a:lnTo>
                    <a:lnTo>
                      <a:pt x="894" y="58"/>
                    </a:lnTo>
                    <a:lnTo>
                      <a:pt x="874" y="65"/>
                    </a:lnTo>
                    <a:lnTo>
                      <a:pt x="853" y="73"/>
                    </a:lnTo>
                    <a:lnTo>
                      <a:pt x="832" y="81"/>
                    </a:lnTo>
                    <a:lnTo>
                      <a:pt x="812" y="89"/>
                    </a:lnTo>
                    <a:lnTo>
                      <a:pt x="791" y="98"/>
                    </a:lnTo>
                    <a:lnTo>
                      <a:pt x="771" y="106"/>
                    </a:lnTo>
                    <a:lnTo>
                      <a:pt x="750" y="114"/>
                    </a:lnTo>
                    <a:lnTo>
                      <a:pt x="730" y="121"/>
                    </a:lnTo>
                    <a:lnTo>
                      <a:pt x="710" y="129"/>
                    </a:lnTo>
                    <a:lnTo>
                      <a:pt x="690" y="136"/>
                    </a:lnTo>
                    <a:lnTo>
                      <a:pt x="671" y="143"/>
                    </a:lnTo>
                    <a:lnTo>
                      <a:pt x="651" y="150"/>
                    </a:lnTo>
                    <a:lnTo>
                      <a:pt x="632" y="156"/>
                    </a:lnTo>
                    <a:lnTo>
                      <a:pt x="613" y="161"/>
                    </a:lnTo>
                    <a:lnTo>
                      <a:pt x="575" y="171"/>
                    </a:lnTo>
                    <a:lnTo>
                      <a:pt x="556" y="175"/>
                    </a:lnTo>
                    <a:lnTo>
                      <a:pt x="538" y="180"/>
                    </a:lnTo>
                    <a:lnTo>
                      <a:pt x="519" y="184"/>
                    </a:lnTo>
                    <a:lnTo>
                      <a:pt x="500" y="188"/>
                    </a:lnTo>
                    <a:lnTo>
                      <a:pt x="481" y="192"/>
                    </a:lnTo>
                    <a:lnTo>
                      <a:pt x="462" y="196"/>
                    </a:lnTo>
                    <a:lnTo>
                      <a:pt x="443" y="200"/>
                    </a:lnTo>
                    <a:lnTo>
                      <a:pt x="424" y="203"/>
                    </a:lnTo>
                    <a:lnTo>
                      <a:pt x="405" y="207"/>
                    </a:lnTo>
                    <a:lnTo>
                      <a:pt x="386" y="210"/>
                    </a:lnTo>
                    <a:lnTo>
                      <a:pt x="366" y="213"/>
                    </a:lnTo>
                    <a:lnTo>
                      <a:pt x="347" y="216"/>
                    </a:lnTo>
                    <a:lnTo>
                      <a:pt x="328" y="218"/>
                    </a:lnTo>
                    <a:lnTo>
                      <a:pt x="309" y="221"/>
                    </a:lnTo>
                    <a:lnTo>
                      <a:pt x="289" y="223"/>
                    </a:lnTo>
                    <a:lnTo>
                      <a:pt x="270" y="225"/>
                    </a:lnTo>
                    <a:lnTo>
                      <a:pt x="251" y="227"/>
                    </a:lnTo>
                    <a:lnTo>
                      <a:pt x="231" y="228"/>
                    </a:lnTo>
                    <a:lnTo>
                      <a:pt x="212" y="230"/>
                    </a:lnTo>
                    <a:lnTo>
                      <a:pt x="193" y="231"/>
                    </a:lnTo>
                    <a:lnTo>
                      <a:pt x="173" y="232"/>
                    </a:lnTo>
                    <a:lnTo>
                      <a:pt x="154" y="233"/>
                    </a:lnTo>
                    <a:lnTo>
                      <a:pt x="134" y="234"/>
                    </a:lnTo>
                    <a:lnTo>
                      <a:pt x="115" y="234"/>
                    </a:lnTo>
                    <a:lnTo>
                      <a:pt x="96" y="234"/>
                    </a:lnTo>
                    <a:lnTo>
                      <a:pt x="77" y="234"/>
                    </a:lnTo>
                    <a:lnTo>
                      <a:pt x="58" y="234"/>
                    </a:lnTo>
                    <a:lnTo>
                      <a:pt x="38" y="234"/>
                    </a:lnTo>
                    <a:lnTo>
                      <a:pt x="19" y="234"/>
                    </a:lnTo>
                    <a:lnTo>
                      <a:pt x="0" y="233"/>
                    </a:lnTo>
                    <a:lnTo>
                      <a:pt x="22" y="232"/>
                    </a:lnTo>
                    <a:lnTo>
                      <a:pt x="32" y="232"/>
                    </a:lnTo>
                    <a:lnTo>
                      <a:pt x="43" y="232"/>
                    </a:lnTo>
                    <a:lnTo>
                      <a:pt x="54" y="233"/>
                    </a:lnTo>
                    <a:lnTo>
                      <a:pt x="65" y="234"/>
                    </a:lnTo>
                    <a:lnTo>
                      <a:pt x="76" y="235"/>
                    </a:lnTo>
                    <a:lnTo>
                      <a:pt x="87" y="237"/>
                    </a:lnTo>
                    <a:lnTo>
                      <a:pt x="98" y="239"/>
                    </a:lnTo>
                    <a:lnTo>
                      <a:pt x="109" y="242"/>
                    </a:lnTo>
                    <a:lnTo>
                      <a:pt x="120" y="244"/>
                    </a:lnTo>
                    <a:lnTo>
                      <a:pt x="131" y="247"/>
                    </a:lnTo>
                    <a:lnTo>
                      <a:pt x="142" y="250"/>
                    </a:lnTo>
                    <a:lnTo>
                      <a:pt x="153" y="253"/>
                    </a:lnTo>
                    <a:lnTo>
                      <a:pt x="164" y="257"/>
                    </a:lnTo>
                    <a:lnTo>
                      <a:pt x="175" y="260"/>
                    </a:lnTo>
                    <a:lnTo>
                      <a:pt x="186" y="264"/>
                    </a:lnTo>
                    <a:lnTo>
                      <a:pt x="196" y="268"/>
                    </a:lnTo>
                    <a:lnTo>
                      <a:pt x="207" y="272"/>
                    </a:lnTo>
                    <a:lnTo>
                      <a:pt x="218" y="276"/>
                    </a:lnTo>
                    <a:lnTo>
                      <a:pt x="229" y="280"/>
                    </a:lnTo>
                    <a:lnTo>
                      <a:pt x="239" y="284"/>
                    </a:lnTo>
                    <a:lnTo>
                      <a:pt x="250" y="288"/>
                    </a:lnTo>
                    <a:lnTo>
                      <a:pt x="260" y="293"/>
                    </a:lnTo>
                    <a:lnTo>
                      <a:pt x="271" y="297"/>
                    </a:lnTo>
                    <a:lnTo>
                      <a:pt x="282" y="301"/>
                    </a:lnTo>
                    <a:lnTo>
                      <a:pt x="292" y="305"/>
                    </a:lnTo>
                    <a:lnTo>
                      <a:pt x="302" y="309"/>
                    </a:lnTo>
                    <a:lnTo>
                      <a:pt x="312" y="313"/>
                    </a:lnTo>
                    <a:lnTo>
                      <a:pt x="323" y="317"/>
                    </a:lnTo>
                    <a:lnTo>
                      <a:pt x="333" y="321"/>
                    </a:lnTo>
                    <a:lnTo>
                      <a:pt x="343" y="325"/>
                    </a:lnTo>
                    <a:lnTo>
                      <a:pt x="369" y="334"/>
                    </a:lnTo>
                    <a:lnTo>
                      <a:pt x="382" y="338"/>
                    </a:lnTo>
                    <a:lnTo>
                      <a:pt x="394" y="343"/>
                    </a:lnTo>
                    <a:lnTo>
                      <a:pt x="407" y="348"/>
                    </a:lnTo>
                    <a:lnTo>
                      <a:pt x="420" y="353"/>
                    </a:lnTo>
                    <a:lnTo>
                      <a:pt x="433" y="358"/>
                    </a:lnTo>
                    <a:lnTo>
                      <a:pt x="446" y="362"/>
                    </a:lnTo>
                    <a:lnTo>
                      <a:pt x="458" y="367"/>
                    </a:lnTo>
                    <a:lnTo>
                      <a:pt x="471" y="372"/>
                    </a:lnTo>
                    <a:lnTo>
                      <a:pt x="484" y="377"/>
                    </a:lnTo>
                    <a:lnTo>
                      <a:pt x="497" y="382"/>
                    </a:lnTo>
                    <a:lnTo>
                      <a:pt x="510" y="386"/>
                    </a:lnTo>
                    <a:lnTo>
                      <a:pt x="523" y="391"/>
                    </a:lnTo>
                    <a:lnTo>
                      <a:pt x="536" y="396"/>
                    </a:lnTo>
                    <a:lnTo>
                      <a:pt x="549" y="400"/>
                    </a:lnTo>
                    <a:lnTo>
                      <a:pt x="562" y="404"/>
                    </a:lnTo>
                    <a:lnTo>
                      <a:pt x="574" y="409"/>
                    </a:lnTo>
                    <a:lnTo>
                      <a:pt x="588" y="413"/>
                    </a:lnTo>
                    <a:lnTo>
                      <a:pt x="600" y="417"/>
                    </a:lnTo>
                    <a:lnTo>
                      <a:pt x="614" y="421"/>
                    </a:lnTo>
                    <a:lnTo>
                      <a:pt x="627" y="425"/>
                    </a:lnTo>
                    <a:lnTo>
                      <a:pt x="640" y="429"/>
                    </a:lnTo>
                    <a:lnTo>
                      <a:pt x="653" y="433"/>
                    </a:lnTo>
                    <a:lnTo>
                      <a:pt x="666" y="436"/>
                    </a:lnTo>
                    <a:lnTo>
                      <a:pt x="679" y="440"/>
                    </a:lnTo>
                    <a:lnTo>
                      <a:pt x="692" y="443"/>
                    </a:lnTo>
                    <a:lnTo>
                      <a:pt x="706" y="446"/>
                    </a:lnTo>
                    <a:lnTo>
                      <a:pt x="719" y="448"/>
                    </a:lnTo>
                    <a:lnTo>
                      <a:pt x="732" y="451"/>
                    </a:lnTo>
                    <a:lnTo>
                      <a:pt x="746" y="454"/>
                    </a:lnTo>
                    <a:lnTo>
                      <a:pt x="760" y="456"/>
                    </a:lnTo>
                    <a:lnTo>
                      <a:pt x="804" y="462"/>
                    </a:lnTo>
                    <a:lnTo>
                      <a:pt x="827" y="464"/>
                    </a:lnTo>
                    <a:lnTo>
                      <a:pt x="850" y="465"/>
                    </a:lnTo>
                    <a:lnTo>
                      <a:pt x="872" y="466"/>
                    </a:lnTo>
                    <a:lnTo>
                      <a:pt x="895" y="466"/>
                    </a:lnTo>
                    <a:lnTo>
                      <a:pt x="918" y="466"/>
                    </a:lnTo>
                    <a:lnTo>
                      <a:pt x="940" y="466"/>
                    </a:lnTo>
                    <a:lnTo>
                      <a:pt x="963" y="465"/>
                    </a:lnTo>
                    <a:lnTo>
                      <a:pt x="986" y="464"/>
                    </a:lnTo>
                    <a:lnTo>
                      <a:pt x="1009" y="462"/>
                    </a:lnTo>
                    <a:lnTo>
                      <a:pt x="1032" y="460"/>
                    </a:lnTo>
                    <a:lnTo>
                      <a:pt x="1054" y="457"/>
                    </a:lnTo>
                    <a:lnTo>
                      <a:pt x="1077" y="454"/>
                    </a:lnTo>
                    <a:lnTo>
                      <a:pt x="1100" y="450"/>
                    </a:lnTo>
                    <a:lnTo>
                      <a:pt x="1122" y="446"/>
                    </a:lnTo>
                    <a:lnTo>
                      <a:pt x="1145" y="442"/>
                    </a:lnTo>
                    <a:lnTo>
                      <a:pt x="1168" y="437"/>
                    </a:lnTo>
                    <a:lnTo>
                      <a:pt x="1190" y="432"/>
                    </a:lnTo>
                    <a:lnTo>
                      <a:pt x="1213" y="427"/>
                    </a:lnTo>
                    <a:lnTo>
                      <a:pt x="1235" y="422"/>
                    </a:lnTo>
                    <a:lnTo>
                      <a:pt x="1258" y="416"/>
                    </a:lnTo>
                    <a:lnTo>
                      <a:pt x="1280" y="410"/>
                    </a:lnTo>
                    <a:lnTo>
                      <a:pt x="1302" y="403"/>
                    </a:lnTo>
                    <a:lnTo>
                      <a:pt x="1324" y="396"/>
                    </a:lnTo>
                    <a:lnTo>
                      <a:pt x="1346" y="390"/>
                    </a:lnTo>
                    <a:lnTo>
                      <a:pt x="1368" y="382"/>
                    </a:lnTo>
                    <a:lnTo>
                      <a:pt x="1390" y="375"/>
                    </a:lnTo>
                    <a:lnTo>
                      <a:pt x="1412" y="368"/>
                    </a:lnTo>
                    <a:lnTo>
                      <a:pt x="1433" y="360"/>
                    </a:lnTo>
                    <a:lnTo>
                      <a:pt x="1454" y="352"/>
                    </a:lnTo>
                    <a:lnTo>
                      <a:pt x="1476" y="344"/>
                    </a:lnTo>
                    <a:lnTo>
                      <a:pt x="1502" y="334"/>
                    </a:lnTo>
                    <a:lnTo>
                      <a:pt x="1515" y="329"/>
                    </a:lnTo>
                    <a:lnTo>
                      <a:pt x="1528" y="324"/>
                    </a:lnTo>
                    <a:lnTo>
                      <a:pt x="1542" y="319"/>
                    </a:lnTo>
                    <a:lnTo>
                      <a:pt x="1555" y="314"/>
                    </a:lnTo>
                    <a:lnTo>
                      <a:pt x="1568" y="310"/>
                    </a:lnTo>
                    <a:lnTo>
                      <a:pt x="1581" y="304"/>
                    </a:lnTo>
                    <a:lnTo>
                      <a:pt x="1594" y="300"/>
                    </a:lnTo>
                    <a:lnTo>
                      <a:pt x="1608" y="295"/>
                    </a:lnTo>
                    <a:lnTo>
                      <a:pt x="1620" y="290"/>
                    </a:lnTo>
                    <a:lnTo>
                      <a:pt x="1634" y="285"/>
                    </a:lnTo>
                    <a:lnTo>
                      <a:pt x="1647" y="280"/>
                    </a:lnTo>
                    <a:lnTo>
                      <a:pt x="1660" y="275"/>
                    </a:lnTo>
                    <a:lnTo>
                      <a:pt x="1673" y="270"/>
                    </a:lnTo>
                    <a:lnTo>
                      <a:pt x="1686" y="264"/>
                    </a:lnTo>
                    <a:lnTo>
                      <a:pt x="1699" y="259"/>
                    </a:lnTo>
                    <a:lnTo>
                      <a:pt x="1712" y="254"/>
                    </a:lnTo>
                    <a:lnTo>
                      <a:pt x="1725" y="249"/>
                    </a:lnTo>
                    <a:lnTo>
                      <a:pt x="1738" y="244"/>
                    </a:lnTo>
                    <a:lnTo>
                      <a:pt x="1751" y="238"/>
                    </a:lnTo>
                    <a:lnTo>
                      <a:pt x="1764" y="233"/>
                    </a:lnTo>
                    <a:lnTo>
                      <a:pt x="1777" y="227"/>
                    </a:lnTo>
                    <a:lnTo>
                      <a:pt x="1790" y="222"/>
                    </a:lnTo>
                    <a:lnTo>
                      <a:pt x="1803" y="216"/>
                    </a:lnTo>
                    <a:lnTo>
                      <a:pt x="1816" y="210"/>
                    </a:lnTo>
                    <a:lnTo>
                      <a:pt x="1829" y="204"/>
                    </a:lnTo>
                    <a:lnTo>
                      <a:pt x="1842" y="198"/>
                    </a:lnTo>
                    <a:lnTo>
                      <a:pt x="1854" y="192"/>
                    </a:lnTo>
                    <a:lnTo>
                      <a:pt x="1867" y="186"/>
                    </a:lnTo>
                    <a:lnTo>
                      <a:pt x="1880" y="180"/>
                    </a:lnTo>
                    <a:lnTo>
                      <a:pt x="1893" y="174"/>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05" name="Freeform 367">
                <a:extLst>
                  <a:ext uri="{FF2B5EF4-FFF2-40B4-BE49-F238E27FC236}">
                    <a16:creationId xmlns="" xmlns:a16="http://schemas.microsoft.com/office/drawing/2014/main" id="{69171445-B1B1-4023-891C-B28169B41966}"/>
                  </a:ext>
                </a:extLst>
              </p:cNvPr>
              <p:cNvSpPr>
                <a:spLocks/>
              </p:cNvSpPr>
              <p:nvPr/>
            </p:nvSpPr>
            <p:spPr bwMode="auto">
              <a:xfrm>
                <a:off x="2124" y="3012"/>
                <a:ext cx="1452" cy="105"/>
              </a:xfrm>
              <a:custGeom>
                <a:avLst/>
                <a:gdLst>
                  <a:gd name="T0" fmla="*/ 1428 w 1452"/>
                  <a:gd name="T1" fmla="*/ 35 h 105"/>
                  <a:gd name="T2" fmla="*/ 1406 w 1452"/>
                  <a:gd name="T3" fmla="*/ 32 h 105"/>
                  <a:gd name="T4" fmla="*/ 1383 w 1452"/>
                  <a:gd name="T5" fmla="*/ 28 h 105"/>
                  <a:gd name="T6" fmla="*/ 1360 w 1452"/>
                  <a:gd name="T7" fmla="*/ 24 h 105"/>
                  <a:gd name="T8" fmla="*/ 1338 w 1452"/>
                  <a:gd name="T9" fmla="*/ 20 h 105"/>
                  <a:gd name="T10" fmla="*/ 1316 w 1452"/>
                  <a:gd name="T11" fmla="*/ 16 h 105"/>
                  <a:gd name="T12" fmla="*/ 1293 w 1452"/>
                  <a:gd name="T13" fmla="*/ 12 h 105"/>
                  <a:gd name="T14" fmla="*/ 1271 w 1452"/>
                  <a:gd name="T15" fmla="*/ 9 h 105"/>
                  <a:gd name="T16" fmla="*/ 1249 w 1452"/>
                  <a:gd name="T17" fmla="*/ 6 h 105"/>
                  <a:gd name="T18" fmla="*/ 1226 w 1452"/>
                  <a:gd name="T19" fmla="*/ 3 h 105"/>
                  <a:gd name="T20" fmla="*/ 1204 w 1452"/>
                  <a:gd name="T21" fmla="*/ 1 h 105"/>
                  <a:gd name="T22" fmla="*/ 1181 w 1452"/>
                  <a:gd name="T23" fmla="*/ 0 h 105"/>
                  <a:gd name="T24" fmla="*/ 1158 w 1452"/>
                  <a:gd name="T25" fmla="*/ 0 h 105"/>
                  <a:gd name="T26" fmla="*/ 1136 w 1452"/>
                  <a:gd name="T27" fmla="*/ 0 h 105"/>
                  <a:gd name="T28" fmla="*/ 1113 w 1452"/>
                  <a:gd name="T29" fmla="*/ 2 h 105"/>
                  <a:gd name="T30" fmla="*/ 1090 w 1452"/>
                  <a:gd name="T31" fmla="*/ 5 h 105"/>
                  <a:gd name="T32" fmla="*/ 1049 w 1452"/>
                  <a:gd name="T33" fmla="*/ 11 h 105"/>
                  <a:gd name="T34" fmla="*/ 1022 w 1452"/>
                  <a:gd name="T35" fmla="*/ 14 h 105"/>
                  <a:gd name="T36" fmla="*/ 995 w 1452"/>
                  <a:gd name="T37" fmla="*/ 16 h 105"/>
                  <a:gd name="T38" fmla="*/ 968 w 1452"/>
                  <a:gd name="T39" fmla="*/ 19 h 105"/>
                  <a:gd name="T40" fmla="*/ 940 w 1452"/>
                  <a:gd name="T41" fmla="*/ 21 h 105"/>
                  <a:gd name="T42" fmla="*/ 913 w 1452"/>
                  <a:gd name="T43" fmla="*/ 22 h 105"/>
                  <a:gd name="T44" fmla="*/ 886 w 1452"/>
                  <a:gd name="T45" fmla="*/ 24 h 105"/>
                  <a:gd name="T46" fmla="*/ 858 w 1452"/>
                  <a:gd name="T47" fmla="*/ 26 h 105"/>
                  <a:gd name="T48" fmla="*/ 831 w 1452"/>
                  <a:gd name="T49" fmla="*/ 27 h 105"/>
                  <a:gd name="T50" fmla="*/ 804 w 1452"/>
                  <a:gd name="T51" fmla="*/ 29 h 105"/>
                  <a:gd name="T52" fmla="*/ 777 w 1452"/>
                  <a:gd name="T53" fmla="*/ 31 h 105"/>
                  <a:gd name="T54" fmla="*/ 750 w 1452"/>
                  <a:gd name="T55" fmla="*/ 33 h 105"/>
                  <a:gd name="T56" fmla="*/ 722 w 1452"/>
                  <a:gd name="T57" fmla="*/ 36 h 105"/>
                  <a:gd name="T58" fmla="*/ 695 w 1452"/>
                  <a:gd name="T59" fmla="*/ 39 h 105"/>
                  <a:gd name="T60" fmla="*/ 668 w 1452"/>
                  <a:gd name="T61" fmla="*/ 42 h 105"/>
                  <a:gd name="T62" fmla="*/ 628 w 1452"/>
                  <a:gd name="T63" fmla="*/ 48 h 105"/>
                  <a:gd name="T64" fmla="*/ 602 w 1452"/>
                  <a:gd name="T65" fmla="*/ 53 h 105"/>
                  <a:gd name="T66" fmla="*/ 575 w 1452"/>
                  <a:gd name="T67" fmla="*/ 58 h 105"/>
                  <a:gd name="T68" fmla="*/ 548 w 1452"/>
                  <a:gd name="T69" fmla="*/ 63 h 105"/>
                  <a:gd name="T70" fmla="*/ 522 w 1452"/>
                  <a:gd name="T71" fmla="*/ 68 h 105"/>
                  <a:gd name="T72" fmla="*/ 495 w 1452"/>
                  <a:gd name="T73" fmla="*/ 72 h 105"/>
                  <a:gd name="T74" fmla="*/ 468 w 1452"/>
                  <a:gd name="T75" fmla="*/ 77 h 105"/>
                  <a:gd name="T76" fmla="*/ 442 w 1452"/>
                  <a:gd name="T77" fmla="*/ 82 h 105"/>
                  <a:gd name="T78" fmla="*/ 415 w 1452"/>
                  <a:gd name="T79" fmla="*/ 86 h 105"/>
                  <a:gd name="T80" fmla="*/ 388 w 1452"/>
                  <a:gd name="T81" fmla="*/ 90 h 105"/>
                  <a:gd name="T82" fmla="*/ 361 w 1452"/>
                  <a:gd name="T83" fmla="*/ 94 h 105"/>
                  <a:gd name="T84" fmla="*/ 334 w 1452"/>
                  <a:gd name="T85" fmla="*/ 97 h 105"/>
                  <a:gd name="T86" fmla="*/ 307 w 1452"/>
                  <a:gd name="T87" fmla="*/ 99 h 105"/>
                  <a:gd name="T88" fmla="*/ 280 w 1452"/>
                  <a:gd name="T89" fmla="*/ 101 h 105"/>
                  <a:gd name="T90" fmla="*/ 253 w 1452"/>
                  <a:gd name="T91" fmla="*/ 103 h 105"/>
                  <a:gd name="T92" fmla="*/ 226 w 1452"/>
                  <a:gd name="T93" fmla="*/ 104 h 105"/>
                  <a:gd name="T94" fmla="*/ 205 w 1452"/>
                  <a:gd name="T95" fmla="*/ 103 h 105"/>
                  <a:gd name="T96" fmla="*/ 190 w 1452"/>
                  <a:gd name="T97" fmla="*/ 102 h 105"/>
                  <a:gd name="T98" fmla="*/ 176 w 1452"/>
                  <a:gd name="T99" fmla="*/ 101 h 105"/>
                  <a:gd name="T100" fmla="*/ 162 w 1452"/>
                  <a:gd name="T101" fmla="*/ 100 h 105"/>
                  <a:gd name="T102" fmla="*/ 148 w 1452"/>
                  <a:gd name="T103" fmla="*/ 99 h 105"/>
                  <a:gd name="T104" fmla="*/ 134 w 1452"/>
                  <a:gd name="T105" fmla="*/ 97 h 105"/>
                  <a:gd name="T106" fmla="*/ 120 w 1452"/>
                  <a:gd name="T107" fmla="*/ 96 h 105"/>
                  <a:gd name="T108" fmla="*/ 106 w 1452"/>
                  <a:gd name="T109" fmla="*/ 94 h 105"/>
                  <a:gd name="T110" fmla="*/ 92 w 1452"/>
                  <a:gd name="T111" fmla="*/ 93 h 105"/>
                  <a:gd name="T112" fmla="*/ 78 w 1452"/>
                  <a:gd name="T113" fmla="*/ 92 h 105"/>
                  <a:gd name="T114" fmla="*/ 64 w 1452"/>
                  <a:gd name="T115" fmla="*/ 91 h 105"/>
                  <a:gd name="T116" fmla="*/ 49 w 1452"/>
                  <a:gd name="T117" fmla="*/ 90 h 105"/>
                  <a:gd name="T118" fmla="*/ 35 w 1452"/>
                  <a:gd name="T119" fmla="*/ 90 h 105"/>
                  <a:gd name="T120" fmla="*/ 21 w 1452"/>
                  <a:gd name="T121" fmla="*/ 89 h 105"/>
                  <a:gd name="T122" fmla="*/ 6 w 1452"/>
                  <a:gd name="T123" fmla="*/ 9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52"/>
                  <a:gd name="T187" fmla="*/ 0 h 105"/>
                  <a:gd name="T188" fmla="*/ 1452 w 1452"/>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52" h="105">
                    <a:moveTo>
                      <a:pt x="1451" y="38"/>
                    </a:moveTo>
                    <a:lnTo>
                      <a:pt x="1428" y="35"/>
                    </a:lnTo>
                    <a:lnTo>
                      <a:pt x="1417" y="33"/>
                    </a:lnTo>
                    <a:lnTo>
                      <a:pt x="1406" y="32"/>
                    </a:lnTo>
                    <a:lnTo>
                      <a:pt x="1394" y="30"/>
                    </a:lnTo>
                    <a:lnTo>
                      <a:pt x="1383" y="28"/>
                    </a:lnTo>
                    <a:lnTo>
                      <a:pt x="1372" y="26"/>
                    </a:lnTo>
                    <a:lnTo>
                      <a:pt x="1360" y="24"/>
                    </a:lnTo>
                    <a:lnTo>
                      <a:pt x="1349" y="22"/>
                    </a:lnTo>
                    <a:lnTo>
                      <a:pt x="1338" y="20"/>
                    </a:lnTo>
                    <a:lnTo>
                      <a:pt x="1327" y="18"/>
                    </a:lnTo>
                    <a:lnTo>
                      <a:pt x="1316" y="16"/>
                    </a:lnTo>
                    <a:lnTo>
                      <a:pt x="1304" y="14"/>
                    </a:lnTo>
                    <a:lnTo>
                      <a:pt x="1293" y="12"/>
                    </a:lnTo>
                    <a:lnTo>
                      <a:pt x="1282" y="10"/>
                    </a:lnTo>
                    <a:lnTo>
                      <a:pt x="1271" y="9"/>
                    </a:lnTo>
                    <a:lnTo>
                      <a:pt x="1260" y="7"/>
                    </a:lnTo>
                    <a:lnTo>
                      <a:pt x="1249" y="6"/>
                    </a:lnTo>
                    <a:lnTo>
                      <a:pt x="1238" y="4"/>
                    </a:lnTo>
                    <a:lnTo>
                      <a:pt x="1226" y="3"/>
                    </a:lnTo>
                    <a:lnTo>
                      <a:pt x="1215" y="2"/>
                    </a:lnTo>
                    <a:lnTo>
                      <a:pt x="1204" y="1"/>
                    </a:lnTo>
                    <a:lnTo>
                      <a:pt x="1192" y="0"/>
                    </a:lnTo>
                    <a:lnTo>
                      <a:pt x="1181" y="0"/>
                    </a:lnTo>
                    <a:lnTo>
                      <a:pt x="1170" y="0"/>
                    </a:lnTo>
                    <a:lnTo>
                      <a:pt x="1158" y="0"/>
                    </a:lnTo>
                    <a:lnTo>
                      <a:pt x="1147" y="0"/>
                    </a:lnTo>
                    <a:lnTo>
                      <a:pt x="1136" y="0"/>
                    </a:lnTo>
                    <a:lnTo>
                      <a:pt x="1124" y="1"/>
                    </a:lnTo>
                    <a:lnTo>
                      <a:pt x="1113" y="2"/>
                    </a:lnTo>
                    <a:lnTo>
                      <a:pt x="1101" y="3"/>
                    </a:lnTo>
                    <a:lnTo>
                      <a:pt x="1090" y="5"/>
                    </a:lnTo>
                    <a:lnTo>
                      <a:pt x="1063" y="9"/>
                    </a:lnTo>
                    <a:lnTo>
                      <a:pt x="1049" y="11"/>
                    </a:lnTo>
                    <a:lnTo>
                      <a:pt x="1036" y="12"/>
                    </a:lnTo>
                    <a:lnTo>
                      <a:pt x="1022" y="14"/>
                    </a:lnTo>
                    <a:lnTo>
                      <a:pt x="1008" y="15"/>
                    </a:lnTo>
                    <a:lnTo>
                      <a:pt x="995" y="16"/>
                    </a:lnTo>
                    <a:lnTo>
                      <a:pt x="982" y="18"/>
                    </a:lnTo>
                    <a:lnTo>
                      <a:pt x="968" y="19"/>
                    </a:lnTo>
                    <a:lnTo>
                      <a:pt x="954" y="20"/>
                    </a:lnTo>
                    <a:lnTo>
                      <a:pt x="940" y="21"/>
                    </a:lnTo>
                    <a:lnTo>
                      <a:pt x="927" y="22"/>
                    </a:lnTo>
                    <a:lnTo>
                      <a:pt x="913" y="22"/>
                    </a:lnTo>
                    <a:lnTo>
                      <a:pt x="900" y="23"/>
                    </a:lnTo>
                    <a:lnTo>
                      <a:pt x="886" y="24"/>
                    </a:lnTo>
                    <a:lnTo>
                      <a:pt x="872" y="25"/>
                    </a:lnTo>
                    <a:lnTo>
                      <a:pt x="858" y="26"/>
                    </a:lnTo>
                    <a:lnTo>
                      <a:pt x="845" y="26"/>
                    </a:lnTo>
                    <a:lnTo>
                      <a:pt x="831" y="27"/>
                    </a:lnTo>
                    <a:lnTo>
                      <a:pt x="818" y="28"/>
                    </a:lnTo>
                    <a:lnTo>
                      <a:pt x="804" y="29"/>
                    </a:lnTo>
                    <a:lnTo>
                      <a:pt x="790" y="30"/>
                    </a:lnTo>
                    <a:lnTo>
                      <a:pt x="777" y="31"/>
                    </a:lnTo>
                    <a:lnTo>
                      <a:pt x="763" y="32"/>
                    </a:lnTo>
                    <a:lnTo>
                      <a:pt x="750" y="33"/>
                    </a:lnTo>
                    <a:lnTo>
                      <a:pt x="736" y="34"/>
                    </a:lnTo>
                    <a:lnTo>
                      <a:pt x="722" y="36"/>
                    </a:lnTo>
                    <a:lnTo>
                      <a:pt x="709" y="37"/>
                    </a:lnTo>
                    <a:lnTo>
                      <a:pt x="695" y="39"/>
                    </a:lnTo>
                    <a:lnTo>
                      <a:pt x="682" y="40"/>
                    </a:lnTo>
                    <a:lnTo>
                      <a:pt x="668" y="42"/>
                    </a:lnTo>
                    <a:lnTo>
                      <a:pt x="655" y="44"/>
                    </a:lnTo>
                    <a:lnTo>
                      <a:pt x="628" y="48"/>
                    </a:lnTo>
                    <a:lnTo>
                      <a:pt x="615" y="51"/>
                    </a:lnTo>
                    <a:lnTo>
                      <a:pt x="602" y="53"/>
                    </a:lnTo>
                    <a:lnTo>
                      <a:pt x="588" y="56"/>
                    </a:lnTo>
                    <a:lnTo>
                      <a:pt x="575" y="58"/>
                    </a:lnTo>
                    <a:lnTo>
                      <a:pt x="562" y="60"/>
                    </a:lnTo>
                    <a:lnTo>
                      <a:pt x="548" y="63"/>
                    </a:lnTo>
                    <a:lnTo>
                      <a:pt x="535" y="65"/>
                    </a:lnTo>
                    <a:lnTo>
                      <a:pt x="522" y="68"/>
                    </a:lnTo>
                    <a:lnTo>
                      <a:pt x="508" y="70"/>
                    </a:lnTo>
                    <a:lnTo>
                      <a:pt x="495" y="72"/>
                    </a:lnTo>
                    <a:lnTo>
                      <a:pt x="482" y="75"/>
                    </a:lnTo>
                    <a:lnTo>
                      <a:pt x="468" y="77"/>
                    </a:lnTo>
                    <a:lnTo>
                      <a:pt x="455" y="79"/>
                    </a:lnTo>
                    <a:lnTo>
                      <a:pt x="442" y="82"/>
                    </a:lnTo>
                    <a:lnTo>
                      <a:pt x="428" y="84"/>
                    </a:lnTo>
                    <a:lnTo>
                      <a:pt x="415" y="86"/>
                    </a:lnTo>
                    <a:lnTo>
                      <a:pt x="401" y="88"/>
                    </a:lnTo>
                    <a:lnTo>
                      <a:pt x="388" y="90"/>
                    </a:lnTo>
                    <a:lnTo>
                      <a:pt x="374" y="92"/>
                    </a:lnTo>
                    <a:lnTo>
                      <a:pt x="361" y="94"/>
                    </a:lnTo>
                    <a:lnTo>
                      <a:pt x="348" y="95"/>
                    </a:lnTo>
                    <a:lnTo>
                      <a:pt x="334" y="97"/>
                    </a:lnTo>
                    <a:lnTo>
                      <a:pt x="321" y="98"/>
                    </a:lnTo>
                    <a:lnTo>
                      <a:pt x="307" y="99"/>
                    </a:lnTo>
                    <a:lnTo>
                      <a:pt x="294" y="100"/>
                    </a:lnTo>
                    <a:lnTo>
                      <a:pt x="280" y="101"/>
                    </a:lnTo>
                    <a:lnTo>
                      <a:pt x="267" y="102"/>
                    </a:lnTo>
                    <a:lnTo>
                      <a:pt x="253" y="103"/>
                    </a:lnTo>
                    <a:lnTo>
                      <a:pt x="240" y="103"/>
                    </a:lnTo>
                    <a:lnTo>
                      <a:pt x="226" y="104"/>
                    </a:lnTo>
                    <a:lnTo>
                      <a:pt x="212" y="103"/>
                    </a:lnTo>
                    <a:lnTo>
                      <a:pt x="205" y="103"/>
                    </a:lnTo>
                    <a:lnTo>
                      <a:pt x="198" y="103"/>
                    </a:lnTo>
                    <a:lnTo>
                      <a:pt x="190" y="102"/>
                    </a:lnTo>
                    <a:lnTo>
                      <a:pt x="184" y="102"/>
                    </a:lnTo>
                    <a:lnTo>
                      <a:pt x="176" y="101"/>
                    </a:lnTo>
                    <a:lnTo>
                      <a:pt x="169" y="101"/>
                    </a:lnTo>
                    <a:lnTo>
                      <a:pt x="162" y="100"/>
                    </a:lnTo>
                    <a:lnTo>
                      <a:pt x="155" y="100"/>
                    </a:lnTo>
                    <a:lnTo>
                      <a:pt x="148" y="99"/>
                    </a:lnTo>
                    <a:lnTo>
                      <a:pt x="141" y="98"/>
                    </a:lnTo>
                    <a:lnTo>
                      <a:pt x="134" y="97"/>
                    </a:lnTo>
                    <a:lnTo>
                      <a:pt x="127" y="97"/>
                    </a:lnTo>
                    <a:lnTo>
                      <a:pt x="120" y="96"/>
                    </a:lnTo>
                    <a:lnTo>
                      <a:pt x="113" y="95"/>
                    </a:lnTo>
                    <a:lnTo>
                      <a:pt x="106" y="94"/>
                    </a:lnTo>
                    <a:lnTo>
                      <a:pt x="99" y="94"/>
                    </a:lnTo>
                    <a:lnTo>
                      <a:pt x="92" y="93"/>
                    </a:lnTo>
                    <a:lnTo>
                      <a:pt x="85" y="92"/>
                    </a:lnTo>
                    <a:lnTo>
                      <a:pt x="78" y="92"/>
                    </a:lnTo>
                    <a:lnTo>
                      <a:pt x="71" y="91"/>
                    </a:lnTo>
                    <a:lnTo>
                      <a:pt x="64" y="91"/>
                    </a:lnTo>
                    <a:lnTo>
                      <a:pt x="56" y="90"/>
                    </a:lnTo>
                    <a:lnTo>
                      <a:pt x="49" y="90"/>
                    </a:lnTo>
                    <a:lnTo>
                      <a:pt x="42" y="90"/>
                    </a:lnTo>
                    <a:lnTo>
                      <a:pt x="35" y="90"/>
                    </a:lnTo>
                    <a:lnTo>
                      <a:pt x="28" y="89"/>
                    </a:lnTo>
                    <a:lnTo>
                      <a:pt x="21" y="89"/>
                    </a:lnTo>
                    <a:lnTo>
                      <a:pt x="14" y="90"/>
                    </a:lnTo>
                    <a:lnTo>
                      <a:pt x="6" y="90"/>
                    </a:lnTo>
                    <a:lnTo>
                      <a:pt x="0" y="9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06" name="Freeform 368">
                <a:extLst>
                  <a:ext uri="{FF2B5EF4-FFF2-40B4-BE49-F238E27FC236}">
                    <a16:creationId xmlns="" xmlns:a16="http://schemas.microsoft.com/office/drawing/2014/main" id="{FEA88A23-1EDC-4342-9A99-6F5396412C75}"/>
                  </a:ext>
                </a:extLst>
              </p:cNvPr>
              <p:cNvSpPr>
                <a:spLocks/>
              </p:cNvSpPr>
              <p:nvPr/>
            </p:nvSpPr>
            <p:spPr bwMode="auto">
              <a:xfrm>
                <a:off x="2277" y="3068"/>
                <a:ext cx="1213" cy="107"/>
              </a:xfrm>
              <a:custGeom>
                <a:avLst/>
                <a:gdLst>
                  <a:gd name="T0" fmla="*/ 1194 w 1213"/>
                  <a:gd name="T1" fmla="*/ 0 h 107"/>
                  <a:gd name="T2" fmla="*/ 1175 w 1213"/>
                  <a:gd name="T3" fmla="*/ 0 h 107"/>
                  <a:gd name="T4" fmla="*/ 1155 w 1213"/>
                  <a:gd name="T5" fmla="*/ 2 h 107"/>
                  <a:gd name="T6" fmla="*/ 1135 w 1213"/>
                  <a:gd name="T7" fmla="*/ 4 h 107"/>
                  <a:gd name="T8" fmla="*/ 1114 w 1213"/>
                  <a:gd name="T9" fmla="*/ 8 h 107"/>
                  <a:gd name="T10" fmla="*/ 1093 w 1213"/>
                  <a:gd name="T11" fmla="*/ 12 h 107"/>
                  <a:gd name="T12" fmla="*/ 1071 w 1213"/>
                  <a:gd name="T13" fmla="*/ 16 h 107"/>
                  <a:gd name="T14" fmla="*/ 1049 w 1213"/>
                  <a:gd name="T15" fmla="*/ 21 h 107"/>
                  <a:gd name="T16" fmla="*/ 1027 w 1213"/>
                  <a:gd name="T17" fmla="*/ 26 h 107"/>
                  <a:gd name="T18" fmla="*/ 1006 w 1213"/>
                  <a:gd name="T19" fmla="*/ 32 h 107"/>
                  <a:gd name="T20" fmla="*/ 984 w 1213"/>
                  <a:gd name="T21" fmla="*/ 37 h 107"/>
                  <a:gd name="T22" fmla="*/ 963 w 1213"/>
                  <a:gd name="T23" fmla="*/ 42 h 107"/>
                  <a:gd name="T24" fmla="*/ 942 w 1213"/>
                  <a:gd name="T25" fmla="*/ 46 h 107"/>
                  <a:gd name="T26" fmla="*/ 921 w 1213"/>
                  <a:gd name="T27" fmla="*/ 49 h 107"/>
                  <a:gd name="T28" fmla="*/ 901 w 1213"/>
                  <a:gd name="T29" fmla="*/ 52 h 107"/>
                  <a:gd name="T30" fmla="*/ 882 w 1213"/>
                  <a:gd name="T31" fmla="*/ 54 h 107"/>
                  <a:gd name="T32" fmla="*/ 843 w 1213"/>
                  <a:gd name="T33" fmla="*/ 56 h 107"/>
                  <a:gd name="T34" fmla="*/ 818 w 1213"/>
                  <a:gd name="T35" fmla="*/ 58 h 107"/>
                  <a:gd name="T36" fmla="*/ 793 w 1213"/>
                  <a:gd name="T37" fmla="*/ 59 h 107"/>
                  <a:gd name="T38" fmla="*/ 767 w 1213"/>
                  <a:gd name="T39" fmla="*/ 61 h 107"/>
                  <a:gd name="T40" fmla="*/ 742 w 1213"/>
                  <a:gd name="T41" fmla="*/ 62 h 107"/>
                  <a:gd name="T42" fmla="*/ 717 w 1213"/>
                  <a:gd name="T43" fmla="*/ 64 h 107"/>
                  <a:gd name="T44" fmla="*/ 691 w 1213"/>
                  <a:gd name="T45" fmla="*/ 66 h 107"/>
                  <a:gd name="T46" fmla="*/ 666 w 1213"/>
                  <a:gd name="T47" fmla="*/ 67 h 107"/>
                  <a:gd name="T48" fmla="*/ 641 w 1213"/>
                  <a:gd name="T49" fmla="*/ 69 h 107"/>
                  <a:gd name="T50" fmla="*/ 616 w 1213"/>
                  <a:gd name="T51" fmla="*/ 71 h 107"/>
                  <a:gd name="T52" fmla="*/ 591 w 1213"/>
                  <a:gd name="T53" fmla="*/ 73 h 107"/>
                  <a:gd name="T54" fmla="*/ 565 w 1213"/>
                  <a:gd name="T55" fmla="*/ 76 h 107"/>
                  <a:gd name="T56" fmla="*/ 540 w 1213"/>
                  <a:gd name="T57" fmla="*/ 78 h 107"/>
                  <a:gd name="T58" fmla="*/ 515 w 1213"/>
                  <a:gd name="T59" fmla="*/ 82 h 107"/>
                  <a:gd name="T60" fmla="*/ 490 w 1213"/>
                  <a:gd name="T61" fmla="*/ 85 h 107"/>
                  <a:gd name="T62" fmla="*/ 446 w 1213"/>
                  <a:gd name="T63" fmla="*/ 91 h 107"/>
                  <a:gd name="T64" fmla="*/ 415 w 1213"/>
                  <a:gd name="T65" fmla="*/ 95 h 107"/>
                  <a:gd name="T66" fmla="*/ 384 w 1213"/>
                  <a:gd name="T67" fmla="*/ 98 h 107"/>
                  <a:gd name="T68" fmla="*/ 354 w 1213"/>
                  <a:gd name="T69" fmla="*/ 101 h 107"/>
                  <a:gd name="T70" fmla="*/ 324 w 1213"/>
                  <a:gd name="T71" fmla="*/ 103 h 107"/>
                  <a:gd name="T72" fmla="*/ 295 w 1213"/>
                  <a:gd name="T73" fmla="*/ 105 h 107"/>
                  <a:gd name="T74" fmla="*/ 265 w 1213"/>
                  <a:gd name="T75" fmla="*/ 106 h 107"/>
                  <a:gd name="T76" fmla="*/ 236 w 1213"/>
                  <a:gd name="T77" fmla="*/ 106 h 107"/>
                  <a:gd name="T78" fmla="*/ 207 w 1213"/>
                  <a:gd name="T79" fmla="*/ 106 h 107"/>
                  <a:gd name="T80" fmla="*/ 178 w 1213"/>
                  <a:gd name="T81" fmla="*/ 105 h 107"/>
                  <a:gd name="T82" fmla="*/ 149 w 1213"/>
                  <a:gd name="T83" fmla="*/ 104 h 107"/>
                  <a:gd name="T84" fmla="*/ 119 w 1213"/>
                  <a:gd name="T85" fmla="*/ 102 h 107"/>
                  <a:gd name="T86" fmla="*/ 90 w 1213"/>
                  <a:gd name="T87" fmla="*/ 99 h 107"/>
                  <a:gd name="T88" fmla="*/ 60 w 1213"/>
                  <a:gd name="T89" fmla="*/ 96 h 107"/>
                  <a:gd name="T90" fmla="*/ 30 w 1213"/>
                  <a:gd name="T91" fmla="*/ 92 h 107"/>
                  <a:gd name="T92" fmla="*/ 0 w 1213"/>
                  <a:gd name="T93" fmla="*/ 87 h 10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13"/>
                  <a:gd name="T142" fmla="*/ 0 h 107"/>
                  <a:gd name="T143" fmla="*/ 1213 w 1213"/>
                  <a:gd name="T144" fmla="*/ 107 h 10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13" h="107">
                    <a:moveTo>
                      <a:pt x="1212" y="2"/>
                    </a:moveTo>
                    <a:lnTo>
                      <a:pt x="1194" y="0"/>
                    </a:lnTo>
                    <a:lnTo>
                      <a:pt x="1184" y="0"/>
                    </a:lnTo>
                    <a:lnTo>
                      <a:pt x="1175" y="0"/>
                    </a:lnTo>
                    <a:lnTo>
                      <a:pt x="1165" y="1"/>
                    </a:lnTo>
                    <a:lnTo>
                      <a:pt x="1155" y="2"/>
                    </a:lnTo>
                    <a:lnTo>
                      <a:pt x="1145" y="3"/>
                    </a:lnTo>
                    <a:lnTo>
                      <a:pt x="1135" y="4"/>
                    </a:lnTo>
                    <a:lnTo>
                      <a:pt x="1124" y="6"/>
                    </a:lnTo>
                    <a:lnTo>
                      <a:pt x="1114" y="8"/>
                    </a:lnTo>
                    <a:lnTo>
                      <a:pt x="1103" y="10"/>
                    </a:lnTo>
                    <a:lnTo>
                      <a:pt x="1093" y="12"/>
                    </a:lnTo>
                    <a:lnTo>
                      <a:pt x="1082" y="14"/>
                    </a:lnTo>
                    <a:lnTo>
                      <a:pt x="1071" y="16"/>
                    </a:lnTo>
                    <a:lnTo>
                      <a:pt x="1060" y="19"/>
                    </a:lnTo>
                    <a:lnTo>
                      <a:pt x="1049" y="21"/>
                    </a:lnTo>
                    <a:lnTo>
                      <a:pt x="1039" y="24"/>
                    </a:lnTo>
                    <a:lnTo>
                      <a:pt x="1027" y="26"/>
                    </a:lnTo>
                    <a:lnTo>
                      <a:pt x="1017" y="29"/>
                    </a:lnTo>
                    <a:lnTo>
                      <a:pt x="1006" y="32"/>
                    </a:lnTo>
                    <a:lnTo>
                      <a:pt x="995" y="34"/>
                    </a:lnTo>
                    <a:lnTo>
                      <a:pt x="984" y="37"/>
                    </a:lnTo>
                    <a:lnTo>
                      <a:pt x="973" y="39"/>
                    </a:lnTo>
                    <a:lnTo>
                      <a:pt x="963" y="42"/>
                    </a:lnTo>
                    <a:lnTo>
                      <a:pt x="952" y="44"/>
                    </a:lnTo>
                    <a:lnTo>
                      <a:pt x="942" y="46"/>
                    </a:lnTo>
                    <a:lnTo>
                      <a:pt x="931" y="48"/>
                    </a:lnTo>
                    <a:lnTo>
                      <a:pt x="921" y="49"/>
                    </a:lnTo>
                    <a:lnTo>
                      <a:pt x="911" y="51"/>
                    </a:lnTo>
                    <a:lnTo>
                      <a:pt x="901" y="52"/>
                    </a:lnTo>
                    <a:lnTo>
                      <a:pt x="891" y="53"/>
                    </a:lnTo>
                    <a:lnTo>
                      <a:pt x="882" y="54"/>
                    </a:lnTo>
                    <a:lnTo>
                      <a:pt x="856" y="55"/>
                    </a:lnTo>
                    <a:lnTo>
                      <a:pt x="843" y="56"/>
                    </a:lnTo>
                    <a:lnTo>
                      <a:pt x="831" y="57"/>
                    </a:lnTo>
                    <a:lnTo>
                      <a:pt x="818" y="58"/>
                    </a:lnTo>
                    <a:lnTo>
                      <a:pt x="805" y="58"/>
                    </a:lnTo>
                    <a:lnTo>
                      <a:pt x="793" y="59"/>
                    </a:lnTo>
                    <a:lnTo>
                      <a:pt x="780" y="60"/>
                    </a:lnTo>
                    <a:lnTo>
                      <a:pt x="767" y="61"/>
                    </a:lnTo>
                    <a:lnTo>
                      <a:pt x="755" y="62"/>
                    </a:lnTo>
                    <a:lnTo>
                      <a:pt x="742" y="62"/>
                    </a:lnTo>
                    <a:lnTo>
                      <a:pt x="729" y="63"/>
                    </a:lnTo>
                    <a:lnTo>
                      <a:pt x="717" y="64"/>
                    </a:lnTo>
                    <a:lnTo>
                      <a:pt x="704" y="64"/>
                    </a:lnTo>
                    <a:lnTo>
                      <a:pt x="691" y="66"/>
                    </a:lnTo>
                    <a:lnTo>
                      <a:pt x="679" y="66"/>
                    </a:lnTo>
                    <a:lnTo>
                      <a:pt x="666" y="67"/>
                    </a:lnTo>
                    <a:lnTo>
                      <a:pt x="654" y="68"/>
                    </a:lnTo>
                    <a:lnTo>
                      <a:pt x="641" y="69"/>
                    </a:lnTo>
                    <a:lnTo>
                      <a:pt x="629" y="70"/>
                    </a:lnTo>
                    <a:lnTo>
                      <a:pt x="616" y="71"/>
                    </a:lnTo>
                    <a:lnTo>
                      <a:pt x="603" y="72"/>
                    </a:lnTo>
                    <a:lnTo>
                      <a:pt x="591" y="73"/>
                    </a:lnTo>
                    <a:lnTo>
                      <a:pt x="578" y="75"/>
                    </a:lnTo>
                    <a:lnTo>
                      <a:pt x="565" y="76"/>
                    </a:lnTo>
                    <a:lnTo>
                      <a:pt x="553" y="77"/>
                    </a:lnTo>
                    <a:lnTo>
                      <a:pt x="540" y="78"/>
                    </a:lnTo>
                    <a:lnTo>
                      <a:pt x="528" y="80"/>
                    </a:lnTo>
                    <a:lnTo>
                      <a:pt x="515" y="82"/>
                    </a:lnTo>
                    <a:lnTo>
                      <a:pt x="503" y="83"/>
                    </a:lnTo>
                    <a:lnTo>
                      <a:pt x="490" y="85"/>
                    </a:lnTo>
                    <a:lnTo>
                      <a:pt x="477" y="87"/>
                    </a:lnTo>
                    <a:lnTo>
                      <a:pt x="446" y="91"/>
                    </a:lnTo>
                    <a:lnTo>
                      <a:pt x="430" y="93"/>
                    </a:lnTo>
                    <a:lnTo>
                      <a:pt x="415" y="95"/>
                    </a:lnTo>
                    <a:lnTo>
                      <a:pt x="399" y="96"/>
                    </a:lnTo>
                    <a:lnTo>
                      <a:pt x="384" y="98"/>
                    </a:lnTo>
                    <a:lnTo>
                      <a:pt x="369" y="100"/>
                    </a:lnTo>
                    <a:lnTo>
                      <a:pt x="354" y="101"/>
                    </a:lnTo>
                    <a:lnTo>
                      <a:pt x="339" y="102"/>
                    </a:lnTo>
                    <a:lnTo>
                      <a:pt x="324" y="103"/>
                    </a:lnTo>
                    <a:lnTo>
                      <a:pt x="309" y="104"/>
                    </a:lnTo>
                    <a:lnTo>
                      <a:pt x="295" y="105"/>
                    </a:lnTo>
                    <a:lnTo>
                      <a:pt x="280" y="105"/>
                    </a:lnTo>
                    <a:lnTo>
                      <a:pt x="265" y="106"/>
                    </a:lnTo>
                    <a:lnTo>
                      <a:pt x="251" y="106"/>
                    </a:lnTo>
                    <a:lnTo>
                      <a:pt x="236" y="106"/>
                    </a:lnTo>
                    <a:lnTo>
                      <a:pt x="221" y="106"/>
                    </a:lnTo>
                    <a:lnTo>
                      <a:pt x="207" y="106"/>
                    </a:lnTo>
                    <a:lnTo>
                      <a:pt x="192" y="106"/>
                    </a:lnTo>
                    <a:lnTo>
                      <a:pt x="178" y="105"/>
                    </a:lnTo>
                    <a:lnTo>
                      <a:pt x="163" y="105"/>
                    </a:lnTo>
                    <a:lnTo>
                      <a:pt x="149" y="104"/>
                    </a:lnTo>
                    <a:lnTo>
                      <a:pt x="134" y="103"/>
                    </a:lnTo>
                    <a:lnTo>
                      <a:pt x="119" y="102"/>
                    </a:lnTo>
                    <a:lnTo>
                      <a:pt x="105" y="100"/>
                    </a:lnTo>
                    <a:lnTo>
                      <a:pt x="90" y="99"/>
                    </a:lnTo>
                    <a:lnTo>
                      <a:pt x="75" y="98"/>
                    </a:lnTo>
                    <a:lnTo>
                      <a:pt x="60" y="96"/>
                    </a:lnTo>
                    <a:lnTo>
                      <a:pt x="45" y="94"/>
                    </a:lnTo>
                    <a:lnTo>
                      <a:pt x="30" y="92"/>
                    </a:lnTo>
                    <a:lnTo>
                      <a:pt x="1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07" name="Freeform 369">
                <a:extLst>
                  <a:ext uri="{FF2B5EF4-FFF2-40B4-BE49-F238E27FC236}">
                    <a16:creationId xmlns="" xmlns:a16="http://schemas.microsoft.com/office/drawing/2014/main" id="{58D44044-EC94-4FE5-828F-36CCF3153045}"/>
                  </a:ext>
                </a:extLst>
              </p:cNvPr>
              <p:cNvSpPr>
                <a:spLocks/>
              </p:cNvSpPr>
              <p:nvPr/>
            </p:nvSpPr>
            <p:spPr bwMode="auto">
              <a:xfrm>
                <a:off x="2166" y="2939"/>
                <a:ext cx="1337" cy="158"/>
              </a:xfrm>
              <a:custGeom>
                <a:avLst/>
                <a:gdLst>
                  <a:gd name="T0" fmla="*/ 1321 w 1337"/>
                  <a:gd name="T1" fmla="*/ 93 h 158"/>
                  <a:gd name="T2" fmla="*/ 1306 w 1337"/>
                  <a:gd name="T3" fmla="*/ 94 h 158"/>
                  <a:gd name="T4" fmla="*/ 1291 w 1337"/>
                  <a:gd name="T5" fmla="*/ 94 h 158"/>
                  <a:gd name="T6" fmla="*/ 1276 w 1337"/>
                  <a:gd name="T7" fmla="*/ 92 h 158"/>
                  <a:gd name="T8" fmla="*/ 1261 w 1337"/>
                  <a:gd name="T9" fmla="*/ 89 h 158"/>
                  <a:gd name="T10" fmla="*/ 1245 w 1337"/>
                  <a:gd name="T11" fmla="*/ 85 h 158"/>
                  <a:gd name="T12" fmla="*/ 1230 w 1337"/>
                  <a:gd name="T13" fmla="*/ 80 h 158"/>
                  <a:gd name="T14" fmla="*/ 1214 w 1337"/>
                  <a:gd name="T15" fmla="*/ 74 h 158"/>
                  <a:gd name="T16" fmla="*/ 1198 w 1337"/>
                  <a:gd name="T17" fmla="*/ 68 h 158"/>
                  <a:gd name="T18" fmla="*/ 1183 w 1337"/>
                  <a:gd name="T19" fmla="*/ 62 h 158"/>
                  <a:gd name="T20" fmla="*/ 1168 w 1337"/>
                  <a:gd name="T21" fmla="*/ 55 h 158"/>
                  <a:gd name="T22" fmla="*/ 1153 w 1337"/>
                  <a:gd name="T23" fmla="*/ 49 h 158"/>
                  <a:gd name="T24" fmla="*/ 1138 w 1337"/>
                  <a:gd name="T25" fmla="*/ 42 h 158"/>
                  <a:gd name="T26" fmla="*/ 1124 w 1337"/>
                  <a:gd name="T27" fmla="*/ 36 h 158"/>
                  <a:gd name="T28" fmla="*/ 1110 w 1337"/>
                  <a:gd name="T29" fmla="*/ 31 h 158"/>
                  <a:gd name="T30" fmla="*/ 1097 w 1337"/>
                  <a:gd name="T31" fmla="*/ 26 h 158"/>
                  <a:gd name="T32" fmla="*/ 1038 w 1337"/>
                  <a:gd name="T33" fmla="*/ 9 h 158"/>
                  <a:gd name="T34" fmla="*/ 999 w 1337"/>
                  <a:gd name="T35" fmla="*/ 3 h 158"/>
                  <a:gd name="T36" fmla="*/ 961 w 1337"/>
                  <a:gd name="T37" fmla="*/ 1 h 158"/>
                  <a:gd name="T38" fmla="*/ 923 w 1337"/>
                  <a:gd name="T39" fmla="*/ 1 h 158"/>
                  <a:gd name="T40" fmla="*/ 885 w 1337"/>
                  <a:gd name="T41" fmla="*/ 3 h 158"/>
                  <a:gd name="T42" fmla="*/ 847 w 1337"/>
                  <a:gd name="T43" fmla="*/ 8 h 158"/>
                  <a:gd name="T44" fmla="*/ 810 w 1337"/>
                  <a:gd name="T45" fmla="*/ 15 h 158"/>
                  <a:gd name="T46" fmla="*/ 772 w 1337"/>
                  <a:gd name="T47" fmla="*/ 23 h 158"/>
                  <a:gd name="T48" fmla="*/ 734 w 1337"/>
                  <a:gd name="T49" fmla="*/ 31 h 158"/>
                  <a:gd name="T50" fmla="*/ 697 w 1337"/>
                  <a:gd name="T51" fmla="*/ 41 h 158"/>
                  <a:gd name="T52" fmla="*/ 659 w 1337"/>
                  <a:gd name="T53" fmla="*/ 51 h 158"/>
                  <a:gd name="T54" fmla="*/ 620 w 1337"/>
                  <a:gd name="T55" fmla="*/ 61 h 158"/>
                  <a:gd name="T56" fmla="*/ 582 w 1337"/>
                  <a:gd name="T57" fmla="*/ 71 h 158"/>
                  <a:gd name="T58" fmla="*/ 543 w 1337"/>
                  <a:gd name="T59" fmla="*/ 80 h 158"/>
                  <a:gd name="T60" fmla="*/ 504 w 1337"/>
                  <a:gd name="T61" fmla="*/ 87 h 158"/>
                  <a:gd name="T62" fmla="*/ 460 w 1337"/>
                  <a:gd name="T63" fmla="*/ 95 h 158"/>
                  <a:gd name="T64" fmla="*/ 434 w 1337"/>
                  <a:gd name="T65" fmla="*/ 99 h 158"/>
                  <a:gd name="T66" fmla="*/ 409 w 1337"/>
                  <a:gd name="T67" fmla="*/ 103 h 158"/>
                  <a:gd name="T68" fmla="*/ 384 w 1337"/>
                  <a:gd name="T69" fmla="*/ 108 h 158"/>
                  <a:gd name="T70" fmla="*/ 358 w 1337"/>
                  <a:gd name="T71" fmla="*/ 113 h 158"/>
                  <a:gd name="T72" fmla="*/ 332 w 1337"/>
                  <a:gd name="T73" fmla="*/ 117 h 158"/>
                  <a:gd name="T74" fmla="*/ 306 w 1337"/>
                  <a:gd name="T75" fmla="*/ 121 h 158"/>
                  <a:gd name="T76" fmla="*/ 279 w 1337"/>
                  <a:gd name="T77" fmla="*/ 126 h 158"/>
                  <a:gd name="T78" fmla="*/ 253 w 1337"/>
                  <a:gd name="T79" fmla="*/ 129 h 158"/>
                  <a:gd name="T80" fmla="*/ 227 w 1337"/>
                  <a:gd name="T81" fmla="*/ 133 h 158"/>
                  <a:gd name="T82" fmla="*/ 201 w 1337"/>
                  <a:gd name="T83" fmla="*/ 136 h 158"/>
                  <a:gd name="T84" fmla="*/ 175 w 1337"/>
                  <a:gd name="T85" fmla="*/ 139 h 158"/>
                  <a:gd name="T86" fmla="*/ 149 w 1337"/>
                  <a:gd name="T87" fmla="*/ 141 h 158"/>
                  <a:gd name="T88" fmla="*/ 124 w 1337"/>
                  <a:gd name="T89" fmla="*/ 143 h 158"/>
                  <a:gd name="T90" fmla="*/ 99 w 1337"/>
                  <a:gd name="T91" fmla="*/ 143 h 158"/>
                  <a:gd name="T92" fmla="*/ 74 w 1337"/>
                  <a:gd name="T93" fmla="*/ 144 h 158"/>
                  <a:gd name="T94" fmla="*/ 66 w 1337"/>
                  <a:gd name="T95" fmla="*/ 143 h 158"/>
                  <a:gd name="T96" fmla="*/ 62 w 1337"/>
                  <a:gd name="T97" fmla="*/ 143 h 158"/>
                  <a:gd name="T98" fmla="*/ 57 w 1337"/>
                  <a:gd name="T99" fmla="*/ 143 h 158"/>
                  <a:gd name="T100" fmla="*/ 52 w 1337"/>
                  <a:gd name="T101" fmla="*/ 143 h 158"/>
                  <a:gd name="T102" fmla="*/ 47 w 1337"/>
                  <a:gd name="T103" fmla="*/ 143 h 158"/>
                  <a:gd name="T104" fmla="*/ 42 w 1337"/>
                  <a:gd name="T105" fmla="*/ 143 h 158"/>
                  <a:gd name="T106" fmla="*/ 38 w 1337"/>
                  <a:gd name="T107" fmla="*/ 143 h 158"/>
                  <a:gd name="T108" fmla="*/ 33 w 1337"/>
                  <a:gd name="T109" fmla="*/ 143 h 158"/>
                  <a:gd name="T110" fmla="*/ 28 w 1337"/>
                  <a:gd name="T111" fmla="*/ 144 h 158"/>
                  <a:gd name="T112" fmla="*/ 24 w 1337"/>
                  <a:gd name="T113" fmla="*/ 145 h 158"/>
                  <a:gd name="T114" fmla="*/ 20 w 1337"/>
                  <a:gd name="T115" fmla="*/ 146 h 158"/>
                  <a:gd name="T116" fmla="*/ 15 w 1337"/>
                  <a:gd name="T117" fmla="*/ 147 h 158"/>
                  <a:gd name="T118" fmla="*/ 11 w 1337"/>
                  <a:gd name="T119" fmla="*/ 150 h 158"/>
                  <a:gd name="T120" fmla="*/ 6 w 1337"/>
                  <a:gd name="T121" fmla="*/ 152 h 158"/>
                  <a:gd name="T122" fmla="*/ 2 w 1337"/>
                  <a:gd name="T123" fmla="*/ 155 h 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37"/>
                  <a:gd name="T187" fmla="*/ 0 h 158"/>
                  <a:gd name="T188" fmla="*/ 1337 w 1337"/>
                  <a:gd name="T189" fmla="*/ 158 h 15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37" h="158">
                    <a:moveTo>
                      <a:pt x="1336" y="91"/>
                    </a:moveTo>
                    <a:lnTo>
                      <a:pt x="1321" y="93"/>
                    </a:lnTo>
                    <a:lnTo>
                      <a:pt x="1314" y="94"/>
                    </a:lnTo>
                    <a:lnTo>
                      <a:pt x="1306" y="94"/>
                    </a:lnTo>
                    <a:lnTo>
                      <a:pt x="1299" y="94"/>
                    </a:lnTo>
                    <a:lnTo>
                      <a:pt x="1291" y="94"/>
                    </a:lnTo>
                    <a:lnTo>
                      <a:pt x="1284" y="93"/>
                    </a:lnTo>
                    <a:lnTo>
                      <a:pt x="1276" y="92"/>
                    </a:lnTo>
                    <a:lnTo>
                      <a:pt x="1268" y="90"/>
                    </a:lnTo>
                    <a:lnTo>
                      <a:pt x="1261" y="89"/>
                    </a:lnTo>
                    <a:lnTo>
                      <a:pt x="1253" y="87"/>
                    </a:lnTo>
                    <a:lnTo>
                      <a:pt x="1245" y="85"/>
                    </a:lnTo>
                    <a:lnTo>
                      <a:pt x="1237" y="82"/>
                    </a:lnTo>
                    <a:lnTo>
                      <a:pt x="1230" y="80"/>
                    </a:lnTo>
                    <a:lnTo>
                      <a:pt x="1222" y="77"/>
                    </a:lnTo>
                    <a:lnTo>
                      <a:pt x="1214" y="74"/>
                    </a:lnTo>
                    <a:lnTo>
                      <a:pt x="1206" y="71"/>
                    </a:lnTo>
                    <a:lnTo>
                      <a:pt x="1198" y="68"/>
                    </a:lnTo>
                    <a:lnTo>
                      <a:pt x="1190" y="65"/>
                    </a:lnTo>
                    <a:lnTo>
                      <a:pt x="1183" y="62"/>
                    </a:lnTo>
                    <a:lnTo>
                      <a:pt x="1175" y="59"/>
                    </a:lnTo>
                    <a:lnTo>
                      <a:pt x="1168" y="55"/>
                    </a:lnTo>
                    <a:lnTo>
                      <a:pt x="1160" y="52"/>
                    </a:lnTo>
                    <a:lnTo>
                      <a:pt x="1153" y="49"/>
                    </a:lnTo>
                    <a:lnTo>
                      <a:pt x="1145" y="45"/>
                    </a:lnTo>
                    <a:lnTo>
                      <a:pt x="1138" y="42"/>
                    </a:lnTo>
                    <a:lnTo>
                      <a:pt x="1131" y="39"/>
                    </a:lnTo>
                    <a:lnTo>
                      <a:pt x="1124" y="36"/>
                    </a:lnTo>
                    <a:lnTo>
                      <a:pt x="1117" y="33"/>
                    </a:lnTo>
                    <a:lnTo>
                      <a:pt x="1110" y="31"/>
                    </a:lnTo>
                    <a:lnTo>
                      <a:pt x="1103" y="28"/>
                    </a:lnTo>
                    <a:lnTo>
                      <a:pt x="1097" y="26"/>
                    </a:lnTo>
                    <a:lnTo>
                      <a:pt x="1057" y="14"/>
                    </a:lnTo>
                    <a:lnTo>
                      <a:pt x="1038" y="9"/>
                    </a:lnTo>
                    <a:lnTo>
                      <a:pt x="1018" y="6"/>
                    </a:lnTo>
                    <a:lnTo>
                      <a:pt x="999" y="3"/>
                    </a:lnTo>
                    <a:lnTo>
                      <a:pt x="980" y="1"/>
                    </a:lnTo>
                    <a:lnTo>
                      <a:pt x="961" y="1"/>
                    </a:lnTo>
                    <a:lnTo>
                      <a:pt x="942" y="0"/>
                    </a:lnTo>
                    <a:lnTo>
                      <a:pt x="923" y="1"/>
                    </a:lnTo>
                    <a:lnTo>
                      <a:pt x="904" y="1"/>
                    </a:lnTo>
                    <a:lnTo>
                      <a:pt x="885" y="3"/>
                    </a:lnTo>
                    <a:lnTo>
                      <a:pt x="866" y="5"/>
                    </a:lnTo>
                    <a:lnTo>
                      <a:pt x="847" y="8"/>
                    </a:lnTo>
                    <a:lnTo>
                      <a:pt x="828" y="11"/>
                    </a:lnTo>
                    <a:lnTo>
                      <a:pt x="810" y="15"/>
                    </a:lnTo>
                    <a:lnTo>
                      <a:pt x="791" y="18"/>
                    </a:lnTo>
                    <a:lnTo>
                      <a:pt x="772" y="23"/>
                    </a:lnTo>
                    <a:lnTo>
                      <a:pt x="753" y="27"/>
                    </a:lnTo>
                    <a:lnTo>
                      <a:pt x="734" y="31"/>
                    </a:lnTo>
                    <a:lnTo>
                      <a:pt x="716" y="36"/>
                    </a:lnTo>
                    <a:lnTo>
                      <a:pt x="697" y="41"/>
                    </a:lnTo>
                    <a:lnTo>
                      <a:pt x="678" y="46"/>
                    </a:lnTo>
                    <a:lnTo>
                      <a:pt x="659" y="51"/>
                    </a:lnTo>
                    <a:lnTo>
                      <a:pt x="640" y="57"/>
                    </a:lnTo>
                    <a:lnTo>
                      <a:pt x="620" y="61"/>
                    </a:lnTo>
                    <a:lnTo>
                      <a:pt x="601" y="66"/>
                    </a:lnTo>
                    <a:lnTo>
                      <a:pt x="582" y="71"/>
                    </a:lnTo>
                    <a:lnTo>
                      <a:pt x="563" y="75"/>
                    </a:lnTo>
                    <a:lnTo>
                      <a:pt x="543" y="80"/>
                    </a:lnTo>
                    <a:lnTo>
                      <a:pt x="524" y="84"/>
                    </a:lnTo>
                    <a:lnTo>
                      <a:pt x="504" y="87"/>
                    </a:lnTo>
                    <a:lnTo>
                      <a:pt x="484" y="91"/>
                    </a:lnTo>
                    <a:lnTo>
                      <a:pt x="460" y="95"/>
                    </a:lnTo>
                    <a:lnTo>
                      <a:pt x="447" y="97"/>
                    </a:lnTo>
                    <a:lnTo>
                      <a:pt x="434" y="99"/>
                    </a:lnTo>
                    <a:lnTo>
                      <a:pt x="422" y="101"/>
                    </a:lnTo>
                    <a:lnTo>
                      <a:pt x="409" y="103"/>
                    </a:lnTo>
                    <a:lnTo>
                      <a:pt x="396" y="106"/>
                    </a:lnTo>
                    <a:lnTo>
                      <a:pt x="384" y="108"/>
                    </a:lnTo>
                    <a:lnTo>
                      <a:pt x="370" y="110"/>
                    </a:lnTo>
                    <a:lnTo>
                      <a:pt x="358" y="113"/>
                    </a:lnTo>
                    <a:lnTo>
                      <a:pt x="344" y="115"/>
                    </a:lnTo>
                    <a:lnTo>
                      <a:pt x="332" y="117"/>
                    </a:lnTo>
                    <a:lnTo>
                      <a:pt x="318" y="119"/>
                    </a:lnTo>
                    <a:lnTo>
                      <a:pt x="306" y="121"/>
                    </a:lnTo>
                    <a:lnTo>
                      <a:pt x="292" y="123"/>
                    </a:lnTo>
                    <a:lnTo>
                      <a:pt x="279" y="126"/>
                    </a:lnTo>
                    <a:lnTo>
                      <a:pt x="266" y="127"/>
                    </a:lnTo>
                    <a:lnTo>
                      <a:pt x="253" y="129"/>
                    </a:lnTo>
                    <a:lnTo>
                      <a:pt x="240" y="131"/>
                    </a:lnTo>
                    <a:lnTo>
                      <a:pt x="227" y="133"/>
                    </a:lnTo>
                    <a:lnTo>
                      <a:pt x="214" y="135"/>
                    </a:lnTo>
                    <a:lnTo>
                      <a:pt x="201" y="136"/>
                    </a:lnTo>
                    <a:lnTo>
                      <a:pt x="188" y="138"/>
                    </a:lnTo>
                    <a:lnTo>
                      <a:pt x="175" y="139"/>
                    </a:lnTo>
                    <a:lnTo>
                      <a:pt x="162" y="140"/>
                    </a:lnTo>
                    <a:lnTo>
                      <a:pt x="149" y="141"/>
                    </a:lnTo>
                    <a:lnTo>
                      <a:pt x="136" y="142"/>
                    </a:lnTo>
                    <a:lnTo>
                      <a:pt x="124" y="143"/>
                    </a:lnTo>
                    <a:lnTo>
                      <a:pt x="111" y="143"/>
                    </a:lnTo>
                    <a:lnTo>
                      <a:pt x="99" y="143"/>
                    </a:lnTo>
                    <a:lnTo>
                      <a:pt x="86" y="144"/>
                    </a:lnTo>
                    <a:lnTo>
                      <a:pt x="74" y="144"/>
                    </a:lnTo>
                    <a:lnTo>
                      <a:pt x="69" y="143"/>
                    </a:lnTo>
                    <a:lnTo>
                      <a:pt x="66" y="143"/>
                    </a:lnTo>
                    <a:lnTo>
                      <a:pt x="64" y="143"/>
                    </a:lnTo>
                    <a:lnTo>
                      <a:pt x="62" y="143"/>
                    </a:lnTo>
                    <a:lnTo>
                      <a:pt x="59" y="143"/>
                    </a:lnTo>
                    <a:lnTo>
                      <a:pt x="57" y="143"/>
                    </a:lnTo>
                    <a:lnTo>
                      <a:pt x="54" y="143"/>
                    </a:lnTo>
                    <a:lnTo>
                      <a:pt x="52" y="143"/>
                    </a:lnTo>
                    <a:lnTo>
                      <a:pt x="50" y="143"/>
                    </a:lnTo>
                    <a:lnTo>
                      <a:pt x="47" y="143"/>
                    </a:lnTo>
                    <a:lnTo>
                      <a:pt x="45" y="143"/>
                    </a:lnTo>
                    <a:lnTo>
                      <a:pt x="42" y="143"/>
                    </a:lnTo>
                    <a:lnTo>
                      <a:pt x="40" y="143"/>
                    </a:lnTo>
                    <a:lnTo>
                      <a:pt x="38" y="143"/>
                    </a:lnTo>
                    <a:lnTo>
                      <a:pt x="36" y="143"/>
                    </a:lnTo>
                    <a:lnTo>
                      <a:pt x="33" y="143"/>
                    </a:lnTo>
                    <a:lnTo>
                      <a:pt x="31" y="143"/>
                    </a:lnTo>
                    <a:lnTo>
                      <a:pt x="28" y="144"/>
                    </a:lnTo>
                    <a:lnTo>
                      <a:pt x="26" y="144"/>
                    </a:lnTo>
                    <a:lnTo>
                      <a:pt x="24" y="145"/>
                    </a:lnTo>
                    <a:lnTo>
                      <a:pt x="22" y="145"/>
                    </a:lnTo>
                    <a:lnTo>
                      <a:pt x="20" y="146"/>
                    </a:lnTo>
                    <a:lnTo>
                      <a:pt x="17" y="147"/>
                    </a:lnTo>
                    <a:lnTo>
                      <a:pt x="15" y="147"/>
                    </a:lnTo>
                    <a:lnTo>
                      <a:pt x="13" y="149"/>
                    </a:lnTo>
                    <a:lnTo>
                      <a:pt x="11" y="150"/>
                    </a:lnTo>
                    <a:lnTo>
                      <a:pt x="8" y="151"/>
                    </a:lnTo>
                    <a:lnTo>
                      <a:pt x="6" y="152"/>
                    </a:lnTo>
                    <a:lnTo>
                      <a:pt x="4" y="153"/>
                    </a:lnTo>
                    <a:lnTo>
                      <a:pt x="2" y="155"/>
                    </a:lnTo>
                    <a:lnTo>
                      <a:pt x="0" y="15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08" name="Freeform 370">
                <a:extLst>
                  <a:ext uri="{FF2B5EF4-FFF2-40B4-BE49-F238E27FC236}">
                    <a16:creationId xmlns="" xmlns:a16="http://schemas.microsoft.com/office/drawing/2014/main" id="{2F2867A4-29F2-4D9D-93C2-3EBB8D33F4F3}"/>
                  </a:ext>
                </a:extLst>
              </p:cNvPr>
              <p:cNvSpPr>
                <a:spLocks/>
              </p:cNvSpPr>
              <p:nvPr/>
            </p:nvSpPr>
            <p:spPr bwMode="auto">
              <a:xfrm>
                <a:off x="2166" y="3080"/>
                <a:ext cx="1429" cy="149"/>
              </a:xfrm>
              <a:custGeom>
                <a:avLst/>
                <a:gdLst>
                  <a:gd name="T0" fmla="*/ 1416 w 1429"/>
                  <a:gd name="T1" fmla="*/ 1 h 149"/>
                  <a:gd name="T2" fmla="*/ 1406 w 1429"/>
                  <a:gd name="T3" fmla="*/ 0 h 149"/>
                  <a:gd name="T4" fmla="*/ 1396 w 1429"/>
                  <a:gd name="T5" fmla="*/ 0 h 149"/>
                  <a:gd name="T6" fmla="*/ 1386 w 1429"/>
                  <a:gd name="T7" fmla="*/ 1 h 149"/>
                  <a:gd name="T8" fmla="*/ 1376 w 1429"/>
                  <a:gd name="T9" fmla="*/ 2 h 149"/>
                  <a:gd name="T10" fmla="*/ 1367 w 1429"/>
                  <a:gd name="T11" fmla="*/ 4 h 149"/>
                  <a:gd name="T12" fmla="*/ 1357 w 1429"/>
                  <a:gd name="T13" fmla="*/ 6 h 149"/>
                  <a:gd name="T14" fmla="*/ 1348 w 1429"/>
                  <a:gd name="T15" fmla="*/ 9 h 149"/>
                  <a:gd name="T16" fmla="*/ 1339 w 1429"/>
                  <a:gd name="T17" fmla="*/ 12 h 149"/>
                  <a:gd name="T18" fmla="*/ 1330 w 1429"/>
                  <a:gd name="T19" fmla="*/ 16 h 149"/>
                  <a:gd name="T20" fmla="*/ 1321 w 1429"/>
                  <a:gd name="T21" fmla="*/ 20 h 149"/>
                  <a:gd name="T22" fmla="*/ 1312 w 1429"/>
                  <a:gd name="T23" fmla="*/ 24 h 149"/>
                  <a:gd name="T24" fmla="*/ 1302 w 1429"/>
                  <a:gd name="T25" fmla="*/ 28 h 149"/>
                  <a:gd name="T26" fmla="*/ 1293 w 1429"/>
                  <a:gd name="T27" fmla="*/ 33 h 149"/>
                  <a:gd name="T28" fmla="*/ 1284 w 1429"/>
                  <a:gd name="T29" fmla="*/ 37 h 149"/>
                  <a:gd name="T30" fmla="*/ 1274 w 1429"/>
                  <a:gd name="T31" fmla="*/ 42 h 149"/>
                  <a:gd name="T32" fmla="*/ 1256 w 1429"/>
                  <a:gd name="T33" fmla="*/ 50 h 149"/>
                  <a:gd name="T34" fmla="*/ 1243 w 1429"/>
                  <a:gd name="T35" fmla="*/ 54 h 149"/>
                  <a:gd name="T36" fmla="*/ 1231 w 1429"/>
                  <a:gd name="T37" fmla="*/ 58 h 149"/>
                  <a:gd name="T38" fmla="*/ 1220 w 1429"/>
                  <a:gd name="T39" fmla="*/ 62 h 149"/>
                  <a:gd name="T40" fmla="*/ 1208 w 1429"/>
                  <a:gd name="T41" fmla="*/ 65 h 149"/>
                  <a:gd name="T42" fmla="*/ 1196 w 1429"/>
                  <a:gd name="T43" fmla="*/ 68 h 149"/>
                  <a:gd name="T44" fmla="*/ 1184 w 1429"/>
                  <a:gd name="T45" fmla="*/ 70 h 149"/>
                  <a:gd name="T46" fmla="*/ 1172 w 1429"/>
                  <a:gd name="T47" fmla="*/ 71 h 149"/>
                  <a:gd name="T48" fmla="*/ 1161 w 1429"/>
                  <a:gd name="T49" fmla="*/ 72 h 149"/>
                  <a:gd name="T50" fmla="*/ 1149 w 1429"/>
                  <a:gd name="T51" fmla="*/ 74 h 149"/>
                  <a:gd name="T52" fmla="*/ 1136 w 1429"/>
                  <a:gd name="T53" fmla="*/ 74 h 149"/>
                  <a:gd name="T54" fmla="*/ 1124 w 1429"/>
                  <a:gd name="T55" fmla="*/ 75 h 149"/>
                  <a:gd name="T56" fmla="*/ 1111 w 1429"/>
                  <a:gd name="T57" fmla="*/ 75 h 149"/>
                  <a:gd name="T58" fmla="*/ 1098 w 1429"/>
                  <a:gd name="T59" fmla="*/ 75 h 149"/>
                  <a:gd name="T60" fmla="*/ 1085 w 1429"/>
                  <a:gd name="T61" fmla="*/ 75 h 149"/>
                  <a:gd name="T62" fmla="*/ 1052 w 1429"/>
                  <a:gd name="T63" fmla="*/ 74 h 149"/>
                  <a:gd name="T64" fmla="*/ 1026 w 1429"/>
                  <a:gd name="T65" fmla="*/ 76 h 149"/>
                  <a:gd name="T66" fmla="*/ 1000 w 1429"/>
                  <a:gd name="T67" fmla="*/ 78 h 149"/>
                  <a:gd name="T68" fmla="*/ 974 w 1429"/>
                  <a:gd name="T69" fmla="*/ 81 h 149"/>
                  <a:gd name="T70" fmla="*/ 949 w 1429"/>
                  <a:gd name="T71" fmla="*/ 84 h 149"/>
                  <a:gd name="T72" fmla="*/ 923 w 1429"/>
                  <a:gd name="T73" fmla="*/ 89 h 149"/>
                  <a:gd name="T74" fmla="*/ 898 w 1429"/>
                  <a:gd name="T75" fmla="*/ 94 h 149"/>
                  <a:gd name="T76" fmla="*/ 872 w 1429"/>
                  <a:gd name="T77" fmla="*/ 99 h 149"/>
                  <a:gd name="T78" fmla="*/ 847 w 1429"/>
                  <a:gd name="T79" fmla="*/ 104 h 149"/>
                  <a:gd name="T80" fmla="*/ 822 w 1429"/>
                  <a:gd name="T81" fmla="*/ 110 h 149"/>
                  <a:gd name="T82" fmla="*/ 796 w 1429"/>
                  <a:gd name="T83" fmla="*/ 116 h 149"/>
                  <a:gd name="T84" fmla="*/ 770 w 1429"/>
                  <a:gd name="T85" fmla="*/ 122 h 149"/>
                  <a:gd name="T86" fmla="*/ 745 w 1429"/>
                  <a:gd name="T87" fmla="*/ 127 h 149"/>
                  <a:gd name="T88" fmla="*/ 719 w 1429"/>
                  <a:gd name="T89" fmla="*/ 132 h 149"/>
                  <a:gd name="T90" fmla="*/ 694 w 1429"/>
                  <a:gd name="T91" fmla="*/ 136 h 149"/>
                  <a:gd name="T92" fmla="*/ 668 w 1429"/>
                  <a:gd name="T93" fmla="*/ 140 h 149"/>
                  <a:gd name="T94" fmla="*/ 601 w 1429"/>
                  <a:gd name="T95" fmla="*/ 147 h 149"/>
                  <a:gd name="T96" fmla="*/ 557 w 1429"/>
                  <a:gd name="T97" fmla="*/ 148 h 149"/>
                  <a:gd name="T98" fmla="*/ 514 w 1429"/>
                  <a:gd name="T99" fmla="*/ 148 h 149"/>
                  <a:gd name="T100" fmla="*/ 472 w 1429"/>
                  <a:gd name="T101" fmla="*/ 145 h 149"/>
                  <a:gd name="T102" fmla="*/ 430 w 1429"/>
                  <a:gd name="T103" fmla="*/ 141 h 149"/>
                  <a:gd name="T104" fmla="*/ 389 w 1429"/>
                  <a:gd name="T105" fmla="*/ 135 h 149"/>
                  <a:gd name="T106" fmla="*/ 348 w 1429"/>
                  <a:gd name="T107" fmla="*/ 128 h 149"/>
                  <a:gd name="T108" fmla="*/ 308 w 1429"/>
                  <a:gd name="T109" fmla="*/ 119 h 149"/>
                  <a:gd name="T110" fmla="*/ 267 w 1429"/>
                  <a:gd name="T111" fmla="*/ 109 h 149"/>
                  <a:gd name="T112" fmla="*/ 226 w 1429"/>
                  <a:gd name="T113" fmla="*/ 98 h 149"/>
                  <a:gd name="T114" fmla="*/ 186 w 1429"/>
                  <a:gd name="T115" fmla="*/ 87 h 149"/>
                  <a:gd name="T116" fmla="*/ 145 w 1429"/>
                  <a:gd name="T117" fmla="*/ 74 h 149"/>
                  <a:gd name="T118" fmla="*/ 104 w 1429"/>
                  <a:gd name="T119" fmla="*/ 62 h 149"/>
                  <a:gd name="T120" fmla="*/ 63 w 1429"/>
                  <a:gd name="T121" fmla="*/ 48 h 149"/>
                  <a:gd name="T122" fmla="*/ 21 w 1429"/>
                  <a:gd name="T123" fmla="*/ 35 h 1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9"/>
                  <a:gd name="T187" fmla="*/ 0 h 149"/>
                  <a:gd name="T188" fmla="*/ 1429 w 1429"/>
                  <a:gd name="T189" fmla="*/ 149 h 1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9" h="149">
                    <a:moveTo>
                      <a:pt x="1428" y="3"/>
                    </a:moveTo>
                    <a:lnTo>
                      <a:pt x="1416" y="1"/>
                    </a:lnTo>
                    <a:lnTo>
                      <a:pt x="1411" y="0"/>
                    </a:lnTo>
                    <a:lnTo>
                      <a:pt x="1406" y="0"/>
                    </a:lnTo>
                    <a:lnTo>
                      <a:pt x="1401" y="0"/>
                    </a:lnTo>
                    <a:lnTo>
                      <a:pt x="1396" y="0"/>
                    </a:lnTo>
                    <a:lnTo>
                      <a:pt x="1391" y="0"/>
                    </a:lnTo>
                    <a:lnTo>
                      <a:pt x="1386" y="1"/>
                    </a:lnTo>
                    <a:lnTo>
                      <a:pt x="1381" y="1"/>
                    </a:lnTo>
                    <a:lnTo>
                      <a:pt x="1376" y="2"/>
                    </a:lnTo>
                    <a:lnTo>
                      <a:pt x="1371" y="3"/>
                    </a:lnTo>
                    <a:lnTo>
                      <a:pt x="1367" y="4"/>
                    </a:lnTo>
                    <a:lnTo>
                      <a:pt x="1362" y="5"/>
                    </a:lnTo>
                    <a:lnTo>
                      <a:pt x="1357" y="6"/>
                    </a:lnTo>
                    <a:lnTo>
                      <a:pt x="1353" y="8"/>
                    </a:lnTo>
                    <a:lnTo>
                      <a:pt x="1348" y="9"/>
                    </a:lnTo>
                    <a:lnTo>
                      <a:pt x="1344" y="11"/>
                    </a:lnTo>
                    <a:lnTo>
                      <a:pt x="1339" y="12"/>
                    </a:lnTo>
                    <a:lnTo>
                      <a:pt x="1334" y="14"/>
                    </a:lnTo>
                    <a:lnTo>
                      <a:pt x="1330" y="16"/>
                    </a:lnTo>
                    <a:lnTo>
                      <a:pt x="1325" y="18"/>
                    </a:lnTo>
                    <a:lnTo>
                      <a:pt x="1321" y="20"/>
                    </a:lnTo>
                    <a:lnTo>
                      <a:pt x="1316" y="22"/>
                    </a:lnTo>
                    <a:lnTo>
                      <a:pt x="1312" y="24"/>
                    </a:lnTo>
                    <a:lnTo>
                      <a:pt x="1307" y="26"/>
                    </a:lnTo>
                    <a:lnTo>
                      <a:pt x="1302" y="28"/>
                    </a:lnTo>
                    <a:lnTo>
                      <a:pt x="1298" y="30"/>
                    </a:lnTo>
                    <a:lnTo>
                      <a:pt x="1293" y="33"/>
                    </a:lnTo>
                    <a:lnTo>
                      <a:pt x="1288" y="35"/>
                    </a:lnTo>
                    <a:lnTo>
                      <a:pt x="1284" y="37"/>
                    </a:lnTo>
                    <a:lnTo>
                      <a:pt x="1279" y="40"/>
                    </a:lnTo>
                    <a:lnTo>
                      <a:pt x="1274" y="42"/>
                    </a:lnTo>
                    <a:lnTo>
                      <a:pt x="1262" y="47"/>
                    </a:lnTo>
                    <a:lnTo>
                      <a:pt x="1256" y="50"/>
                    </a:lnTo>
                    <a:lnTo>
                      <a:pt x="1249" y="52"/>
                    </a:lnTo>
                    <a:lnTo>
                      <a:pt x="1243" y="54"/>
                    </a:lnTo>
                    <a:lnTo>
                      <a:pt x="1237" y="56"/>
                    </a:lnTo>
                    <a:lnTo>
                      <a:pt x="1231" y="58"/>
                    </a:lnTo>
                    <a:lnTo>
                      <a:pt x="1226" y="60"/>
                    </a:lnTo>
                    <a:lnTo>
                      <a:pt x="1220" y="62"/>
                    </a:lnTo>
                    <a:lnTo>
                      <a:pt x="1214" y="64"/>
                    </a:lnTo>
                    <a:lnTo>
                      <a:pt x="1208" y="65"/>
                    </a:lnTo>
                    <a:lnTo>
                      <a:pt x="1202" y="66"/>
                    </a:lnTo>
                    <a:lnTo>
                      <a:pt x="1196" y="68"/>
                    </a:lnTo>
                    <a:lnTo>
                      <a:pt x="1190" y="69"/>
                    </a:lnTo>
                    <a:lnTo>
                      <a:pt x="1184" y="70"/>
                    </a:lnTo>
                    <a:lnTo>
                      <a:pt x="1178" y="70"/>
                    </a:lnTo>
                    <a:lnTo>
                      <a:pt x="1172" y="71"/>
                    </a:lnTo>
                    <a:lnTo>
                      <a:pt x="1167" y="72"/>
                    </a:lnTo>
                    <a:lnTo>
                      <a:pt x="1161" y="72"/>
                    </a:lnTo>
                    <a:lnTo>
                      <a:pt x="1155" y="73"/>
                    </a:lnTo>
                    <a:lnTo>
                      <a:pt x="1149" y="74"/>
                    </a:lnTo>
                    <a:lnTo>
                      <a:pt x="1143" y="74"/>
                    </a:lnTo>
                    <a:lnTo>
                      <a:pt x="1136" y="74"/>
                    </a:lnTo>
                    <a:lnTo>
                      <a:pt x="1130" y="74"/>
                    </a:lnTo>
                    <a:lnTo>
                      <a:pt x="1124" y="75"/>
                    </a:lnTo>
                    <a:lnTo>
                      <a:pt x="1118" y="75"/>
                    </a:lnTo>
                    <a:lnTo>
                      <a:pt x="1111" y="75"/>
                    </a:lnTo>
                    <a:lnTo>
                      <a:pt x="1105" y="75"/>
                    </a:lnTo>
                    <a:lnTo>
                      <a:pt x="1098" y="75"/>
                    </a:lnTo>
                    <a:lnTo>
                      <a:pt x="1092" y="75"/>
                    </a:lnTo>
                    <a:lnTo>
                      <a:pt x="1085" y="75"/>
                    </a:lnTo>
                    <a:lnTo>
                      <a:pt x="1078" y="75"/>
                    </a:lnTo>
                    <a:lnTo>
                      <a:pt x="1052" y="74"/>
                    </a:lnTo>
                    <a:lnTo>
                      <a:pt x="1039" y="75"/>
                    </a:lnTo>
                    <a:lnTo>
                      <a:pt x="1026" y="76"/>
                    </a:lnTo>
                    <a:lnTo>
                      <a:pt x="1013" y="77"/>
                    </a:lnTo>
                    <a:lnTo>
                      <a:pt x="1000" y="78"/>
                    </a:lnTo>
                    <a:lnTo>
                      <a:pt x="988" y="79"/>
                    </a:lnTo>
                    <a:lnTo>
                      <a:pt x="974" y="81"/>
                    </a:lnTo>
                    <a:lnTo>
                      <a:pt x="962" y="82"/>
                    </a:lnTo>
                    <a:lnTo>
                      <a:pt x="949" y="84"/>
                    </a:lnTo>
                    <a:lnTo>
                      <a:pt x="936" y="87"/>
                    </a:lnTo>
                    <a:lnTo>
                      <a:pt x="923" y="89"/>
                    </a:lnTo>
                    <a:lnTo>
                      <a:pt x="911" y="91"/>
                    </a:lnTo>
                    <a:lnTo>
                      <a:pt x="898" y="94"/>
                    </a:lnTo>
                    <a:lnTo>
                      <a:pt x="885" y="96"/>
                    </a:lnTo>
                    <a:lnTo>
                      <a:pt x="872" y="99"/>
                    </a:lnTo>
                    <a:lnTo>
                      <a:pt x="860" y="102"/>
                    </a:lnTo>
                    <a:lnTo>
                      <a:pt x="847" y="104"/>
                    </a:lnTo>
                    <a:lnTo>
                      <a:pt x="834" y="107"/>
                    </a:lnTo>
                    <a:lnTo>
                      <a:pt x="822" y="110"/>
                    </a:lnTo>
                    <a:lnTo>
                      <a:pt x="809" y="113"/>
                    </a:lnTo>
                    <a:lnTo>
                      <a:pt x="796" y="116"/>
                    </a:lnTo>
                    <a:lnTo>
                      <a:pt x="783" y="119"/>
                    </a:lnTo>
                    <a:lnTo>
                      <a:pt x="770" y="122"/>
                    </a:lnTo>
                    <a:lnTo>
                      <a:pt x="758" y="124"/>
                    </a:lnTo>
                    <a:lnTo>
                      <a:pt x="745" y="127"/>
                    </a:lnTo>
                    <a:lnTo>
                      <a:pt x="732" y="129"/>
                    </a:lnTo>
                    <a:lnTo>
                      <a:pt x="719" y="132"/>
                    </a:lnTo>
                    <a:lnTo>
                      <a:pt x="706" y="134"/>
                    </a:lnTo>
                    <a:lnTo>
                      <a:pt x="694" y="136"/>
                    </a:lnTo>
                    <a:lnTo>
                      <a:pt x="681" y="138"/>
                    </a:lnTo>
                    <a:lnTo>
                      <a:pt x="668" y="140"/>
                    </a:lnTo>
                    <a:lnTo>
                      <a:pt x="623" y="145"/>
                    </a:lnTo>
                    <a:lnTo>
                      <a:pt x="601" y="147"/>
                    </a:lnTo>
                    <a:lnTo>
                      <a:pt x="579" y="148"/>
                    </a:lnTo>
                    <a:lnTo>
                      <a:pt x="557" y="148"/>
                    </a:lnTo>
                    <a:lnTo>
                      <a:pt x="536" y="148"/>
                    </a:lnTo>
                    <a:lnTo>
                      <a:pt x="514" y="148"/>
                    </a:lnTo>
                    <a:lnTo>
                      <a:pt x="493" y="147"/>
                    </a:lnTo>
                    <a:lnTo>
                      <a:pt x="472" y="145"/>
                    </a:lnTo>
                    <a:lnTo>
                      <a:pt x="451" y="144"/>
                    </a:lnTo>
                    <a:lnTo>
                      <a:pt x="430" y="141"/>
                    </a:lnTo>
                    <a:lnTo>
                      <a:pt x="410" y="138"/>
                    </a:lnTo>
                    <a:lnTo>
                      <a:pt x="389" y="135"/>
                    </a:lnTo>
                    <a:lnTo>
                      <a:pt x="368" y="132"/>
                    </a:lnTo>
                    <a:lnTo>
                      <a:pt x="348" y="128"/>
                    </a:lnTo>
                    <a:lnTo>
                      <a:pt x="328" y="124"/>
                    </a:lnTo>
                    <a:lnTo>
                      <a:pt x="308" y="119"/>
                    </a:lnTo>
                    <a:lnTo>
                      <a:pt x="287" y="114"/>
                    </a:lnTo>
                    <a:lnTo>
                      <a:pt x="267" y="109"/>
                    </a:lnTo>
                    <a:lnTo>
                      <a:pt x="247" y="104"/>
                    </a:lnTo>
                    <a:lnTo>
                      <a:pt x="226" y="98"/>
                    </a:lnTo>
                    <a:lnTo>
                      <a:pt x="206" y="93"/>
                    </a:lnTo>
                    <a:lnTo>
                      <a:pt x="186" y="87"/>
                    </a:lnTo>
                    <a:lnTo>
                      <a:pt x="166" y="81"/>
                    </a:lnTo>
                    <a:lnTo>
                      <a:pt x="145" y="74"/>
                    </a:lnTo>
                    <a:lnTo>
                      <a:pt x="125" y="68"/>
                    </a:lnTo>
                    <a:lnTo>
                      <a:pt x="104" y="62"/>
                    </a:lnTo>
                    <a:lnTo>
                      <a:pt x="84" y="55"/>
                    </a:lnTo>
                    <a:lnTo>
                      <a:pt x="63" y="48"/>
                    </a:lnTo>
                    <a:lnTo>
                      <a:pt x="42" y="42"/>
                    </a:lnTo>
                    <a:lnTo>
                      <a:pt x="21" y="35"/>
                    </a:lnTo>
                    <a:lnTo>
                      <a:pt x="0" y="2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09" name="Freeform 371">
                <a:extLst>
                  <a:ext uri="{FF2B5EF4-FFF2-40B4-BE49-F238E27FC236}">
                    <a16:creationId xmlns="" xmlns:a16="http://schemas.microsoft.com/office/drawing/2014/main" id="{A3226289-A846-4276-A5B9-0E24DCC610FD}"/>
                  </a:ext>
                </a:extLst>
              </p:cNvPr>
              <p:cNvSpPr>
                <a:spLocks/>
              </p:cNvSpPr>
              <p:nvPr/>
            </p:nvSpPr>
            <p:spPr bwMode="auto">
              <a:xfrm>
                <a:off x="2050" y="2879"/>
                <a:ext cx="1495" cy="197"/>
              </a:xfrm>
              <a:custGeom>
                <a:avLst/>
                <a:gdLst>
                  <a:gd name="T0" fmla="*/ 1473 w 1495"/>
                  <a:gd name="T1" fmla="*/ 137 h 197"/>
                  <a:gd name="T2" fmla="*/ 1454 w 1495"/>
                  <a:gd name="T3" fmla="*/ 136 h 197"/>
                  <a:gd name="T4" fmla="*/ 1434 w 1495"/>
                  <a:gd name="T5" fmla="*/ 134 h 197"/>
                  <a:gd name="T6" fmla="*/ 1416 w 1495"/>
                  <a:gd name="T7" fmla="*/ 131 h 197"/>
                  <a:gd name="T8" fmla="*/ 1398 w 1495"/>
                  <a:gd name="T9" fmla="*/ 128 h 197"/>
                  <a:gd name="T10" fmla="*/ 1380 w 1495"/>
                  <a:gd name="T11" fmla="*/ 124 h 197"/>
                  <a:gd name="T12" fmla="*/ 1362 w 1495"/>
                  <a:gd name="T13" fmla="*/ 120 h 197"/>
                  <a:gd name="T14" fmla="*/ 1343 w 1495"/>
                  <a:gd name="T15" fmla="*/ 115 h 197"/>
                  <a:gd name="T16" fmla="*/ 1325 w 1495"/>
                  <a:gd name="T17" fmla="*/ 109 h 197"/>
                  <a:gd name="T18" fmla="*/ 1306 w 1495"/>
                  <a:gd name="T19" fmla="*/ 103 h 197"/>
                  <a:gd name="T20" fmla="*/ 1276 w 1495"/>
                  <a:gd name="T21" fmla="*/ 93 h 197"/>
                  <a:gd name="T22" fmla="*/ 1250 w 1495"/>
                  <a:gd name="T23" fmla="*/ 82 h 197"/>
                  <a:gd name="T24" fmla="*/ 1225 w 1495"/>
                  <a:gd name="T25" fmla="*/ 70 h 197"/>
                  <a:gd name="T26" fmla="*/ 1199 w 1495"/>
                  <a:gd name="T27" fmla="*/ 57 h 197"/>
                  <a:gd name="T28" fmla="*/ 1174 w 1495"/>
                  <a:gd name="T29" fmla="*/ 45 h 197"/>
                  <a:gd name="T30" fmla="*/ 1148 w 1495"/>
                  <a:gd name="T31" fmla="*/ 33 h 197"/>
                  <a:gd name="T32" fmla="*/ 1122 w 1495"/>
                  <a:gd name="T33" fmla="*/ 22 h 197"/>
                  <a:gd name="T34" fmla="*/ 1096 w 1495"/>
                  <a:gd name="T35" fmla="*/ 13 h 197"/>
                  <a:gd name="T36" fmla="*/ 1070 w 1495"/>
                  <a:gd name="T37" fmla="*/ 5 h 197"/>
                  <a:gd name="T38" fmla="*/ 1043 w 1495"/>
                  <a:gd name="T39" fmla="*/ 1 h 197"/>
                  <a:gd name="T40" fmla="*/ 1017 w 1495"/>
                  <a:gd name="T41" fmla="*/ 1 h 197"/>
                  <a:gd name="T42" fmla="*/ 984 w 1495"/>
                  <a:gd name="T43" fmla="*/ 3 h 197"/>
                  <a:gd name="T44" fmla="*/ 960 w 1495"/>
                  <a:gd name="T45" fmla="*/ 6 h 197"/>
                  <a:gd name="T46" fmla="*/ 936 w 1495"/>
                  <a:gd name="T47" fmla="*/ 9 h 197"/>
                  <a:gd name="T48" fmla="*/ 914 w 1495"/>
                  <a:gd name="T49" fmla="*/ 14 h 197"/>
                  <a:gd name="T50" fmla="*/ 891 w 1495"/>
                  <a:gd name="T51" fmla="*/ 20 h 197"/>
                  <a:gd name="T52" fmla="*/ 869 w 1495"/>
                  <a:gd name="T53" fmla="*/ 27 h 197"/>
                  <a:gd name="T54" fmla="*/ 847 w 1495"/>
                  <a:gd name="T55" fmla="*/ 34 h 197"/>
                  <a:gd name="T56" fmla="*/ 825 w 1495"/>
                  <a:gd name="T57" fmla="*/ 43 h 197"/>
                  <a:gd name="T58" fmla="*/ 802 w 1495"/>
                  <a:gd name="T59" fmla="*/ 52 h 197"/>
                  <a:gd name="T60" fmla="*/ 780 w 1495"/>
                  <a:gd name="T61" fmla="*/ 62 h 197"/>
                  <a:gd name="T62" fmla="*/ 735 w 1495"/>
                  <a:gd name="T63" fmla="*/ 81 h 197"/>
                  <a:gd name="T64" fmla="*/ 696 w 1495"/>
                  <a:gd name="T65" fmla="*/ 94 h 197"/>
                  <a:gd name="T66" fmla="*/ 655 w 1495"/>
                  <a:gd name="T67" fmla="*/ 104 h 197"/>
                  <a:gd name="T68" fmla="*/ 612 w 1495"/>
                  <a:gd name="T69" fmla="*/ 113 h 197"/>
                  <a:gd name="T70" fmla="*/ 569 w 1495"/>
                  <a:gd name="T71" fmla="*/ 121 h 197"/>
                  <a:gd name="T72" fmla="*/ 526 w 1495"/>
                  <a:gd name="T73" fmla="*/ 128 h 197"/>
                  <a:gd name="T74" fmla="*/ 482 w 1495"/>
                  <a:gd name="T75" fmla="*/ 134 h 197"/>
                  <a:gd name="T76" fmla="*/ 439 w 1495"/>
                  <a:gd name="T77" fmla="*/ 140 h 197"/>
                  <a:gd name="T78" fmla="*/ 397 w 1495"/>
                  <a:gd name="T79" fmla="*/ 146 h 197"/>
                  <a:gd name="T80" fmla="*/ 356 w 1495"/>
                  <a:gd name="T81" fmla="*/ 153 h 197"/>
                  <a:gd name="T82" fmla="*/ 309 w 1495"/>
                  <a:gd name="T83" fmla="*/ 162 h 197"/>
                  <a:gd name="T84" fmla="*/ 278 w 1495"/>
                  <a:gd name="T85" fmla="*/ 169 h 197"/>
                  <a:gd name="T86" fmla="*/ 247 w 1495"/>
                  <a:gd name="T87" fmla="*/ 175 h 197"/>
                  <a:gd name="T88" fmla="*/ 217 w 1495"/>
                  <a:gd name="T89" fmla="*/ 181 h 197"/>
                  <a:gd name="T90" fmla="*/ 187 w 1495"/>
                  <a:gd name="T91" fmla="*/ 186 h 197"/>
                  <a:gd name="T92" fmla="*/ 158 w 1495"/>
                  <a:gd name="T93" fmla="*/ 191 h 197"/>
                  <a:gd name="T94" fmla="*/ 128 w 1495"/>
                  <a:gd name="T95" fmla="*/ 194 h 197"/>
                  <a:gd name="T96" fmla="*/ 97 w 1495"/>
                  <a:gd name="T97" fmla="*/ 196 h 197"/>
                  <a:gd name="T98" fmla="*/ 66 w 1495"/>
                  <a:gd name="T99" fmla="*/ 196 h 197"/>
                  <a:gd name="T100" fmla="*/ 34 w 1495"/>
                  <a:gd name="T101" fmla="*/ 194 h 197"/>
                  <a:gd name="T102" fmla="*/ 0 w 1495"/>
                  <a:gd name="T103" fmla="*/ 191 h 1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95"/>
                  <a:gd name="T157" fmla="*/ 0 h 197"/>
                  <a:gd name="T158" fmla="*/ 1495 w 1495"/>
                  <a:gd name="T159" fmla="*/ 197 h 1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95" h="197">
                    <a:moveTo>
                      <a:pt x="1494" y="138"/>
                    </a:moveTo>
                    <a:lnTo>
                      <a:pt x="1480" y="137"/>
                    </a:lnTo>
                    <a:lnTo>
                      <a:pt x="1473" y="137"/>
                    </a:lnTo>
                    <a:lnTo>
                      <a:pt x="1467" y="137"/>
                    </a:lnTo>
                    <a:lnTo>
                      <a:pt x="1460" y="136"/>
                    </a:lnTo>
                    <a:lnTo>
                      <a:pt x="1454" y="136"/>
                    </a:lnTo>
                    <a:lnTo>
                      <a:pt x="1447" y="135"/>
                    </a:lnTo>
                    <a:lnTo>
                      <a:pt x="1441" y="135"/>
                    </a:lnTo>
                    <a:lnTo>
                      <a:pt x="1434" y="134"/>
                    </a:lnTo>
                    <a:lnTo>
                      <a:pt x="1428" y="133"/>
                    </a:lnTo>
                    <a:lnTo>
                      <a:pt x="1422" y="132"/>
                    </a:lnTo>
                    <a:lnTo>
                      <a:pt x="1416" y="131"/>
                    </a:lnTo>
                    <a:lnTo>
                      <a:pt x="1410" y="130"/>
                    </a:lnTo>
                    <a:lnTo>
                      <a:pt x="1404" y="129"/>
                    </a:lnTo>
                    <a:lnTo>
                      <a:pt x="1398" y="128"/>
                    </a:lnTo>
                    <a:lnTo>
                      <a:pt x="1392" y="127"/>
                    </a:lnTo>
                    <a:lnTo>
                      <a:pt x="1386" y="125"/>
                    </a:lnTo>
                    <a:lnTo>
                      <a:pt x="1380" y="124"/>
                    </a:lnTo>
                    <a:lnTo>
                      <a:pt x="1374" y="123"/>
                    </a:lnTo>
                    <a:lnTo>
                      <a:pt x="1368" y="121"/>
                    </a:lnTo>
                    <a:lnTo>
                      <a:pt x="1362" y="120"/>
                    </a:lnTo>
                    <a:lnTo>
                      <a:pt x="1356" y="118"/>
                    </a:lnTo>
                    <a:lnTo>
                      <a:pt x="1349" y="117"/>
                    </a:lnTo>
                    <a:lnTo>
                      <a:pt x="1343" y="115"/>
                    </a:lnTo>
                    <a:lnTo>
                      <a:pt x="1337" y="113"/>
                    </a:lnTo>
                    <a:lnTo>
                      <a:pt x="1331" y="111"/>
                    </a:lnTo>
                    <a:lnTo>
                      <a:pt x="1325" y="109"/>
                    </a:lnTo>
                    <a:lnTo>
                      <a:pt x="1318" y="107"/>
                    </a:lnTo>
                    <a:lnTo>
                      <a:pt x="1312" y="105"/>
                    </a:lnTo>
                    <a:lnTo>
                      <a:pt x="1306" y="103"/>
                    </a:lnTo>
                    <a:lnTo>
                      <a:pt x="1299" y="101"/>
                    </a:lnTo>
                    <a:lnTo>
                      <a:pt x="1292" y="99"/>
                    </a:lnTo>
                    <a:lnTo>
                      <a:pt x="1276" y="93"/>
                    </a:lnTo>
                    <a:lnTo>
                      <a:pt x="1267" y="89"/>
                    </a:lnTo>
                    <a:lnTo>
                      <a:pt x="1259" y="86"/>
                    </a:lnTo>
                    <a:lnTo>
                      <a:pt x="1250" y="82"/>
                    </a:lnTo>
                    <a:lnTo>
                      <a:pt x="1242" y="78"/>
                    </a:lnTo>
                    <a:lnTo>
                      <a:pt x="1233" y="74"/>
                    </a:lnTo>
                    <a:lnTo>
                      <a:pt x="1225" y="70"/>
                    </a:lnTo>
                    <a:lnTo>
                      <a:pt x="1216" y="66"/>
                    </a:lnTo>
                    <a:lnTo>
                      <a:pt x="1208" y="62"/>
                    </a:lnTo>
                    <a:lnTo>
                      <a:pt x="1199" y="57"/>
                    </a:lnTo>
                    <a:lnTo>
                      <a:pt x="1191" y="53"/>
                    </a:lnTo>
                    <a:lnTo>
                      <a:pt x="1182" y="49"/>
                    </a:lnTo>
                    <a:lnTo>
                      <a:pt x="1174" y="45"/>
                    </a:lnTo>
                    <a:lnTo>
                      <a:pt x="1165" y="41"/>
                    </a:lnTo>
                    <a:lnTo>
                      <a:pt x="1156" y="37"/>
                    </a:lnTo>
                    <a:lnTo>
                      <a:pt x="1148" y="33"/>
                    </a:lnTo>
                    <a:lnTo>
                      <a:pt x="1139" y="29"/>
                    </a:lnTo>
                    <a:lnTo>
                      <a:pt x="1130" y="25"/>
                    </a:lnTo>
                    <a:lnTo>
                      <a:pt x="1122" y="22"/>
                    </a:lnTo>
                    <a:lnTo>
                      <a:pt x="1113" y="19"/>
                    </a:lnTo>
                    <a:lnTo>
                      <a:pt x="1104" y="15"/>
                    </a:lnTo>
                    <a:lnTo>
                      <a:pt x="1096" y="13"/>
                    </a:lnTo>
                    <a:lnTo>
                      <a:pt x="1087" y="10"/>
                    </a:lnTo>
                    <a:lnTo>
                      <a:pt x="1078" y="7"/>
                    </a:lnTo>
                    <a:lnTo>
                      <a:pt x="1070" y="5"/>
                    </a:lnTo>
                    <a:lnTo>
                      <a:pt x="1061" y="4"/>
                    </a:lnTo>
                    <a:lnTo>
                      <a:pt x="1052" y="2"/>
                    </a:lnTo>
                    <a:lnTo>
                      <a:pt x="1043" y="1"/>
                    </a:lnTo>
                    <a:lnTo>
                      <a:pt x="1034" y="1"/>
                    </a:lnTo>
                    <a:lnTo>
                      <a:pt x="1026" y="0"/>
                    </a:lnTo>
                    <a:lnTo>
                      <a:pt x="1017" y="1"/>
                    </a:lnTo>
                    <a:lnTo>
                      <a:pt x="1000" y="1"/>
                    </a:lnTo>
                    <a:lnTo>
                      <a:pt x="992" y="2"/>
                    </a:lnTo>
                    <a:lnTo>
                      <a:pt x="984" y="3"/>
                    </a:lnTo>
                    <a:lnTo>
                      <a:pt x="975" y="4"/>
                    </a:lnTo>
                    <a:lnTo>
                      <a:pt x="968" y="5"/>
                    </a:lnTo>
                    <a:lnTo>
                      <a:pt x="960" y="6"/>
                    </a:lnTo>
                    <a:lnTo>
                      <a:pt x="952" y="7"/>
                    </a:lnTo>
                    <a:lnTo>
                      <a:pt x="944" y="8"/>
                    </a:lnTo>
                    <a:lnTo>
                      <a:pt x="936" y="9"/>
                    </a:lnTo>
                    <a:lnTo>
                      <a:pt x="929" y="11"/>
                    </a:lnTo>
                    <a:lnTo>
                      <a:pt x="921" y="13"/>
                    </a:lnTo>
                    <a:lnTo>
                      <a:pt x="914" y="14"/>
                    </a:lnTo>
                    <a:lnTo>
                      <a:pt x="906" y="16"/>
                    </a:lnTo>
                    <a:lnTo>
                      <a:pt x="899" y="18"/>
                    </a:lnTo>
                    <a:lnTo>
                      <a:pt x="891" y="20"/>
                    </a:lnTo>
                    <a:lnTo>
                      <a:pt x="884" y="22"/>
                    </a:lnTo>
                    <a:lnTo>
                      <a:pt x="876" y="25"/>
                    </a:lnTo>
                    <a:lnTo>
                      <a:pt x="869" y="27"/>
                    </a:lnTo>
                    <a:lnTo>
                      <a:pt x="862" y="29"/>
                    </a:lnTo>
                    <a:lnTo>
                      <a:pt x="854" y="32"/>
                    </a:lnTo>
                    <a:lnTo>
                      <a:pt x="847" y="34"/>
                    </a:lnTo>
                    <a:lnTo>
                      <a:pt x="840" y="37"/>
                    </a:lnTo>
                    <a:lnTo>
                      <a:pt x="832" y="40"/>
                    </a:lnTo>
                    <a:lnTo>
                      <a:pt x="825" y="43"/>
                    </a:lnTo>
                    <a:lnTo>
                      <a:pt x="818" y="46"/>
                    </a:lnTo>
                    <a:lnTo>
                      <a:pt x="810" y="49"/>
                    </a:lnTo>
                    <a:lnTo>
                      <a:pt x="802" y="52"/>
                    </a:lnTo>
                    <a:lnTo>
                      <a:pt x="795" y="55"/>
                    </a:lnTo>
                    <a:lnTo>
                      <a:pt x="787" y="59"/>
                    </a:lnTo>
                    <a:lnTo>
                      <a:pt x="780" y="62"/>
                    </a:lnTo>
                    <a:lnTo>
                      <a:pt x="772" y="66"/>
                    </a:lnTo>
                    <a:lnTo>
                      <a:pt x="748" y="76"/>
                    </a:lnTo>
                    <a:lnTo>
                      <a:pt x="735" y="81"/>
                    </a:lnTo>
                    <a:lnTo>
                      <a:pt x="722" y="85"/>
                    </a:lnTo>
                    <a:lnTo>
                      <a:pt x="709" y="90"/>
                    </a:lnTo>
                    <a:lnTo>
                      <a:pt x="696" y="94"/>
                    </a:lnTo>
                    <a:lnTo>
                      <a:pt x="682" y="97"/>
                    </a:lnTo>
                    <a:lnTo>
                      <a:pt x="669" y="101"/>
                    </a:lnTo>
                    <a:lnTo>
                      <a:pt x="655" y="104"/>
                    </a:lnTo>
                    <a:lnTo>
                      <a:pt x="641" y="107"/>
                    </a:lnTo>
                    <a:lnTo>
                      <a:pt x="627" y="111"/>
                    </a:lnTo>
                    <a:lnTo>
                      <a:pt x="612" y="113"/>
                    </a:lnTo>
                    <a:lnTo>
                      <a:pt x="598" y="116"/>
                    </a:lnTo>
                    <a:lnTo>
                      <a:pt x="584" y="119"/>
                    </a:lnTo>
                    <a:lnTo>
                      <a:pt x="569" y="121"/>
                    </a:lnTo>
                    <a:lnTo>
                      <a:pt x="555" y="123"/>
                    </a:lnTo>
                    <a:lnTo>
                      <a:pt x="540" y="126"/>
                    </a:lnTo>
                    <a:lnTo>
                      <a:pt x="526" y="128"/>
                    </a:lnTo>
                    <a:lnTo>
                      <a:pt x="511" y="130"/>
                    </a:lnTo>
                    <a:lnTo>
                      <a:pt x="496" y="132"/>
                    </a:lnTo>
                    <a:lnTo>
                      <a:pt x="482" y="134"/>
                    </a:lnTo>
                    <a:lnTo>
                      <a:pt x="467" y="136"/>
                    </a:lnTo>
                    <a:lnTo>
                      <a:pt x="453" y="138"/>
                    </a:lnTo>
                    <a:lnTo>
                      <a:pt x="439" y="140"/>
                    </a:lnTo>
                    <a:lnTo>
                      <a:pt x="424" y="142"/>
                    </a:lnTo>
                    <a:lnTo>
                      <a:pt x="410" y="144"/>
                    </a:lnTo>
                    <a:lnTo>
                      <a:pt x="397" y="146"/>
                    </a:lnTo>
                    <a:lnTo>
                      <a:pt x="383" y="148"/>
                    </a:lnTo>
                    <a:lnTo>
                      <a:pt x="370" y="151"/>
                    </a:lnTo>
                    <a:lnTo>
                      <a:pt x="356" y="153"/>
                    </a:lnTo>
                    <a:lnTo>
                      <a:pt x="343" y="155"/>
                    </a:lnTo>
                    <a:lnTo>
                      <a:pt x="331" y="158"/>
                    </a:lnTo>
                    <a:lnTo>
                      <a:pt x="309" y="162"/>
                    </a:lnTo>
                    <a:lnTo>
                      <a:pt x="298" y="164"/>
                    </a:lnTo>
                    <a:lnTo>
                      <a:pt x="288" y="166"/>
                    </a:lnTo>
                    <a:lnTo>
                      <a:pt x="278" y="169"/>
                    </a:lnTo>
                    <a:lnTo>
                      <a:pt x="267" y="171"/>
                    </a:lnTo>
                    <a:lnTo>
                      <a:pt x="257" y="173"/>
                    </a:lnTo>
                    <a:lnTo>
                      <a:pt x="247" y="175"/>
                    </a:lnTo>
                    <a:lnTo>
                      <a:pt x="237" y="177"/>
                    </a:lnTo>
                    <a:lnTo>
                      <a:pt x="227" y="179"/>
                    </a:lnTo>
                    <a:lnTo>
                      <a:pt x="217" y="181"/>
                    </a:lnTo>
                    <a:lnTo>
                      <a:pt x="207" y="183"/>
                    </a:lnTo>
                    <a:lnTo>
                      <a:pt x="197" y="185"/>
                    </a:lnTo>
                    <a:lnTo>
                      <a:pt x="187" y="186"/>
                    </a:lnTo>
                    <a:lnTo>
                      <a:pt x="177" y="188"/>
                    </a:lnTo>
                    <a:lnTo>
                      <a:pt x="168" y="189"/>
                    </a:lnTo>
                    <a:lnTo>
                      <a:pt x="158" y="191"/>
                    </a:lnTo>
                    <a:lnTo>
                      <a:pt x="148" y="192"/>
                    </a:lnTo>
                    <a:lnTo>
                      <a:pt x="138" y="193"/>
                    </a:lnTo>
                    <a:lnTo>
                      <a:pt x="128" y="194"/>
                    </a:lnTo>
                    <a:lnTo>
                      <a:pt x="118" y="195"/>
                    </a:lnTo>
                    <a:lnTo>
                      <a:pt x="107" y="195"/>
                    </a:lnTo>
                    <a:lnTo>
                      <a:pt x="97" y="196"/>
                    </a:lnTo>
                    <a:lnTo>
                      <a:pt x="87" y="196"/>
                    </a:lnTo>
                    <a:lnTo>
                      <a:pt x="76" y="196"/>
                    </a:lnTo>
                    <a:lnTo>
                      <a:pt x="66" y="196"/>
                    </a:lnTo>
                    <a:lnTo>
                      <a:pt x="55" y="195"/>
                    </a:lnTo>
                    <a:lnTo>
                      <a:pt x="44" y="195"/>
                    </a:lnTo>
                    <a:lnTo>
                      <a:pt x="34" y="194"/>
                    </a:lnTo>
                    <a:lnTo>
                      <a:pt x="22" y="193"/>
                    </a:lnTo>
                    <a:lnTo>
                      <a:pt x="11" y="192"/>
                    </a:lnTo>
                    <a:lnTo>
                      <a:pt x="0" y="191"/>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0" name="Freeform 372">
                <a:extLst>
                  <a:ext uri="{FF2B5EF4-FFF2-40B4-BE49-F238E27FC236}">
                    <a16:creationId xmlns="" xmlns:a16="http://schemas.microsoft.com/office/drawing/2014/main" id="{F390022C-DC87-4726-9B2D-E1B9BC8FC5B3}"/>
                  </a:ext>
                </a:extLst>
              </p:cNvPr>
              <p:cNvSpPr>
                <a:spLocks/>
              </p:cNvSpPr>
              <p:nvPr/>
            </p:nvSpPr>
            <p:spPr bwMode="auto">
              <a:xfrm>
                <a:off x="2289" y="3048"/>
                <a:ext cx="1281" cy="104"/>
              </a:xfrm>
              <a:custGeom>
                <a:avLst/>
                <a:gdLst>
                  <a:gd name="T0" fmla="*/ 1254 w 1281"/>
                  <a:gd name="T1" fmla="*/ 6 h 104"/>
                  <a:gd name="T2" fmla="*/ 1228 w 1281"/>
                  <a:gd name="T3" fmla="*/ 4 h 104"/>
                  <a:gd name="T4" fmla="*/ 1202 w 1281"/>
                  <a:gd name="T5" fmla="*/ 3 h 104"/>
                  <a:gd name="T6" fmla="*/ 1176 w 1281"/>
                  <a:gd name="T7" fmla="*/ 2 h 104"/>
                  <a:gd name="T8" fmla="*/ 1151 w 1281"/>
                  <a:gd name="T9" fmla="*/ 1 h 104"/>
                  <a:gd name="T10" fmla="*/ 1125 w 1281"/>
                  <a:gd name="T11" fmla="*/ 0 h 104"/>
                  <a:gd name="T12" fmla="*/ 1099 w 1281"/>
                  <a:gd name="T13" fmla="*/ 0 h 104"/>
                  <a:gd name="T14" fmla="*/ 1074 w 1281"/>
                  <a:gd name="T15" fmla="*/ 0 h 104"/>
                  <a:gd name="T16" fmla="*/ 1049 w 1281"/>
                  <a:gd name="T17" fmla="*/ 1 h 104"/>
                  <a:gd name="T18" fmla="*/ 1023 w 1281"/>
                  <a:gd name="T19" fmla="*/ 2 h 104"/>
                  <a:gd name="T20" fmla="*/ 998 w 1281"/>
                  <a:gd name="T21" fmla="*/ 3 h 104"/>
                  <a:gd name="T22" fmla="*/ 972 w 1281"/>
                  <a:gd name="T23" fmla="*/ 4 h 104"/>
                  <a:gd name="T24" fmla="*/ 947 w 1281"/>
                  <a:gd name="T25" fmla="*/ 6 h 104"/>
                  <a:gd name="T26" fmla="*/ 921 w 1281"/>
                  <a:gd name="T27" fmla="*/ 9 h 104"/>
                  <a:gd name="T28" fmla="*/ 895 w 1281"/>
                  <a:gd name="T29" fmla="*/ 12 h 104"/>
                  <a:gd name="T30" fmla="*/ 870 w 1281"/>
                  <a:gd name="T31" fmla="*/ 15 h 104"/>
                  <a:gd name="T32" fmla="*/ 805 w 1281"/>
                  <a:gd name="T33" fmla="*/ 22 h 104"/>
                  <a:gd name="T34" fmla="*/ 761 w 1281"/>
                  <a:gd name="T35" fmla="*/ 27 h 104"/>
                  <a:gd name="T36" fmla="*/ 718 w 1281"/>
                  <a:gd name="T37" fmla="*/ 31 h 104"/>
                  <a:gd name="T38" fmla="*/ 675 w 1281"/>
                  <a:gd name="T39" fmla="*/ 35 h 104"/>
                  <a:gd name="T40" fmla="*/ 631 w 1281"/>
                  <a:gd name="T41" fmla="*/ 38 h 104"/>
                  <a:gd name="T42" fmla="*/ 587 w 1281"/>
                  <a:gd name="T43" fmla="*/ 42 h 104"/>
                  <a:gd name="T44" fmla="*/ 544 w 1281"/>
                  <a:gd name="T45" fmla="*/ 46 h 104"/>
                  <a:gd name="T46" fmla="*/ 500 w 1281"/>
                  <a:gd name="T47" fmla="*/ 49 h 104"/>
                  <a:gd name="T48" fmla="*/ 457 w 1281"/>
                  <a:gd name="T49" fmla="*/ 53 h 104"/>
                  <a:gd name="T50" fmla="*/ 413 w 1281"/>
                  <a:gd name="T51" fmla="*/ 57 h 104"/>
                  <a:gd name="T52" fmla="*/ 370 w 1281"/>
                  <a:gd name="T53" fmla="*/ 62 h 104"/>
                  <a:gd name="T54" fmla="*/ 327 w 1281"/>
                  <a:gd name="T55" fmla="*/ 68 h 104"/>
                  <a:gd name="T56" fmla="*/ 284 w 1281"/>
                  <a:gd name="T57" fmla="*/ 74 h 104"/>
                  <a:gd name="T58" fmla="*/ 241 w 1281"/>
                  <a:gd name="T59" fmla="*/ 81 h 104"/>
                  <a:gd name="T60" fmla="*/ 198 w 1281"/>
                  <a:gd name="T61" fmla="*/ 89 h 104"/>
                  <a:gd name="T62" fmla="*/ 167 w 1281"/>
                  <a:gd name="T63" fmla="*/ 96 h 104"/>
                  <a:gd name="T64" fmla="*/ 156 w 1281"/>
                  <a:gd name="T65" fmla="*/ 97 h 104"/>
                  <a:gd name="T66" fmla="*/ 145 w 1281"/>
                  <a:gd name="T67" fmla="*/ 99 h 104"/>
                  <a:gd name="T68" fmla="*/ 134 w 1281"/>
                  <a:gd name="T69" fmla="*/ 100 h 104"/>
                  <a:gd name="T70" fmla="*/ 123 w 1281"/>
                  <a:gd name="T71" fmla="*/ 102 h 104"/>
                  <a:gd name="T72" fmla="*/ 111 w 1281"/>
                  <a:gd name="T73" fmla="*/ 102 h 104"/>
                  <a:gd name="T74" fmla="*/ 100 w 1281"/>
                  <a:gd name="T75" fmla="*/ 103 h 104"/>
                  <a:gd name="T76" fmla="*/ 88 w 1281"/>
                  <a:gd name="T77" fmla="*/ 103 h 104"/>
                  <a:gd name="T78" fmla="*/ 76 w 1281"/>
                  <a:gd name="T79" fmla="*/ 102 h 104"/>
                  <a:gd name="T80" fmla="*/ 65 w 1281"/>
                  <a:gd name="T81" fmla="*/ 102 h 104"/>
                  <a:gd name="T82" fmla="*/ 53 w 1281"/>
                  <a:gd name="T83" fmla="*/ 100 h 104"/>
                  <a:gd name="T84" fmla="*/ 42 w 1281"/>
                  <a:gd name="T85" fmla="*/ 99 h 104"/>
                  <a:gd name="T86" fmla="*/ 31 w 1281"/>
                  <a:gd name="T87" fmla="*/ 97 h 104"/>
                  <a:gd name="T88" fmla="*/ 20 w 1281"/>
                  <a:gd name="T89" fmla="*/ 94 h 104"/>
                  <a:gd name="T90" fmla="*/ 10 w 1281"/>
                  <a:gd name="T91" fmla="*/ 91 h 104"/>
                  <a:gd name="T92" fmla="*/ 0 w 1281"/>
                  <a:gd name="T93" fmla="*/ 8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81"/>
                  <a:gd name="T142" fmla="*/ 0 h 104"/>
                  <a:gd name="T143" fmla="*/ 1281 w 1281"/>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81" h="104">
                    <a:moveTo>
                      <a:pt x="1280" y="8"/>
                    </a:moveTo>
                    <a:lnTo>
                      <a:pt x="1254" y="6"/>
                    </a:lnTo>
                    <a:lnTo>
                      <a:pt x="1241" y="5"/>
                    </a:lnTo>
                    <a:lnTo>
                      <a:pt x="1228" y="4"/>
                    </a:lnTo>
                    <a:lnTo>
                      <a:pt x="1215" y="4"/>
                    </a:lnTo>
                    <a:lnTo>
                      <a:pt x="1202" y="3"/>
                    </a:lnTo>
                    <a:lnTo>
                      <a:pt x="1189" y="2"/>
                    </a:lnTo>
                    <a:lnTo>
                      <a:pt x="1176" y="2"/>
                    </a:lnTo>
                    <a:lnTo>
                      <a:pt x="1163" y="2"/>
                    </a:lnTo>
                    <a:lnTo>
                      <a:pt x="1151" y="1"/>
                    </a:lnTo>
                    <a:lnTo>
                      <a:pt x="1138" y="1"/>
                    </a:lnTo>
                    <a:lnTo>
                      <a:pt x="1125" y="0"/>
                    </a:lnTo>
                    <a:lnTo>
                      <a:pt x="1112" y="0"/>
                    </a:lnTo>
                    <a:lnTo>
                      <a:pt x="1099" y="0"/>
                    </a:lnTo>
                    <a:lnTo>
                      <a:pt x="1087" y="0"/>
                    </a:lnTo>
                    <a:lnTo>
                      <a:pt x="1074" y="0"/>
                    </a:lnTo>
                    <a:lnTo>
                      <a:pt x="1061" y="1"/>
                    </a:lnTo>
                    <a:lnTo>
                      <a:pt x="1049" y="1"/>
                    </a:lnTo>
                    <a:lnTo>
                      <a:pt x="1036" y="1"/>
                    </a:lnTo>
                    <a:lnTo>
                      <a:pt x="1023" y="2"/>
                    </a:lnTo>
                    <a:lnTo>
                      <a:pt x="1011" y="2"/>
                    </a:lnTo>
                    <a:lnTo>
                      <a:pt x="998" y="3"/>
                    </a:lnTo>
                    <a:lnTo>
                      <a:pt x="985" y="4"/>
                    </a:lnTo>
                    <a:lnTo>
                      <a:pt x="972" y="4"/>
                    </a:lnTo>
                    <a:lnTo>
                      <a:pt x="959" y="5"/>
                    </a:lnTo>
                    <a:lnTo>
                      <a:pt x="947" y="6"/>
                    </a:lnTo>
                    <a:lnTo>
                      <a:pt x="934" y="8"/>
                    </a:lnTo>
                    <a:lnTo>
                      <a:pt x="921" y="9"/>
                    </a:lnTo>
                    <a:lnTo>
                      <a:pt x="908" y="10"/>
                    </a:lnTo>
                    <a:lnTo>
                      <a:pt x="895" y="12"/>
                    </a:lnTo>
                    <a:lnTo>
                      <a:pt x="883" y="13"/>
                    </a:lnTo>
                    <a:lnTo>
                      <a:pt x="870" y="15"/>
                    </a:lnTo>
                    <a:lnTo>
                      <a:pt x="827" y="20"/>
                    </a:lnTo>
                    <a:lnTo>
                      <a:pt x="805" y="22"/>
                    </a:lnTo>
                    <a:lnTo>
                      <a:pt x="783" y="25"/>
                    </a:lnTo>
                    <a:lnTo>
                      <a:pt x="761" y="27"/>
                    </a:lnTo>
                    <a:lnTo>
                      <a:pt x="740" y="29"/>
                    </a:lnTo>
                    <a:lnTo>
                      <a:pt x="718" y="31"/>
                    </a:lnTo>
                    <a:lnTo>
                      <a:pt x="696" y="33"/>
                    </a:lnTo>
                    <a:lnTo>
                      <a:pt x="675" y="35"/>
                    </a:lnTo>
                    <a:lnTo>
                      <a:pt x="653" y="37"/>
                    </a:lnTo>
                    <a:lnTo>
                      <a:pt x="631" y="38"/>
                    </a:lnTo>
                    <a:lnTo>
                      <a:pt x="609" y="40"/>
                    </a:lnTo>
                    <a:lnTo>
                      <a:pt x="587" y="42"/>
                    </a:lnTo>
                    <a:lnTo>
                      <a:pt x="565" y="44"/>
                    </a:lnTo>
                    <a:lnTo>
                      <a:pt x="544" y="46"/>
                    </a:lnTo>
                    <a:lnTo>
                      <a:pt x="522" y="47"/>
                    </a:lnTo>
                    <a:lnTo>
                      <a:pt x="500" y="49"/>
                    </a:lnTo>
                    <a:lnTo>
                      <a:pt x="478" y="51"/>
                    </a:lnTo>
                    <a:lnTo>
                      <a:pt x="457" y="53"/>
                    </a:lnTo>
                    <a:lnTo>
                      <a:pt x="435" y="55"/>
                    </a:lnTo>
                    <a:lnTo>
                      <a:pt x="413" y="57"/>
                    </a:lnTo>
                    <a:lnTo>
                      <a:pt x="391" y="60"/>
                    </a:lnTo>
                    <a:lnTo>
                      <a:pt x="370" y="62"/>
                    </a:lnTo>
                    <a:lnTo>
                      <a:pt x="348" y="65"/>
                    </a:lnTo>
                    <a:lnTo>
                      <a:pt x="327" y="68"/>
                    </a:lnTo>
                    <a:lnTo>
                      <a:pt x="305" y="70"/>
                    </a:lnTo>
                    <a:lnTo>
                      <a:pt x="284" y="74"/>
                    </a:lnTo>
                    <a:lnTo>
                      <a:pt x="262" y="77"/>
                    </a:lnTo>
                    <a:lnTo>
                      <a:pt x="241" y="81"/>
                    </a:lnTo>
                    <a:lnTo>
                      <a:pt x="220" y="85"/>
                    </a:lnTo>
                    <a:lnTo>
                      <a:pt x="198" y="89"/>
                    </a:lnTo>
                    <a:lnTo>
                      <a:pt x="177" y="94"/>
                    </a:lnTo>
                    <a:lnTo>
                      <a:pt x="167" y="96"/>
                    </a:lnTo>
                    <a:lnTo>
                      <a:pt x="162" y="96"/>
                    </a:lnTo>
                    <a:lnTo>
                      <a:pt x="156" y="97"/>
                    </a:lnTo>
                    <a:lnTo>
                      <a:pt x="151" y="98"/>
                    </a:lnTo>
                    <a:lnTo>
                      <a:pt x="145" y="99"/>
                    </a:lnTo>
                    <a:lnTo>
                      <a:pt x="140" y="100"/>
                    </a:lnTo>
                    <a:lnTo>
                      <a:pt x="134" y="100"/>
                    </a:lnTo>
                    <a:lnTo>
                      <a:pt x="129" y="101"/>
                    </a:lnTo>
                    <a:lnTo>
                      <a:pt x="123" y="102"/>
                    </a:lnTo>
                    <a:lnTo>
                      <a:pt x="117" y="102"/>
                    </a:lnTo>
                    <a:lnTo>
                      <a:pt x="111" y="102"/>
                    </a:lnTo>
                    <a:lnTo>
                      <a:pt x="105" y="102"/>
                    </a:lnTo>
                    <a:lnTo>
                      <a:pt x="100" y="103"/>
                    </a:lnTo>
                    <a:lnTo>
                      <a:pt x="94" y="103"/>
                    </a:lnTo>
                    <a:lnTo>
                      <a:pt x="88" y="103"/>
                    </a:lnTo>
                    <a:lnTo>
                      <a:pt x="82" y="103"/>
                    </a:lnTo>
                    <a:lnTo>
                      <a:pt x="76" y="102"/>
                    </a:lnTo>
                    <a:lnTo>
                      <a:pt x="71" y="102"/>
                    </a:lnTo>
                    <a:lnTo>
                      <a:pt x="65" y="102"/>
                    </a:lnTo>
                    <a:lnTo>
                      <a:pt x="59" y="101"/>
                    </a:lnTo>
                    <a:lnTo>
                      <a:pt x="53" y="100"/>
                    </a:lnTo>
                    <a:lnTo>
                      <a:pt x="47" y="100"/>
                    </a:lnTo>
                    <a:lnTo>
                      <a:pt x="42" y="99"/>
                    </a:lnTo>
                    <a:lnTo>
                      <a:pt x="36" y="98"/>
                    </a:lnTo>
                    <a:lnTo>
                      <a:pt x="31" y="97"/>
                    </a:lnTo>
                    <a:lnTo>
                      <a:pt x="25" y="96"/>
                    </a:lnTo>
                    <a:lnTo>
                      <a:pt x="20" y="94"/>
                    </a:lnTo>
                    <a:lnTo>
                      <a:pt x="15" y="92"/>
                    </a:lnTo>
                    <a:lnTo>
                      <a:pt x="10" y="91"/>
                    </a:lnTo>
                    <a:lnTo>
                      <a:pt x="5" y="89"/>
                    </a:lnTo>
                    <a:lnTo>
                      <a:pt x="0" y="87"/>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1" name="Freeform 373">
                <a:extLst>
                  <a:ext uri="{FF2B5EF4-FFF2-40B4-BE49-F238E27FC236}">
                    <a16:creationId xmlns="" xmlns:a16="http://schemas.microsoft.com/office/drawing/2014/main" id="{A8A4FDC7-BB2F-41C4-8AB8-D359BAECF591}"/>
                  </a:ext>
                </a:extLst>
              </p:cNvPr>
              <p:cNvSpPr>
                <a:spLocks/>
              </p:cNvSpPr>
              <p:nvPr/>
            </p:nvSpPr>
            <p:spPr bwMode="auto">
              <a:xfrm>
                <a:off x="2326" y="3135"/>
                <a:ext cx="1023" cy="129"/>
              </a:xfrm>
              <a:custGeom>
                <a:avLst/>
                <a:gdLst>
                  <a:gd name="T0" fmla="*/ 1000 w 1023"/>
                  <a:gd name="T1" fmla="*/ 1 h 129"/>
                  <a:gd name="T2" fmla="*/ 976 w 1023"/>
                  <a:gd name="T3" fmla="*/ 0 h 129"/>
                  <a:gd name="T4" fmla="*/ 952 w 1023"/>
                  <a:gd name="T5" fmla="*/ 2 h 129"/>
                  <a:gd name="T6" fmla="*/ 927 w 1023"/>
                  <a:gd name="T7" fmla="*/ 7 h 129"/>
                  <a:gd name="T8" fmla="*/ 901 w 1023"/>
                  <a:gd name="T9" fmla="*/ 13 h 129"/>
                  <a:gd name="T10" fmla="*/ 874 w 1023"/>
                  <a:gd name="T11" fmla="*/ 22 h 129"/>
                  <a:gd name="T12" fmla="*/ 847 w 1023"/>
                  <a:gd name="T13" fmla="*/ 32 h 129"/>
                  <a:gd name="T14" fmla="*/ 820 w 1023"/>
                  <a:gd name="T15" fmla="*/ 44 h 129"/>
                  <a:gd name="T16" fmla="*/ 792 w 1023"/>
                  <a:gd name="T17" fmla="*/ 55 h 129"/>
                  <a:gd name="T18" fmla="*/ 765 w 1023"/>
                  <a:gd name="T19" fmla="*/ 67 h 129"/>
                  <a:gd name="T20" fmla="*/ 738 w 1023"/>
                  <a:gd name="T21" fmla="*/ 79 h 129"/>
                  <a:gd name="T22" fmla="*/ 711 w 1023"/>
                  <a:gd name="T23" fmla="*/ 90 h 129"/>
                  <a:gd name="T24" fmla="*/ 685 w 1023"/>
                  <a:gd name="T25" fmla="*/ 100 h 129"/>
                  <a:gd name="T26" fmla="*/ 660 w 1023"/>
                  <a:gd name="T27" fmla="*/ 108 h 129"/>
                  <a:gd name="T28" fmla="*/ 636 w 1023"/>
                  <a:gd name="T29" fmla="*/ 114 h 129"/>
                  <a:gd name="T30" fmla="*/ 612 w 1023"/>
                  <a:gd name="T31" fmla="*/ 118 h 129"/>
                  <a:gd name="T32" fmla="*/ 576 w 1023"/>
                  <a:gd name="T33" fmla="*/ 121 h 129"/>
                  <a:gd name="T34" fmla="*/ 552 w 1023"/>
                  <a:gd name="T35" fmla="*/ 123 h 129"/>
                  <a:gd name="T36" fmla="*/ 526 w 1023"/>
                  <a:gd name="T37" fmla="*/ 125 h 129"/>
                  <a:gd name="T38" fmla="*/ 500 w 1023"/>
                  <a:gd name="T39" fmla="*/ 126 h 129"/>
                  <a:gd name="T40" fmla="*/ 474 w 1023"/>
                  <a:gd name="T41" fmla="*/ 127 h 129"/>
                  <a:gd name="T42" fmla="*/ 447 w 1023"/>
                  <a:gd name="T43" fmla="*/ 128 h 129"/>
                  <a:gd name="T44" fmla="*/ 420 w 1023"/>
                  <a:gd name="T45" fmla="*/ 128 h 129"/>
                  <a:gd name="T46" fmla="*/ 393 w 1023"/>
                  <a:gd name="T47" fmla="*/ 128 h 129"/>
                  <a:gd name="T48" fmla="*/ 366 w 1023"/>
                  <a:gd name="T49" fmla="*/ 128 h 129"/>
                  <a:gd name="T50" fmla="*/ 340 w 1023"/>
                  <a:gd name="T51" fmla="*/ 127 h 129"/>
                  <a:gd name="T52" fmla="*/ 313 w 1023"/>
                  <a:gd name="T53" fmla="*/ 127 h 129"/>
                  <a:gd name="T54" fmla="*/ 287 w 1023"/>
                  <a:gd name="T55" fmla="*/ 125 h 129"/>
                  <a:gd name="T56" fmla="*/ 262 w 1023"/>
                  <a:gd name="T57" fmla="*/ 124 h 129"/>
                  <a:gd name="T58" fmla="*/ 237 w 1023"/>
                  <a:gd name="T59" fmla="*/ 122 h 129"/>
                  <a:gd name="T60" fmla="*/ 213 w 1023"/>
                  <a:gd name="T61" fmla="*/ 119 h 129"/>
                  <a:gd name="T62" fmla="*/ 188 w 1023"/>
                  <a:gd name="T63" fmla="*/ 116 h 129"/>
                  <a:gd name="T64" fmla="*/ 174 w 1023"/>
                  <a:gd name="T65" fmla="*/ 113 h 129"/>
                  <a:gd name="T66" fmla="*/ 161 w 1023"/>
                  <a:gd name="T67" fmla="*/ 109 h 129"/>
                  <a:gd name="T68" fmla="*/ 148 w 1023"/>
                  <a:gd name="T69" fmla="*/ 104 h 129"/>
                  <a:gd name="T70" fmla="*/ 136 w 1023"/>
                  <a:gd name="T71" fmla="*/ 99 h 129"/>
                  <a:gd name="T72" fmla="*/ 124 w 1023"/>
                  <a:gd name="T73" fmla="*/ 93 h 129"/>
                  <a:gd name="T74" fmla="*/ 111 w 1023"/>
                  <a:gd name="T75" fmla="*/ 87 h 129"/>
                  <a:gd name="T76" fmla="*/ 99 w 1023"/>
                  <a:gd name="T77" fmla="*/ 81 h 129"/>
                  <a:gd name="T78" fmla="*/ 87 w 1023"/>
                  <a:gd name="T79" fmla="*/ 74 h 129"/>
                  <a:gd name="T80" fmla="*/ 75 w 1023"/>
                  <a:gd name="T81" fmla="*/ 68 h 129"/>
                  <a:gd name="T82" fmla="*/ 63 w 1023"/>
                  <a:gd name="T83" fmla="*/ 62 h 129"/>
                  <a:gd name="T84" fmla="*/ 51 w 1023"/>
                  <a:gd name="T85" fmla="*/ 56 h 129"/>
                  <a:gd name="T86" fmla="*/ 38 w 1023"/>
                  <a:gd name="T87" fmla="*/ 51 h 129"/>
                  <a:gd name="T88" fmla="*/ 26 w 1023"/>
                  <a:gd name="T89" fmla="*/ 46 h 129"/>
                  <a:gd name="T90" fmla="*/ 13 w 1023"/>
                  <a:gd name="T91" fmla="*/ 42 h 129"/>
                  <a:gd name="T92" fmla="*/ 0 w 1023"/>
                  <a:gd name="T93" fmla="*/ 39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23"/>
                  <a:gd name="T142" fmla="*/ 0 h 129"/>
                  <a:gd name="T143" fmla="*/ 1023 w 1023"/>
                  <a:gd name="T144" fmla="*/ 129 h 1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23" h="129">
                    <a:moveTo>
                      <a:pt x="1022" y="7"/>
                    </a:moveTo>
                    <a:lnTo>
                      <a:pt x="1000" y="1"/>
                    </a:lnTo>
                    <a:lnTo>
                      <a:pt x="988" y="1"/>
                    </a:lnTo>
                    <a:lnTo>
                      <a:pt x="976" y="0"/>
                    </a:lnTo>
                    <a:lnTo>
                      <a:pt x="964" y="1"/>
                    </a:lnTo>
                    <a:lnTo>
                      <a:pt x="952" y="2"/>
                    </a:lnTo>
                    <a:lnTo>
                      <a:pt x="940" y="4"/>
                    </a:lnTo>
                    <a:lnTo>
                      <a:pt x="927" y="7"/>
                    </a:lnTo>
                    <a:lnTo>
                      <a:pt x="914" y="10"/>
                    </a:lnTo>
                    <a:lnTo>
                      <a:pt x="901" y="13"/>
                    </a:lnTo>
                    <a:lnTo>
                      <a:pt x="887" y="18"/>
                    </a:lnTo>
                    <a:lnTo>
                      <a:pt x="874" y="22"/>
                    </a:lnTo>
                    <a:lnTo>
                      <a:pt x="860" y="27"/>
                    </a:lnTo>
                    <a:lnTo>
                      <a:pt x="847" y="32"/>
                    </a:lnTo>
                    <a:lnTo>
                      <a:pt x="833" y="38"/>
                    </a:lnTo>
                    <a:lnTo>
                      <a:pt x="820" y="44"/>
                    </a:lnTo>
                    <a:lnTo>
                      <a:pt x="806" y="49"/>
                    </a:lnTo>
                    <a:lnTo>
                      <a:pt x="792" y="55"/>
                    </a:lnTo>
                    <a:lnTo>
                      <a:pt x="778" y="61"/>
                    </a:lnTo>
                    <a:lnTo>
                      <a:pt x="765" y="67"/>
                    </a:lnTo>
                    <a:lnTo>
                      <a:pt x="751" y="73"/>
                    </a:lnTo>
                    <a:lnTo>
                      <a:pt x="738" y="79"/>
                    </a:lnTo>
                    <a:lnTo>
                      <a:pt x="724" y="85"/>
                    </a:lnTo>
                    <a:lnTo>
                      <a:pt x="711" y="90"/>
                    </a:lnTo>
                    <a:lnTo>
                      <a:pt x="698" y="95"/>
                    </a:lnTo>
                    <a:lnTo>
                      <a:pt x="685" y="100"/>
                    </a:lnTo>
                    <a:lnTo>
                      <a:pt x="672" y="104"/>
                    </a:lnTo>
                    <a:lnTo>
                      <a:pt x="660" y="108"/>
                    </a:lnTo>
                    <a:lnTo>
                      <a:pt x="648" y="111"/>
                    </a:lnTo>
                    <a:lnTo>
                      <a:pt x="636" y="114"/>
                    </a:lnTo>
                    <a:lnTo>
                      <a:pt x="624" y="117"/>
                    </a:lnTo>
                    <a:lnTo>
                      <a:pt x="612" y="118"/>
                    </a:lnTo>
                    <a:lnTo>
                      <a:pt x="589" y="120"/>
                    </a:lnTo>
                    <a:lnTo>
                      <a:pt x="576" y="121"/>
                    </a:lnTo>
                    <a:lnTo>
                      <a:pt x="564" y="122"/>
                    </a:lnTo>
                    <a:lnTo>
                      <a:pt x="552" y="123"/>
                    </a:lnTo>
                    <a:lnTo>
                      <a:pt x="539" y="124"/>
                    </a:lnTo>
                    <a:lnTo>
                      <a:pt x="526" y="125"/>
                    </a:lnTo>
                    <a:lnTo>
                      <a:pt x="514" y="125"/>
                    </a:lnTo>
                    <a:lnTo>
                      <a:pt x="500" y="126"/>
                    </a:lnTo>
                    <a:lnTo>
                      <a:pt x="487" y="127"/>
                    </a:lnTo>
                    <a:lnTo>
                      <a:pt x="474" y="127"/>
                    </a:lnTo>
                    <a:lnTo>
                      <a:pt x="460" y="127"/>
                    </a:lnTo>
                    <a:lnTo>
                      <a:pt x="447" y="128"/>
                    </a:lnTo>
                    <a:lnTo>
                      <a:pt x="434" y="128"/>
                    </a:lnTo>
                    <a:lnTo>
                      <a:pt x="420" y="128"/>
                    </a:lnTo>
                    <a:lnTo>
                      <a:pt x="407" y="128"/>
                    </a:lnTo>
                    <a:lnTo>
                      <a:pt x="393" y="128"/>
                    </a:lnTo>
                    <a:lnTo>
                      <a:pt x="380" y="128"/>
                    </a:lnTo>
                    <a:lnTo>
                      <a:pt x="366" y="128"/>
                    </a:lnTo>
                    <a:lnTo>
                      <a:pt x="353" y="128"/>
                    </a:lnTo>
                    <a:lnTo>
                      <a:pt x="340" y="127"/>
                    </a:lnTo>
                    <a:lnTo>
                      <a:pt x="326" y="127"/>
                    </a:lnTo>
                    <a:lnTo>
                      <a:pt x="313" y="127"/>
                    </a:lnTo>
                    <a:lnTo>
                      <a:pt x="300" y="126"/>
                    </a:lnTo>
                    <a:lnTo>
                      <a:pt x="287" y="125"/>
                    </a:lnTo>
                    <a:lnTo>
                      <a:pt x="274" y="125"/>
                    </a:lnTo>
                    <a:lnTo>
                      <a:pt x="262" y="124"/>
                    </a:lnTo>
                    <a:lnTo>
                      <a:pt x="250" y="123"/>
                    </a:lnTo>
                    <a:lnTo>
                      <a:pt x="237" y="122"/>
                    </a:lnTo>
                    <a:lnTo>
                      <a:pt x="225" y="121"/>
                    </a:lnTo>
                    <a:lnTo>
                      <a:pt x="213" y="119"/>
                    </a:lnTo>
                    <a:lnTo>
                      <a:pt x="202" y="118"/>
                    </a:lnTo>
                    <a:lnTo>
                      <a:pt x="188" y="116"/>
                    </a:lnTo>
                    <a:lnTo>
                      <a:pt x="181" y="114"/>
                    </a:lnTo>
                    <a:lnTo>
                      <a:pt x="174" y="113"/>
                    </a:lnTo>
                    <a:lnTo>
                      <a:pt x="168" y="111"/>
                    </a:lnTo>
                    <a:lnTo>
                      <a:pt x="161" y="109"/>
                    </a:lnTo>
                    <a:lnTo>
                      <a:pt x="155" y="106"/>
                    </a:lnTo>
                    <a:lnTo>
                      <a:pt x="148" y="104"/>
                    </a:lnTo>
                    <a:lnTo>
                      <a:pt x="142" y="101"/>
                    </a:lnTo>
                    <a:lnTo>
                      <a:pt x="136" y="99"/>
                    </a:lnTo>
                    <a:lnTo>
                      <a:pt x="130" y="96"/>
                    </a:lnTo>
                    <a:lnTo>
                      <a:pt x="124" y="93"/>
                    </a:lnTo>
                    <a:lnTo>
                      <a:pt x="118" y="90"/>
                    </a:lnTo>
                    <a:lnTo>
                      <a:pt x="111" y="87"/>
                    </a:lnTo>
                    <a:lnTo>
                      <a:pt x="105" y="84"/>
                    </a:lnTo>
                    <a:lnTo>
                      <a:pt x="99" y="81"/>
                    </a:lnTo>
                    <a:lnTo>
                      <a:pt x="93" y="77"/>
                    </a:lnTo>
                    <a:lnTo>
                      <a:pt x="87" y="74"/>
                    </a:lnTo>
                    <a:lnTo>
                      <a:pt x="81" y="71"/>
                    </a:lnTo>
                    <a:lnTo>
                      <a:pt x="75" y="68"/>
                    </a:lnTo>
                    <a:lnTo>
                      <a:pt x="69" y="65"/>
                    </a:lnTo>
                    <a:lnTo>
                      <a:pt x="63" y="62"/>
                    </a:lnTo>
                    <a:lnTo>
                      <a:pt x="57" y="59"/>
                    </a:lnTo>
                    <a:lnTo>
                      <a:pt x="51" y="56"/>
                    </a:lnTo>
                    <a:lnTo>
                      <a:pt x="44" y="53"/>
                    </a:lnTo>
                    <a:lnTo>
                      <a:pt x="38" y="51"/>
                    </a:lnTo>
                    <a:lnTo>
                      <a:pt x="32" y="49"/>
                    </a:lnTo>
                    <a:lnTo>
                      <a:pt x="26" y="46"/>
                    </a:lnTo>
                    <a:lnTo>
                      <a:pt x="19" y="44"/>
                    </a:lnTo>
                    <a:lnTo>
                      <a:pt x="13" y="42"/>
                    </a:lnTo>
                    <a:lnTo>
                      <a:pt x="6" y="41"/>
                    </a:lnTo>
                    <a:lnTo>
                      <a:pt x="0" y="39"/>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2" name="Freeform 374">
                <a:extLst>
                  <a:ext uri="{FF2B5EF4-FFF2-40B4-BE49-F238E27FC236}">
                    <a16:creationId xmlns="" xmlns:a16="http://schemas.microsoft.com/office/drawing/2014/main" id="{29CF673E-C670-4556-8BF1-F2344FD62C23}"/>
                  </a:ext>
                </a:extLst>
              </p:cNvPr>
              <p:cNvSpPr>
                <a:spLocks/>
              </p:cNvSpPr>
              <p:nvPr/>
            </p:nvSpPr>
            <p:spPr bwMode="auto">
              <a:xfrm>
                <a:off x="2320" y="2984"/>
                <a:ext cx="1085" cy="93"/>
              </a:xfrm>
              <a:custGeom>
                <a:avLst/>
                <a:gdLst>
                  <a:gd name="T0" fmla="*/ 1084 w 1085"/>
                  <a:gd name="T1" fmla="*/ 40 h 93"/>
                  <a:gd name="T2" fmla="*/ 1033 w 1085"/>
                  <a:gd name="T3" fmla="*/ 25 h 93"/>
                  <a:gd name="T4" fmla="*/ 1008 w 1085"/>
                  <a:gd name="T5" fmla="*/ 18 h 93"/>
                  <a:gd name="T6" fmla="*/ 983 w 1085"/>
                  <a:gd name="T7" fmla="*/ 14 h 93"/>
                  <a:gd name="T8" fmla="*/ 958 w 1085"/>
                  <a:gd name="T9" fmla="*/ 9 h 93"/>
                  <a:gd name="T10" fmla="*/ 932 w 1085"/>
                  <a:gd name="T11" fmla="*/ 6 h 93"/>
                  <a:gd name="T12" fmla="*/ 906 w 1085"/>
                  <a:gd name="T13" fmla="*/ 3 h 93"/>
                  <a:gd name="T14" fmla="*/ 881 w 1085"/>
                  <a:gd name="T15" fmla="*/ 2 h 93"/>
                  <a:gd name="T16" fmla="*/ 856 w 1085"/>
                  <a:gd name="T17" fmla="*/ 0 h 93"/>
                  <a:gd name="T18" fmla="*/ 830 w 1085"/>
                  <a:gd name="T19" fmla="*/ 0 h 93"/>
                  <a:gd name="T20" fmla="*/ 804 w 1085"/>
                  <a:gd name="T21" fmla="*/ 0 h 93"/>
                  <a:gd name="T22" fmla="*/ 778 w 1085"/>
                  <a:gd name="T23" fmla="*/ 1 h 93"/>
                  <a:gd name="T24" fmla="*/ 753 w 1085"/>
                  <a:gd name="T25" fmla="*/ 2 h 93"/>
                  <a:gd name="T26" fmla="*/ 727 w 1085"/>
                  <a:gd name="T27" fmla="*/ 4 h 93"/>
                  <a:gd name="T28" fmla="*/ 701 w 1085"/>
                  <a:gd name="T29" fmla="*/ 6 h 93"/>
                  <a:gd name="T30" fmla="*/ 676 w 1085"/>
                  <a:gd name="T31" fmla="*/ 8 h 93"/>
                  <a:gd name="T32" fmla="*/ 650 w 1085"/>
                  <a:gd name="T33" fmla="*/ 11 h 93"/>
                  <a:gd name="T34" fmla="*/ 624 w 1085"/>
                  <a:gd name="T35" fmla="*/ 14 h 93"/>
                  <a:gd name="T36" fmla="*/ 598 w 1085"/>
                  <a:gd name="T37" fmla="*/ 17 h 93"/>
                  <a:gd name="T38" fmla="*/ 572 w 1085"/>
                  <a:gd name="T39" fmla="*/ 21 h 93"/>
                  <a:gd name="T40" fmla="*/ 547 w 1085"/>
                  <a:gd name="T41" fmla="*/ 24 h 93"/>
                  <a:gd name="T42" fmla="*/ 521 w 1085"/>
                  <a:gd name="T43" fmla="*/ 28 h 93"/>
                  <a:gd name="T44" fmla="*/ 496 w 1085"/>
                  <a:gd name="T45" fmla="*/ 32 h 93"/>
                  <a:gd name="T46" fmla="*/ 470 w 1085"/>
                  <a:gd name="T47" fmla="*/ 36 h 93"/>
                  <a:gd name="T48" fmla="*/ 445 w 1085"/>
                  <a:gd name="T49" fmla="*/ 39 h 93"/>
                  <a:gd name="T50" fmla="*/ 419 w 1085"/>
                  <a:gd name="T51" fmla="*/ 43 h 93"/>
                  <a:gd name="T52" fmla="*/ 394 w 1085"/>
                  <a:gd name="T53" fmla="*/ 46 h 93"/>
                  <a:gd name="T54" fmla="*/ 369 w 1085"/>
                  <a:gd name="T55" fmla="*/ 50 h 93"/>
                  <a:gd name="T56" fmla="*/ 344 w 1085"/>
                  <a:gd name="T57" fmla="*/ 52 h 93"/>
                  <a:gd name="T58" fmla="*/ 319 w 1085"/>
                  <a:gd name="T59" fmla="*/ 55 h 93"/>
                  <a:gd name="T60" fmla="*/ 294 w 1085"/>
                  <a:gd name="T61" fmla="*/ 58 h 93"/>
                  <a:gd name="T62" fmla="*/ 269 w 1085"/>
                  <a:gd name="T63" fmla="*/ 60 h 93"/>
                  <a:gd name="T64" fmla="*/ 252 w 1085"/>
                  <a:gd name="T65" fmla="*/ 60 h 93"/>
                  <a:gd name="T66" fmla="*/ 244 w 1085"/>
                  <a:gd name="T67" fmla="*/ 60 h 93"/>
                  <a:gd name="T68" fmla="*/ 235 w 1085"/>
                  <a:gd name="T69" fmla="*/ 61 h 93"/>
                  <a:gd name="T70" fmla="*/ 227 w 1085"/>
                  <a:gd name="T71" fmla="*/ 61 h 93"/>
                  <a:gd name="T72" fmla="*/ 218 w 1085"/>
                  <a:gd name="T73" fmla="*/ 61 h 93"/>
                  <a:gd name="T74" fmla="*/ 210 w 1085"/>
                  <a:gd name="T75" fmla="*/ 61 h 93"/>
                  <a:gd name="T76" fmla="*/ 201 w 1085"/>
                  <a:gd name="T77" fmla="*/ 61 h 93"/>
                  <a:gd name="T78" fmla="*/ 192 w 1085"/>
                  <a:gd name="T79" fmla="*/ 62 h 93"/>
                  <a:gd name="T80" fmla="*/ 184 w 1085"/>
                  <a:gd name="T81" fmla="*/ 62 h 93"/>
                  <a:gd name="T82" fmla="*/ 175 w 1085"/>
                  <a:gd name="T83" fmla="*/ 62 h 93"/>
                  <a:gd name="T84" fmla="*/ 166 w 1085"/>
                  <a:gd name="T85" fmla="*/ 62 h 93"/>
                  <a:gd name="T86" fmla="*/ 158 w 1085"/>
                  <a:gd name="T87" fmla="*/ 62 h 93"/>
                  <a:gd name="T88" fmla="*/ 149 w 1085"/>
                  <a:gd name="T89" fmla="*/ 62 h 93"/>
                  <a:gd name="T90" fmla="*/ 140 w 1085"/>
                  <a:gd name="T91" fmla="*/ 62 h 93"/>
                  <a:gd name="T92" fmla="*/ 132 w 1085"/>
                  <a:gd name="T93" fmla="*/ 63 h 93"/>
                  <a:gd name="T94" fmla="*/ 123 w 1085"/>
                  <a:gd name="T95" fmla="*/ 63 h 93"/>
                  <a:gd name="T96" fmla="*/ 114 w 1085"/>
                  <a:gd name="T97" fmla="*/ 64 h 93"/>
                  <a:gd name="T98" fmla="*/ 106 w 1085"/>
                  <a:gd name="T99" fmla="*/ 65 h 93"/>
                  <a:gd name="T100" fmla="*/ 98 w 1085"/>
                  <a:gd name="T101" fmla="*/ 66 h 93"/>
                  <a:gd name="T102" fmla="*/ 89 w 1085"/>
                  <a:gd name="T103" fmla="*/ 67 h 93"/>
                  <a:gd name="T104" fmla="*/ 80 w 1085"/>
                  <a:gd name="T105" fmla="*/ 68 h 93"/>
                  <a:gd name="T106" fmla="*/ 72 w 1085"/>
                  <a:gd name="T107" fmla="*/ 69 h 93"/>
                  <a:gd name="T108" fmla="*/ 64 w 1085"/>
                  <a:gd name="T109" fmla="*/ 71 h 93"/>
                  <a:gd name="T110" fmla="*/ 56 w 1085"/>
                  <a:gd name="T111" fmla="*/ 73 h 93"/>
                  <a:gd name="T112" fmla="*/ 47 w 1085"/>
                  <a:gd name="T113" fmla="*/ 75 h 93"/>
                  <a:gd name="T114" fmla="*/ 39 w 1085"/>
                  <a:gd name="T115" fmla="*/ 77 h 93"/>
                  <a:gd name="T116" fmla="*/ 31 w 1085"/>
                  <a:gd name="T117" fmla="*/ 80 h 93"/>
                  <a:gd name="T118" fmla="*/ 23 w 1085"/>
                  <a:gd name="T119" fmla="*/ 82 h 93"/>
                  <a:gd name="T120" fmla="*/ 15 w 1085"/>
                  <a:gd name="T121" fmla="*/ 85 h 93"/>
                  <a:gd name="T122" fmla="*/ 7 w 1085"/>
                  <a:gd name="T123" fmla="*/ 88 h 93"/>
                  <a:gd name="T124" fmla="*/ 0 w 1085"/>
                  <a:gd name="T125" fmla="*/ 92 h 9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85"/>
                  <a:gd name="T190" fmla="*/ 0 h 93"/>
                  <a:gd name="T191" fmla="*/ 1085 w 1085"/>
                  <a:gd name="T192" fmla="*/ 93 h 9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85" h="93">
                    <a:moveTo>
                      <a:pt x="1084" y="40"/>
                    </a:moveTo>
                    <a:lnTo>
                      <a:pt x="1033" y="25"/>
                    </a:lnTo>
                    <a:lnTo>
                      <a:pt x="1008" y="18"/>
                    </a:lnTo>
                    <a:lnTo>
                      <a:pt x="983" y="14"/>
                    </a:lnTo>
                    <a:lnTo>
                      <a:pt x="958" y="9"/>
                    </a:lnTo>
                    <a:lnTo>
                      <a:pt x="932" y="6"/>
                    </a:lnTo>
                    <a:lnTo>
                      <a:pt x="906" y="3"/>
                    </a:lnTo>
                    <a:lnTo>
                      <a:pt x="881" y="2"/>
                    </a:lnTo>
                    <a:lnTo>
                      <a:pt x="856" y="0"/>
                    </a:lnTo>
                    <a:lnTo>
                      <a:pt x="830" y="0"/>
                    </a:lnTo>
                    <a:lnTo>
                      <a:pt x="804" y="0"/>
                    </a:lnTo>
                    <a:lnTo>
                      <a:pt x="778" y="1"/>
                    </a:lnTo>
                    <a:lnTo>
                      <a:pt x="753" y="2"/>
                    </a:lnTo>
                    <a:lnTo>
                      <a:pt x="727" y="4"/>
                    </a:lnTo>
                    <a:lnTo>
                      <a:pt x="701" y="6"/>
                    </a:lnTo>
                    <a:lnTo>
                      <a:pt x="676" y="8"/>
                    </a:lnTo>
                    <a:lnTo>
                      <a:pt x="650" y="11"/>
                    </a:lnTo>
                    <a:lnTo>
                      <a:pt x="624" y="14"/>
                    </a:lnTo>
                    <a:lnTo>
                      <a:pt x="598" y="17"/>
                    </a:lnTo>
                    <a:lnTo>
                      <a:pt x="572" y="21"/>
                    </a:lnTo>
                    <a:lnTo>
                      <a:pt x="547" y="24"/>
                    </a:lnTo>
                    <a:lnTo>
                      <a:pt x="521" y="28"/>
                    </a:lnTo>
                    <a:lnTo>
                      <a:pt x="496" y="32"/>
                    </a:lnTo>
                    <a:lnTo>
                      <a:pt x="470" y="36"/>
                    </a:lnTo>
                    <a:lnTo>
                      <a:pt x="445" y="39"/>
                    </a:lnTo>
                    <a:lnTo>
                      <a:pt x="419" y="43"/>
                    </a:lnTo>
                    <a:lnTo>
                      <a:pt x="394" y="46"/>
                    </a:lnTo>
                    <a:lnTo>
                      <a:pt x="369" y="50"/>
                    </a:lnTo>
                    <a:lnTo>
                      <a:pt x="344" y="52"/>
                    </a:lnTo>
                    <a:lnTo>
                      <a:pt x="319" y="55"/>
                    </a:lnTo>
                    <a:lnTo>
                      <a:pt x="294" y="58"/>
                    </a:lnTo>
                    <a:lnTo>
                      <a:pt x="269" y="60"/>
                    </a:lnTo>
                    <a:lnTo>
                      <a:pt x="252" y="60"/>
                    </a:lnTo>
                    <a:lnTo>
                      <a:pt x="244" y="60"/>
                    </a:lnTo>
                    <a:lnTo>
                      <a:pt x="235" y="61"/>
                    </a:lnTo>
                    <a:lnTo>
                      <a:pt x="227" y="61"/>
                    </a:lnTo>
                    <a:lnTo>
                      <a:pt x="218" y="61"/>
                    </a:lnTo>
                    <a:lnTo>
                      <a:pt x="210" y="61"/>
                    </a:lnTo>
                    <a:lnTo>
                      <a:pt x="201" y="61"/>
                    </a:lnTo>
                    <a:lnTo>
                      <a:pt x="192" y="62"/>
                    </a:lnTo>
                    <a:lnTo>
                      <a:pt x="184" y="62"/>
                    </a:lnTo>
                    <a:lnTo>
                      <a:pt x="175" y="62"/>
                    </a:lnTo>
                    <a:lnTo>
                      <a:pt x="166" y="62"/>
                    </a:lnTo>
                    <a:lnTo>
                      <a:pt x="158" y="62"/>
                    </a:lnTo>
                    <a:lnTo>
                      <a:pt x="149" y="62"/>
                    </a:lnTo>
                    <a:lnTo>
                      <a:pt x="140" y="62"/>
                    </a:lnTo>
                    <a:lnTo>
                      <a:pt x="132" y="63"/>
                    </a:lnTo>
                    <a:lnTo>
                      <a:pt x="123" y="63"/>
                    </a:lnTo>
                    <a:lnTo>
                      <a:pt x="114" y="64"/>
                    </a:lnTo>
                    <a:lnTo>
                      <a:pt x="106" y="65"/>
                    </a:lnTo>
                    <a:lnTo>
                      <a:pt x="98" y="66"/>
                    </a:lnTo>
                    <a:lnTo>
                      <a:pt x="89" y="67"/>
                    </a:lnTo>
                    <a:lnTo>
                      <a:pt x="80" y="68"/>
                    </a:lnTo>
                    <a:lnTo>
                      <a:pt x="72" y="69"/>
                    </a:lnTo>
                    <a:lnTo>
                      <a:pt x="64" y="71"/>
                    </a:lnTo>
                    <a:lnTo>
                      <a:pt x="56" y="73"/>
                    </a:lnTo>
                    <a:lnTo>
                      <a:pt x="47" y="75"/>
                    </a:lnTo>
                    <a:lnTo>
                      <a:pt x="39" y="77"/>
                    </a:lnTo>
                    <a:lnTo>
                      <a:pt x="31" y="80"/>
                    </a:lnTo>
                    <a:lnTo>
                      <a:pt x="23" y="82"/>
                    </a:lnTo>
                    <a:lnTo>
                      <a:pt x="15" y="85"/>
                    </a:lnTo>
                    <a:lnTo>
                      <a:pt x="7" y="88"/>
                    </a:lnTo>
                    <a:lnTo>
                      <a:pt x="0" y="92"/>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3" name="Freeform 375">
                <a:extLst>
                  <a:ext uri="{FF2B5EF4-FFF2-40B4-BE49-F238E27FC236}">
                    <a16:creationId xmlns="" xmlns:a16="http://schemas.microsoft.com/office/drawing/2014/main" id="{5A63982A-4385-42A7-8C19-AFC603DFB406}"/>
                  </a:ext>
                </a:extLst>
              </p:cNvPr>
              <p:cNvSpPr>
                <a:spLocks/>
              </p:cNvSpPr>
              <p:nvPr/>
            </p:nvSpPr>
            <p:spPr bwMode="auto">
              <a:xfrm>
                <a:off x="2411" y="3044"/>
                <a:ext cx="1232" cy="180"/>
              </a:xfrm>
              <a:custGeom>
                <a:avLst/>
                <a:gdLst>
                  <a:gd name="T0" fmla="*/ 22 w 1232"/>
                  <a:gd name="T1" fmla="*/ 131 h 180"/>
                  <a:gd name="T2" fmla="*/ 44 w 1232"/>
                  <a:gd name="T3" fmla="*/ 133 h 180"/>
                  <a:gd name="T4" fmla="*/ 65 w 1232"/>
                  <a:gd name="T5" fmla="*/ 136 h 180"/>
                  <a:gd name="T6" fmla="*/ 87 w 1232"/>
                  <a:gd name="T7" fmla="*/ 140 h 180"/>
                  <a:gd name="T8" fmla="*/ 108 w 1232"/>
                  <a:gd name="T9" fmla="*/ 144 h 180"/>
                  <a:gd name="T10" fmla="*/ 129 w 1232"/>
                  <a:gd name="T11" fmla="*/ 149 h 180"/>
                  <a:gd name="T12" fmla="*/ 149 w 1232"/>
                  <a:gd name="T13" fmla="*/ 154 h 180"/>
                  <a:gd name="T14" fmla="*/ 171 w 1232"/>
                  <a:gd name="T15" fmla="*/ 159 h 180"/>
                  <a:gd name="T16" fmla="*/ 191 w 1232"/>
                  <a:gd name="T17" fmla="*/ 164 h 180"/>
                  <a:gd name="T18" fmla="*/ 212 w 1232"/>
                  <a:gd name="T19" fmla="*/ 169 h 180"/>
                  <a:gd name="T20" fmla="*/ 233 w 1232"/>
                  <a:gd name="T21" fmla="*/ 173 h 180"/>
                  <a:gd name="T22" fmla="*/ 255 w 1232"/>
                  <a:gd name="T23" fmla="*/ 176 h 180"/>
                  <a:gd name="T24" fmla="*/ 276 w 1232"/>
                  <a:gd name="T25" fmla="*/ 178 h 180"/>
                  <a:gd name="T26" fmla="*/ 298 w 1232"/>
                  <a:gd name="T27" fmla="*/ 179 h 180"/>
                  <a:gd name="T28" fmla="*/ 321 w 1232"/>
                  <a:gd name="T29" fmla="*/ 178 h 180"/>
                  <a:gd name="T30" fmla="*/ 343 w 1232"/>
                  <a:gd name="T31" fmla="*/ 176 h 180"/>
                  <a:gd name="T32" fmla="*/ 374 w 1232"/>
                  <a:gd name="T33" fmla="*/ 172 h 180"/>
                  <a:gd name="T34" fmla="*/ 394 w 1232"/>
                  <a:gd name="T35" fmla="*/ 168 h 180"/>
                  <a:gd name="T36" fmla="*/ 414 w 1232"/>
                  <a:gd name="T37" fmla="*/ 165 h 180"/>
                  <a:gd name="T38" fmla="*/ 433 w 1232"/>
                  <a:gd name="T39" fmla="*/ 162 h 180"/>
                  <a:gd name="T40" fmla="*/ 453 w 1232"/>
                  <a:gd name="T41" fmla="*/ 158 h 180"/>
                  <a:gd name="T42" fmla="*/ 472 w 1232"/>
                  <a:gd name="T43" fmla="*/ 154 h 180"/>
                  <a:gd name="T44" fmla="*/ 491 w 1232"/>
                  <a:gd name="T45" fmla="*/ 151 h 180"/>
                  <a:gd name="T46" fmla="*/ 511 w 1232"/>
                  <a:gd name="T47" fmla="*/ 148 h 180"/>
                  <a:gd name="T48" fmla="*/ 530 w 1232"/>
                  <a:gd name="T49" fmla="*/ 144 h 180"/>
                  <a:gd name="T50" fmla="*/ 550 w 1232"/>
                  <a:gd name="T51" fmla="*/ 141 h 180"/>
                  <a:gd name="T52" fmla="*/ 570 w 1232"/>
                  <a:gd name="T53" fmla="*/ 138 h 180"/>
                  <a:gd name="T54" fmla="*/ 589 w 1232"/>
                  <a:gd name="T55" fmla="*/ 136 h 180"/>
                  <a:gd name="T56" fmla="*/ 610 w 1232"/>
                  <a:gd name="T57" fmla="*/ 134 h 180"/>
                  <a:gd name="T58" fmla="*/ 630 w 1232"/>
                  <a:gd name="T59" fmla="*/ 132 h 180"/>
                  <a:gd name="T60" fmla="*/ 651 w 1232"/>
                  <a:gd name="T61" fmla="*/ 131 h 180"/>
                  <a:gd name="T62" fmla="*/ 699 w 1232"/>
                  <a:gd name="T63" fmla="*/ 128 h 180"/>
                  <a:gd name="T64" fmla="*/ 735 w 1232"/>
                  <a:gd name="T65" fmla="*/ 124 h 180"/>
                  <a:gd name="T66" fmla="*/ 771 w 1232"/>
                  <a:gd name="T67" fmla="*/ 119 h 180"/>
                  <a:gd name="T68" fmla="*/ 807 w 1232"/>
                  <a:gd name="T69" fmla="*/ 113 h 180"/>
                  <a:gd name="T70" fmla="*/ 842 w 1232"/>
                  <a:gd name="T71" fmla="*/ 106 h 180"/>
                  <a:gd name="T72" fmla="*/ 877 w 1232"/>
                  <a:gd name="T73" fmla="*/ 98 h 180"/>
                  <a:gd name="T74" fmla="*/ 913 w 1232"/>
                  <a:gd name="T75" fmla="*/ 90 h 180"/>
                  <a:gd name="T76" fmla="*/ 948 w 1232"/>
                  <a:gd name="T77" fmla="*/ 81 h 180"/>
                  <a:gd name="T78" fmla="*/ 983 w 1232"/>
                  <a:gd name="T79" fmla="*/ 71 h 180"/>
                  <a:gd name="T80" fmla="*/ 1019 w 1232"/>
                  <a:gd name="T81" fmla="*/ 61 h 180"/>
                  <a:gd name="T82" fmla="*/ 1054 w 1232"/>
                  <a:gd name="T83" fmla="*/ 50 h 180"/>
                  <a:gd name="T84" fmla="*/ 1089 w 1232"/>
                  <a:gd name="T85" fmla="*/ 40 h 180"/>
                  <a:gd name="T86" fmla="*/ 1125 w 1232"/>
                  <a:gd name="T87" fmla="*/ 30 h 180"/>
                  <a:gd name="T88" fmla="*/ 1160 w 1232"/>
                  <a:gd name="T89" fmla="*/ 19 h 180"/>
                  <a:gd name="T90" fmla="*/ 1195 w 1232"/>
                  <a:gd name="T91" fmla="*/ 9 h 180"/>
                  <a:gd name="T92" fmla="*/ 1231 w 1232"/>
                  <a:gd name="T93" fmla="*/ 0 h 18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2"/>
                  <a:gd name="T142" fmla="*/ 0 h 180"/>
                  <a:gd name="T143" fmla="*/ 1232 w 1232"/>
                  <a:gd name="T144" fmla="*/ 180 h 18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2" h="180">
                    <a:moveTo>
                      <a:pt x="0" y="130"/>
                    </a:moveTo>
                    <a:lnTo>
                      <a:pt x="22" y="131"/>
                    </a:lnTo>
                    <a:lnTo>
                      <a:pt x="33" y="132"/>
                    </a:lnTo>
                    <a:lnTo>
                      <a:pt x="44" y="133"/>
                    </a:lnTo>
                    <a:lnTo>
                      <a:pt x="55" y="134"/>
                    </a:lnTo>
                    <a:lnTo>
                      <a:pt x="65" y="136"/>
                    </a:lnTo>
                    <a:lnTo>
                      <a:pt x="76" y="138"/>
                    </a:lnTo>
                    <a:lnTo>
                      <a:pt x="87" y="140"/>
                    </a:lnTo>
                    <a:lnTo>
                      <a:pt x="97" y="142"/>
                    </a:lnTo>
                    <a:lnTo>
                      <a:pt x="108" y="144"/>
                    </a:lnTo>
                    <a:lnTo>
                      <a:pt x="118" y="146"/>
                    </a:lnTo>
                    <a:lnTo>
                      <a:pt x="129" y="149"/>
                    </a:lnTo>
                    <a:lnTo>
                      <a:pt x="139" y="152"/>
                    </a:lnTo>
                    <a:lnTo>
                      <a:pt x="149" y="154"/>
                    </a:lnTo>
                    <a:lnTo>
                      <a:pt x="160" y="157"/>
                    </a:lnTo>
                    <a:lnTo>
                      <a:pt x="171" y="159"/>
                    </a:lnTo>
                    <a:lnTo>
                      <a:pt x="181" y="162"/>
                    </a:lnTo>
                    <a:lnTo>
                      <a:pt x="191" y="164"/>
                    </a:lnTo>
                    <a:lnTo>
                      <a:pt x="202" y="167"/>
                    </a:lnTo>
                    <a:lnTo>
                      <a:pt x="212" y="169"/>
                    </a:lnTo>
                    <a:lnTo>
                      <a:pt x="223" y="171"/>
                    </a:lnTo>
                    <a:lnTo>
                      <a:pt x="233" y="173"/>
                    </a:lnTo>
                    <a:lnTo>
                      <a:pt x="244" y="174"/>
                    </a:lnTo>
                    <a:lnTo>
                      <a:pt x="255" y="176"/>
                    </a:lnTo>
                    <a:lnTo>
                      <a:pt x="265" y="177"/>
                    </a:lnTo>
                    <a:lnTo>
                      <a:pt x="276" y="178"/>
                    </a:lnTo>
                    <a:lnTo>
                      <a:pt x="287" y="179"/>
                    </a:lnTo>
                    <a:lnTo>
                      <a:pt x="298" y="179"/>
                    </a:lnTo>
                    <a:lnTo>
                      <a:pt x="309" y="179"/>
                    </a:lnTo>
                    <a:lnTo>
                      <a:pt x="321" y="178"/>
                    </a:lnTo>
                    <a:lnTo>
                      <a:pt x="332" y="178"/>
                    </a:lnTo>
                    <a:lnTo>
                      <a:pt x="343" y="176"/>
                    </a:lnTo>
                    <a:lnTo>
                      <a:pt x="364" y="173"/>
                    </a:lnTo>
                    <a:lnTo>
                      <a:pt x="374" y="172"/>
                    </a:lnTo>
                    <a:lnTo>
                      <a:pt x="384" y="170"/>
                    </a:lnTo>
                    <a:lnTo>
                      <a:pt x="394" y="168"/>
                    </a:lnTo>
                    <a:lnTo>
                      <a:pt x="404" y="167"/>
                    </a:lnTo>
                    <a:lnTo>
                      <a:pt x="414" y="165"/>
                    </a:lnTo>
                    <a:lnTo>
                      <a:pt x="423" y="163"/>
                    </a:lnTo>
                    <a:lnTo>
                      <a:pt x="433" y="162"/>
                    </a:lnTo>
                    <a:lnTo>
                      <a:pt x="443" y="160"/>
                    </a:lnTo>
                    <a:lnTo>
                      <a:pt x="453" y="158"/>
                    </a:lnTo>
                    <a:lnTo>
                      <a:pt x="463" y="156"/>
                    </a:lnTo>
                    <a:lnTo>
                      <a:pt x="472" y="154"/>
                    </a:lnTo>
                    <a:lnTo>
                      <a:pt x="482" y="153"/>
                    </a:lnTo>
                    <a:lnTo>
                      <a:pt x="491" y="151"/>
                    </a:lnTo>
                    <a:lnTo>
                      <a:pt x="501" y="149"/>
                    </a:lnTo>
                    <a:lnTo>
                      <a:pt x="511" y="148"/>
                    </a:lnTo>
                    <a:lnTo>
                      <a:pt x="521" y="146"/>
                    </a:lnTo>
                    <a:lnTo>
                      <a:pt x="530" y="144"/>
                    </a:lnTo>
                    <a:lnTo>
                      <a:pt x="540" y="143"/>
                    </a:lnTo>
                    <a:lnTo>
                      <a:pt x="550" y="141"/>
                    </a:lnTo>
                    <a:lnTo>
                      <a:pt x="560" y="140"/>
                    </a:lnTo>
                    <a:lnTo>
                      <a:pt x="570" y="138"/>
                    </a:lnTo>
                    <a:lnTo>
                      <a:pt x="580" y="137"/>
                    </a:lnTo>
                    <a:lnTo>
                      <a:pt x="589" y="136"/>
                    </a:lnTo>
                    <a:lnTo>
                      <a:pt x="600" y="135"/>
                    </a:lnTo>
                    <a:lnTo>
                      <a:pt x="610" y="134"/>
                    </a:lnTo>
                    <a:lnTo>
                      <a:pt x="620" y="133"/>
                    </a:lnTo>
                    <a:lnTo>
                      <a:pt x="630" y="132"/>
                    </a:lnTo>
                    <a:lnTo>
                      <a:pt x="641" y="131"/>
                    </a:lnTo>
                    <a:lnTo>
                      <a:pt x="651" y="131"/>
                    </a:lnTo>
                    <a:lnTo>
                      <a:pt x="662" y="130"/>
                    </a:lnTo>
                    <a:lnTo>
                      <a:pt x="699" y="128"/>
                    </a:lnTo>
                    <a:lnTo>
                      <a:pt x="717" y="126"/>
                    </a:lnTo>
                    <a:lnTo>
                      <a:pt x="735" y="124"/>
                    </a:lnTo>
                    <a:lnTo>
                      <a:pt x="753" y="122"/>
                    </a:lnTo>
                    <a:lnTo>
                      <a:pt x="771" y="119"/>
                    </a:lnTo>
                    <a:lnTo>
                      <a:pt x="789" y="116"/>
                    </a:lnTo>
                    <a:lnTo>
                      <a:pt x="807" y="113"/>
                    </a:lnTo>
                    <a:lnTo>
                      <a:pt x="824" y="110"/>
                    </a:lnTo>
                    <a:lnTo>
                      <a:pt x="842" y="106"/>
                    </a:lnTo>
                    <a:lnTo>
                      <a:pt x="860" y="102"/>
                    </a:lnTo>
                    <a:lnTo>
                      <a:pt x="877" y="98"/>
                    </a:lnTo>
                    <a:lnTo>
                      <a:pt x="895" y="94"/>
                    </a:lnTo>
                    <a:lnTo>
                      <a:pt x="913" y="90"/>
                    </a:lnTo>
                    <a:lnTo>
                      <a:pt x="931" y="85"/>
                    </a:lnTo>
                    <a:lnTo>
                      <a:pt x="948" y="81"/>
                    </a:lnTo>
                    <a:lnTo>
                      <a:pt x="966" y="76"/>
                    </a:lnTo>
                    <a:lnTo>
                      <a:pt x="983" y="71"/>
                    </a:lnTo>
                    <a:lnTo>
                      <a:pt x="1001" y="66"/>
                    </a:lnTo>
                    <a:lnTo>
                      <a:pt x="1019" y="61"/>
                    </a:lnTo>
                    <a:lnTo>
                      <a:pt x="1036" y="56"/>
                    </a:lnTo>
                    <a:lnTo>
                      <a:pt x="1054" y="50"/>
                    </a:lnTo>
                    <a:lnTo>
                      <a:pt x="1071" y="45"/>
                    </a:lnTo>
                    <a:lnTo>
                      <a:pt x="1089" y="40"/>
                    </a:lnTo>
                    <a:lnTo>
                      <a:pt x="1107" y="35"/>
                    </a:lnTo>
                    <a:lnTo>
                      <a:pt x="1125" y="30"/>
                    </a:lnTo>
                    <a:lnTo>
                      <a:pt x="1142" y="24"/>
                    </a:lnTo>
                    <a:lnTo>
                      <a:pt x="1160" y="19"/>
                    </a:lnTo>
                    <a:lnTo>
                      <a:pt x="1178" y="14"/>
                    </a:lnTo>
                    <a:lnTo>
                      <a:pt x="1195" y="9"/>
                    </a:lnTo>
                    <a:lnTo>
                      <a:pt x="1213" y="4"/>
                    </a:lnTo>
                    <a:lnTo>
                      <a:pt x="1231" y="0"/>
                    </a:lnTo>
                  </a:path>
                </a:pathLst>
              </a:custGeom>
              <a:grpFill/>
              <a:ln w="3175">
                <a:solidFill>
                  <a:schemeClr val="accent2"/>
                </a:solidFill>
                <a:round/>
                <a:headEnd/>
                <a:tailEnd/>
              </a:ln>
            </p:spPr>
            <p:txBody>
              <a:bodyPr/>
              <a:lstStyle/>
              <a:p>
                <a:pPr fontAlgn="auto">
                  <a:spcBef>
                    <a:spcPts val="0"/>
                  </a:spcBef>
                  <a:spcAft>
                    <a:spcPts val="0"/>
                  </a:spcAft>
                  <a:defRPr/>
                </a:pPr>
                <a:endParaRPr lang="en-US" i="1"/>
              </a:p>
            </p:txBody>
          </p:sp>
          <p:sp>
            <p:nvSpPr>
              <p:cNvPr id="46214" name="Oval 376">
                <a:extLst>
                  <a:ext uri="{FF2B5EF4-FFF2-40B4-BE49-F238E27FC236}">
                    <a16:creationId xmlns="" xmlns:a16="http://schemas.microsoft.com/office/drawing/2014/main" id="{4A4BAB3C-FAC5-4D6C-875B-ABFA39DFB732}"/>
                  </a:ext>
                </a:extLst>
              </p:cNvPr>
              <p:cNvSpPr>
                <a:spLocks noChangeArrowheads="1"/>
              </p:cNvSpPr>
              <p:nvPr/>
            </p:nvSpPr>
            <p:spPr bwMode="auto">
              <a:xfrm rot="21279375" flipV="1">
                <a:off x="2705" y="3037"/>
                <a:ext cx="417" cy="65"/>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15" name="Oval 377">
                <a:extLst>
                  <a:ext uri="{FF2B5EF4-FFF2-40B4-BE49-F238E27FC236}">
                    <a16:creationId xmlns="" xmlns:a16="http://schemas.microsoft.com/office/drawing/2014/main" id="{7CA278C4-0AB1-4F06-AAA7-ECC41F3F15E1}"/>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sp>
            <p:nvSpPr>
              <p:cNvPr id="46216" name="Oval 378">
                <a:extLst>
                  <a:ext uri="{FF2B5EF4-FFF2-40B4-BE49-F238E27FC236}">
                    <a16:creationId xmlns="" xmlns:a16="http://schemas.microsoft.com/office/drawing/2014/main" id="{2B393F88-CF5B-4433-97E3-F078060F4CB8}"/>
                  </a:ext>
                </a:extLst>
              </p:cNvPr>
              <p:cNvSpPr>
                <a:spLocks noChangeArrowheads="1"/>
              </p:cNvSpPr>
              <p:nvPr/>
            </p:nvSpPr>
            <p:spPr bwMode="auto">
              <a:xfrm flipV="1">
                <a:off x="2981" y="3076"/>
                <a:ext cx="0" cy="0"/>
              </a:xfrm>
              <a:prstGeom prst="ellipse">
                <a:avLst/>
              </a:prstGeom>
              <a:grpFill/>
              <a:ln w="3175">
                <a:solidFill>
                  <a:schemeClr val="accent2"/>
                </a:solidFill>
                <a:round/>
                <a:headEnd/>
                <a:tailEnd/>
              </a:ln>
            </p:spPr>
            <p:txBody>
              <a:bodyPr wrap="none" anchor="ctr"/>
              <a:lstStyle/>
              <a:p>
                <a:pPr fontAlgn="auto">
                  <a:spcBef>
                    <a:spcPts val="0"/>
                  </a:spcBef>
                  <a:spcAft>
                    <a:spcPts val="0"/>
                  </a:spcAft>
                  <a:defRPr/>
                </a:pPr>
                <a:endParaRPr lang="sr-Latn-CS" i="1"/>
              </a:p>
            </p:txBody>
          </p:sp>
        </p:grpSp>
      </p:grpSp>
      <p:sp>
        <p:nvSpPr>
          <p:cNvPr id="58476" name="Text Box 379">
            <a:extLst>
              <a:ext uri="{FF2B5EF4-FFF2-40B4-BE49-F238E27FC236}">
                <a16:creationId xmlns="" xmlns:a16="http://schemas.microsoft.com/office/drawing/2014/main" id="{6DC85C29-DD0D-413B-8796-D3DEF3DDB475}"/>
              </a:ext>
            </a:extLst>
          </p:cNvPr>
          <p:cNvSpPr txBox="1">
            <a:spLocks noChangeArrowheads="1"/>
          </p:cNvSpPr>
          <p:nvPr/>
        </p:nvSpPr>
        <p:spPr bwMode="auto">
          <a:xfrm>
            <a:off x="5314950" y="4724400"/>
            <a:ext cx="3048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dirty="0"/>
              <a:t>Hypertrophy </a:t>
            </a:r>
            <a:r>
              <a:rPr lang="sr-Latn-RS" altLang="sr-Latn-RS" b="1" i="1" dirty="0" smtClean="0"/>
              <a:t>of </a:t>
            </a:r>
            <a:r>
              <a:rPr lang="en" altLang="sr-Latn-RS" b="1" i="1" dirty="0" smtClean="0"/>
              <a:t>smooth </a:t>
            </a:r>
            <a:r>
              <a:rPr lang="en" altLang="sr-Latn-RS" b="1" i="1" dirty="0"/>
              <a:t>muscles</a:t>
            </a:r>
            <a:endParaRPr lang="en-GB" altLang="sr-Latn-RS" b="1" i="1" dirty="0"/>
          </a:p>
          <a:p>
            <a:pPr algn="ctr" eaLnBrk="1" hangingPunct="1"/>
            <a:r>
              <a:rPr lang="en" altLang="sr-Latn-RS" b="1" i="1" dirty="0"/>
              <a:t>         </a:t>
            </a:r>
          </a:p>
        </p:txBody>
      </p:sp>
      <p:sp>
        <p:nvSpPr>
          <p:cNvPr id="58477" name="Text Box 380">
            <a:extLst>
              <a:ext uri="{FF2B5EF4-FFF2-40B4-BE49-F238E27FC236}">
                <a16:creationId xmlns="" xmlns:a16="http://schemas.microsoft.com/office/drawing/2014/main" id="{4E6870C5-658B-472A-804B-1125415E3F3C}"/>
              </a:ext>
            </a:extLst>
          </p:cNvPr>
          <p:cNvSpPr txBox="1">
            <a:spLocks noChangeArrowheads="1"/>
          </p:cNvSpPr>
          <p:nvPr/>
        </p:nvSpPr>
        <p:spPr bwMode="auto">
          <a:xfrm>
            <a:off x="5151438" y="4149725"/>
            <a:ext cx="2416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a:t>↑ CD8 </a:t>
            </a:r>
            <a:r>
              <a:rPr lang="en" altLang="sr-Latn-RS" b="1" i="1" baseline="30000"/>
              <a:t>+</a:t>
            </a:r>
            <a:r>
              <a:rPr lang="en" altLang="sr-Latn-RS" b="1" i="1"/>
              <a:t> lymphocytes</a:t>
            </a:r>
            <a:endParaRPr lang="en-GB" altLang="sr-Latn-RS" b="1" i="1"/>
          </a:p>
        </p:txBody>
      </p:sp>
      <p:sp>
        <p:nvSpPr>
          <p:cNvPr id="58478" name="Line 381">
            <a:extLst>
              <a:ext uri="{FF2B5EF4-FFF2-40B4-BE49-F238E27FC236}">
                <a16:creationId xmlns="" xmlns:a16="http://schemas.microsoft.com/office/drawing/2014/main" id="{20C78FAE-B1A2-4C4D-9357-35B79E1A1B2A}"/>
              </a:ext>
            </a:extLst>
          </p:cNvPr>
          <p:cNvSpPr>
            <a:spLocks noChangeShapeType="1"/>
          </p:cNvSpPr>
          <p:nvPr/>
        </p:nvSpPr>
        <p:spPr bwMode="auto">
          <a:xfrm flipH="1">
            <a:off x="4764088" y="4365625"/>
            <a:ext cx="449262" cy="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230782" name="Text Box 382">
            <a:extLst>
              <a:ext uri="{FF2B5EF4-FFF2-40B4-BE49-F238E27FC236}">
                <a16:creationId xmlns="" xmlns:a16="http://schemas.microsoft.com/office/drawing/2014/main" id="{79AE8136-EDFF-4540-8B76-685F8B83CA2C}"/>
              </a:ext>
            </a:extLst>
          </p:cNvPr>
          <p:cNvSpPr txBox="1">
            <a:spLocks noChangeArrowheads="1"/>
          </p:cNvSpPr>
          <p:nvPr/>
        </p:nvSpPr>
        <p:spPr bwMode="auto">
          <a:xfrm>
            <a:off x="495300" y="109183"/>
            <a:ext cx="8131175" cy="707886"/>
          </a:xfrm>
          <a:prstGeom prst="rect">
            <a:avLst/>
          </a:prstGeom>
          <a:solidFill>
            <a:schemeClr val="bg1"/>
          </a:solidFill>
          <a:ln w="28575">
            <a:noFill/>
            <a:miter lim="800000"/>
            <a:headEnd/>
            <a:tailEnd/>
          </a:ln>
          <a:effectLst>
            <a:outerShdw dist="17961" dir="13500000" algn="ctr" rotWithShape="0">
              <a:srgbClr val="FCF004"/>
            </a:outerShdw>
          </a:effectLst>
        </p:spPr>
        <p:txBody>
          <a:bodyPr>
            <a:spAutoFit/>
          </a:bodyPr>
          <a:lstStyle/>
          <a:p>
            <a:pPr algn="ctr" fontAlgn="auto">
              <a:spcBef>
                <a:spcPct val="50000"/>
              </a:spcBef>
              <a:spcAft>
                <a:spcPts val="0"/>
              </a:spcAft>
              <a:defRPr/>
            </a:pPr>
            <a:r>
              <a:rPr lang="en" sz="4000" b="1" i="1" dirty="0">
                <a:solidFill>
                  <a:schemeClr val="tx2"/>
                </a:solidFill>
              </a:rPr>
              <a:t>Changes in </a:t>
            </a:r>
            <a:r>
              <a:rPr lang="sr-Latn-RS" sz="4000" b="1" i="1" dirty="0" smtClean="0">
                <a:solidFill>
                  <a:schemeClr val="tx2"/>
                </a:solidFill>
              </a:rPr>
              <a:t>large airways</a:t>
            </a:r>
            <a:endParaRPr lang="en-US" sz="4000" b="1" i="1" dirty="0">
              <a:solidFill>
                <a:schemeClr val="tx2"/>
              </a:solidFill>
            </a:endParaRPr>
          </a:p>
        </p:txBody>
      </p:sp>
      <p:grpSp>
        <p:nvGrpSpPr>
          <p:cNvPr id="58480" name="Group 8">
            <a:extLst>
              <a:ext uri="{FF2B5EF4-FFF2-40B4-BE49-F238E27FC236}">
                <a16:creationId xmlns="" xmlns:a16="http://schemas.microsoft.com/office/drawing/2014/main" id="{D0D1F126-B4C3-4A66-BFF5-0836064879AE}"/>
              </a:ext>
            </a:extLst>
          </p:cNvPr>
          <p:cNvGrpSpPr>
            <a:grpSpLocks/>
          </p:cNvGrpSpPr>
          <p:nvPr/>
        </p:nvGrpSpPr>
        <p:grpSpPr bwMode="auto">
          <a:xfrm>
            <a:off x="6653213" y="1338263"/>
            <a:ext cx="2333986" cy="1050925"/>
            <a:chOff x="2744" y="1026"/>
            <a:chExt cx="1616" cy="1179"/>
          </a:xfrm>
        </p:grpSpPr>
        <p:sp>
          <p:nvSpPr>
            <p:cNvPr id="46196" name="Oval 9">
              <a:extLst>
                <a:ext uri="{FF2B5EF4-FFF2-40B4-BE49-F238E27FC236}">
                  <a16:creationId xmlns="" xmlns:a16="http://schemas.microsoft.com/office/drawing/2014/main" id="{207149C9-EB74-47FB-A2AC-597481128FBB}"/>
                </a:ext>
              </a:extLst>
            </p:cNvPr>
            <p:cNvSpPr>
              <a:spLocks noChangeArrowheads="1"/>
            </p:cNvSpPr>
            <p:nvPr/>
          </p:nvSpPr>
          <p:spPr bwMode="auto">
            <a:xfrm>
              <a:off x="2825" y="1026"/>
              <a:ext cx="1497" cy="1179"/>
            </a:xfrm>
            <a:prstGeom prst="ellipse">
              <a:avLst/>
            </a:prstGeom>
            <a:noFill/>
            <a:ln w="38100">
              <a:solidFill>
                <a:schemeClr val="accent4">
                  <a:lumMod val="75000"/>
                </a:schemeClr>
              </a:solidFill>
              <a:round/>
              <a:headEnd/>
              <a:tailEnd/>
            </a:ln>
          </p:spPr>
          <p:txBody>
            <a:bodyPr wrap="none" anchor="ctr"/>
            <a:lstStyle/>
            <a:p>
              <a:pPr fontAlgn="auto">
                <a:spcBef>
                  <a:spcPts val="0"/>
                </a:spcBef>
                <a:spcAft>
                  <a:spcPts val="0"/>
                </a:spcAft>
                <a:defRPr/>
              </a:pPr>
              <a:endParaRPr lang="sr-Latn-CS" sz="2400" i="1"/>
            </a:p>
          </p:txBody>
        </p:sp>
        <p:sp>
          <p:nvSpPr>
            <p:cNvPr id="58484" name="Text Box 10">
              <a:extLst>
                <a:ext uri="{FF2B5EF4-FFF2-40B4-BE49-F238E27FC236}">
                  <a16:creationId xmlns="" xmlns:a16="http://schemas.microsoft.com/office/drawing/2014/main" id="{A48589FB-51FB-4816-AEEE-6474FF801DA4}"/>
                </a:ext>
              </a:extLst>
            </p:cNvPr>
            <p:cNvSpPr txBox="1">
              <a:spLocks noChangeArrowheads="1"/>
            </p:cNvSpPr>
            <p:nvPr/>
          </p:nvSpPr>
          <p:spPr bwMode="auto">
            <a:xfrm>
              <a:off x="2744" y="1211"/>
              <a:ext cx="1616"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2400" b="1" i="1" dirty="0" err="1"/>
                <a:t>Structural</a:t>
              </a:r>
              <a:endParaRPr lang="sr-Latn-CS" altLang="sr-Latn-RS" sz="2400" b="1" i="1" dirty="0"/>
            </a:p>
            <a:p>
              <a:pPr algn="ctr" eaLnBrk="1" hangingPunct="1"/>
              <a:r>
                <a:rPr lang="en" altLang="sr-Latn-RS" sz="2400" b="1" i="1" dirty="0" err="1"/>
                <a:t>changes</a:t>
              </a:r>
              <a:endParaRPr lang="es-ES" altLang="sr-Latn-RS" sz="2400" b="1" i="1" dirty="0"/>
            </a:p>
          </p:txBody>
        </p:sp>
      </p:grpSp>
      <p:sp>
        <p:nvSpPr>
          <p:cNvPr id="58482" name="TextBox 386">
            <a:extLst>
              <a:ext uri="{FF2B5EF4-FFF2-40B4-BE49-F238E27FC236}">
                <a16:creationId xmlns="" xmlns:a16="http://schemas.microsoft.com/office/drawing/2014/main" id="{E3F4F299-4CF3-46BB-AAD6-E8E2C2D3FF2B}"/>
              </a:ext>
            </a:extLst>
          </p:cNvPr>
          <p:cNvSpPr txBox="1">
            <a:spLocks noChangeArrowheads="1"/>
          </p:cNvSpPr>
          <p:nvPr/>
        </p:nvSpPr>
        <p:spPr bwMode="auto">
          <a:xfrm>
            <a:off x="8729663" y="33035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Tree>
  </p:cSld>
  <p:clrMapOvr>
    <a:masterClrMapping/>
  </p:clrMapOvr>
  <mc:AlternateContent xmlns:mc="http://schemas.openxmlformats.org/markup-compatibility/2006" xmlns:p14="http://schemas.microsoft.com/office/powerpoint/2010/main">
    <mc:Choice Requires="p14">
      <p:transition spd="slow" p14:dur="2000" advTm="27264"/>
    </mc:Choice>
    <mc:Fallback xmlns="">
      <p:transition spd="slow" advTm="27264"/>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1">
            <a:extLst>
              <a:ext uri="{FF2B5EF4-FFF2-40B4-BE49-F238E27FC236}">
                <a16:creationId xmlns="" xmlns:a16="http://schemas.microsoft.com/office/drawing/2014/main" id="{37EA7A08-CB71-446E-A22C-130FEFA84BAD}"/>
              </a:ext>
            </a:extLst>
          </p:cNvPr>
          <p:cNvSpPr>
            <a:spLocks noGrp="1" noChangeArrowheads="1"/>
          </p:cNvSpPr>
          <p:nvPr>
            <p:ph type="title" idx="4294967295"/>
          </p:nvPr>
        </p:nvSpPr>
        <p:spPr bwMode="auto">
          <a:xfrm>
            <a:off x="1066800" y="227015"/>
            <a:ext cx="8077200" cy="1143000"/>
          </a:xfrm>
        </p:spPr>
        <p:txBody>
          <a:bodyPr wrap="square" numCol="1" anchorCtr="0" compatLnSpc="1">
            <a:prstTxWarp prst="textNoShape">
              <a:avLst/>
            </a:prstTxWarp>
            <a:normAutofit/>
          </a:bodyPr>
          <a:lstStyle/>
          <a:p>
            <a:pPr eaLnBrk="1" hangingPunct="1">
              <a:buClr>
                <a:srgbClr val="FFFFFF"/>
              </a:buClr>
              <a:defRPr/>
            </a:pPr>
            <a:r>
              <a:rPr lang="en" sz="4800" b="1" i="1" dirty="0" smtClean="0">
                <a:solidFill>
                  <a:schemeClr val="tx2"/>
                </a:solidFill>
                <a:effectLst/>
                <a:latin typeface="Arial" pitchFamily="34" charset="0"/>
                <a:cs typeface="Arial" pitchFamily="34" charset="0"/>
                <a:sym typeface="Arial" pitchFamily="34" charset="0"/>
              </a:rPr>
              <a:t>COPD - lecture content</a:t>
            </a:r>
            <a:endParaRPr lang="en-US" sz="4800" b="1" i="1" dirty="0">
              <a:solidFill>
                <a:schemeClr val="tx2"/>
              </a:solidFill>
              <a:effectLst/>
              <a:latin typeface="Arial" pitchFamily="34" charset="0"/>
              <a:cs typeface="Arial" pitchFamily="34" charset="0"/>
              <a:sym typeface="Arial" pitchFamily="34" charset="0"/>
            </a:endParaRPr>
          </a:p>
        </p:txBody>
      </p:sp>
      <p:sp>
        <p:nvSpPr>
          <p:cNvPr id="177155" name="Rectangle 12">
            <a:extLst>
              <a:ext uri="{FF2B5EF4-FFF2-40B4-BE49-F238E27FC236}">
                <a16:creationId xmlns="" xmlns:a16="http://schemas.microsoft.com/office/drawing/2014/main" id="{8B469E75-916C-4944-8432-1785D40F3A8F}"/>
              </a:ext>
            </a:extLst>
          </p:cNvPr>
          <p:cNvSpPr>
            <a:spLocks noGrp="1" noChangeArrowheads="1"/>
          </p:cNvSpPr>
          <p:nvPr>
            <p:ph type="body" idx="4294967295"/>
          </p:nvPr>
        </p:nvSpPr>
        <p:spPr>
          <a:xfrm>
            <a:off x="1206500" y="1755775"/>
            <a:ext cx="7937500" cy="4114800"/>
          </a:xfrm>
        </p:spPr>
        <p:txBody>
          <a:bodyPr/>
          <a:lstStyle/>
          <a:p>
            <a:pPr eaLnBrk="1" hangingPunct="1"/>
            <a:r>
              <a:rPr lang="sr-Latn-RS" altLang="sr-Latn-RS" sz="2800" i="1" dirty="0" smtClean="0">
                <a:latin typeface="Arial" panose="020B0604020202020204" pitchFamily="34" charset="0"/>
                <a:cs typeface="Arial" panose="020B0604020202020204" pitchFamily="34" charset="0"/>
                <a:sym typeface="Arial" panose="020B0604020202020204" pitchFamily="34" charset="0"/>
              </a:rPr>
              <a:t>COPD d</a:t>
            </a:r>
            <a:r>
              <a:rPr lang="en" altLang="sr-Latn-RS" sz="2800" i="1" dirty="0" smtClean="0">
                <a:latin typeface="Arial" panose="020B0604020202020204" pitchFamily="34" charset="0"/>
                <a:cs typeface="Arial" panose="020B0604020202020204" pitchFamily="34" charset="0"/>
                <a:sym typeface="Arial" panose="020B0604020202020204" pitchFamily="34" charset="0"/>
              </a:rPr>
              <a:t>efinition</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sr-Latn-RS" altLang="sr-Latn-RS" sz="2800" i="1" dirty="0" smtClean="0">
                <a:latin typeface="Arial" panose="020B0604020202020204" pitchFamily="34" charset="0"/>
                <a:cs typeface="Arial" panose="020B0604020202020204" pitchFamily="34" charset="0"/>
                <a:sym typeface="Arial" panose="020B0604020202020204" pitchFamily="34" charset="0"/>
              </a:rPr>
              <a:t>The burden of</a:t>
            </a:r>
            <a:r>
              <a:rPr lang="en" altLang="sr-Latn-RS" sz="2800" i="1" dirty="0" smtClean="0">
                <a:latin typeface="Arial" panose="020B0604020202020204" pitchFamily="34" charset="0"/>
                <a:cs typeface="Arial" panose="020B0604020202020204" pitchFamily="34" charset="0"/>
                <a:sym typeface="Arial" panose="020B0604020202020204" pitchFamily="34" charset="0"/>
              </a:rPr>
              <a:t> COPD</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en" altLang="sr-Latn-RS" sz="2800" i="1" dirty="0">
                <a:latin typeface="Arial" panose="020B0604020202020204" pitchFamily="34" charset="0"/>
                <a:cs typeface="Arial" panose="020B0604020202020204" pitchFamily="34" charset="0"/>
                <a:sym typeface="Arial" panose="020B0604020202020204" pitchFamily="34" charset="0"/>
              </a:rPr>
              <a:t>Risk factors</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en" altLang="sr-Latn-RS" sz="2800" i="1" dirty="0">
                <a:latin typeface="Arial" panose="020B0604020202020204" pitchFamily="34" charset="0"/>
                <a:cs typeface="Arial" panose="020B0604020202020204" pitchFamily="34" charset="0"/>
                <a:sym typeface="Arial" panose="020B0604020202020204" pitchFamily="34" charset="0"/>
              </a:rPr>
              <a:t>Diagnosis</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en" altLang="sr-Latn-RS" sz="2800" i="1" dirty="0">
                <a:latin typeface="Arial" panose="020B0604020202020204" pitchFamily="34" charset="0"/>
                <a:cs typeface="Arial" panose="020B0604020202020204" pitchFamily="34" charset="0"/>
                <a:sym typeface="Arial" panose="020B0604020202020204" pitchFamily="34" charset="0"/>
              </a:rPr>
              <a:t>Grading of disease severity</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en" altLang="sr-Latn-RS" sz="2800" i="1" dirty="0">
                <a:latin typeface="Arial" panose="020B0604020202020204" pitchFamily="34" charset="0"/>
                <a:cs typeface="Arial" panose="020B0604020202020204" pitchFamily="34" charset="0"/>
                <a:sym typeface="Arial" panose="020B0604020202020204" pitchFamily="34" charset="0"/>
              </a:rPr>
              <a:t>Treatment</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a:p>
            <a:pPr eaLnBrk="1" hangingPunct="1"/>
            <a:r>
              <a:rPr lang="en" altLang="sr-Latn-RS" sz="2800" i="1" dirty="0" smtClean="0">
                <a:latin typeface="Arial" panose="020B0604020202020204" pitchFamily="34" charset="0"/>
                <a:cs typeface="Arial" panose="020B0604020202020204" pitchFamily="34" charset="0"/>
                <a:sym typeface="Arial" panose="020B0604020202020204" pitchFamily="34" charset="0"/>
              </a:rPr>
              <a:t>COPD </a:t>
            </a:r>
            <a:r>
              <a:rPr lang="sr-Latn-RS" altLang="sr-Latn-RS" sz="2800" i="1" dirty="0" smtClean="0">
                <a:latin typeface="Arial" panose="020B0604020202020204" pitchFamily="34" charset="0"/>
                <a:cs typeface="Arial" panose="020B0604020202020204" pitchFamily="34" charset="0"/>
                <a:sym typeface="Arial" panose="020B0604020202020204" pitchFamily="34" charset="0"/>
              </a:rPr>
              <a:t>exacerbations</a:t>
            </a:r>
            <a:endParaRPr lang="en-US" altLang="sr-Latn-RS" sz="2800" i="1" dirty="0">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Oval 2">
            <a:extLst>
              <a:ext uri="{FF2B5EF4-FFF2-40B4-BE49-F238E27FC236}">
                <a16:creationId xmlns="" xmlns:a16="http://schemas.microsoft.com/office/drawing/2014/main" id="{BD972781-CA37-43ED-8FD1-3D25F318B626}"/>
              </a:ext>
            </a:extLst>
          </p:cNvPr>
          <p:cNvSpPr>
            <a:spLocks noChangeArrowheads="1"/>
          </p:cNvSpPr>
          <p:nvPr/>
        </p:nvSpPr>
        <p:spPr bwMode="auto">
          <a:xfrm>
            <a:off x="1563688" y="2060575"/>
            <a:ext cx="3043237" cy="3109913"/>
          </a:xfrm>
          <a:prstGeom prst="ellipse">
            <a:avLst/>
          </a:prstGeom>
          <a:solidFill>
            <a:schemeClr val="accent3"/>
          </a:solidFill>
          <a:ln w="161925">
            <a:solidFill>
              <a:schemeClr val="hlink"/>
            </a:solidFill>
            <a:round/>
            <a:headEnd/>
            <a:tailEnd/>
          </a:ln>
        </p:spPr>
        <p:txBody>
          <a:bodyPr wrap="none" anchor="ctr"/>
          <a:lstStyle/>
          <a:p>
            <a:pPr algn="ctr" fontAlgn="auto">
              <a:spcBef>
                <a:spcPts val="0"/>
              </a:spcBef>
              <a:spcAft>
                <a:spcPts val="0"/>
              </a:spcAft>
              <a:defRPr/>
            </a:pPr>
            <a:endParaRPr lang="sr-Latn-CS" sz="2400" b="1">
              <a:solidFill>
                <a:schemeClr val="bg1"/>
              </a:solidFill>
              <a:latin typeface="+mn-lt"/>
              <a:cs typeface="+mn-cs"/>
            </a:endParaRPr>
          </a:p>
        </p:txBody>
      </p:sp>
      <p:sp>
        <p:nvSpPr>
          <p:cNvPr id="59395" name="Freeform 3">
            <a:extLst>
              <a:ext uri="{FF2B5EF4-FFF2-40B4-BE49-F238E27FC236}">
                <a16:creationId xmlns="" xmlns:a16="http://schemas.microsoft.com/office/drawing/2014/main" id="{4CCF0A96-3BBC-4672-86A9-CC4C2A9FC09C}"/>
              </a:ext>
            </a:extLst>
          </p:cNvPr>
          <p:cNvSpPr>
            <a:spLocks/>
          </p:cNvSpPr>
          <p:nvPr/>
        </p:nvSpPr>
        <p:spPr bwMode="auto">
          <a:xfrm>
            <a:off x="1943100" y="2060575"/>
            <a:ext cx="2474913" cy="2663825"/>
          </a:xfrm>
          <a:custGeom>
            <a:avLst/>
            <a:gdLst>
              <a:gd name="T0" fmla="*/ 2147483647 w 433"/>
              <a:gd name="T1" fmla="*/ 2147483647 h 442"/>
              <a:gd name="T2" fmla="*/ 2147483647 w 433"/>
              <a:gd name="T3" fmla="*/ 2147483647 h 442"/>
              <a:gd name="T4" fmla="*/ 2147483647 w 433"/>
              <a:gd name="T5" fmla="*/ 2147483647 h 442"/>
              <a:gd name="T6" fmla="*/ 2147483647 w 433"/>
              <a:gd name="T7" fmla="*/ 2147483647 h 442"/>
              <a:gd name="T8" fmla="*/ 2147483647 w 433"/>
              <a:gd name="T9" fmla="*/ 2147483647 h 442"/>
              <a:gd name="T10" fmla="*/ 2147483647 w 433"/>
              <a:gd name="T11" fmla="*/ 2147483647 h 442"/>
              <a:gd name="T12" fmla="*/ 2147483647 w 433"/>
              <a:gd name="T13" fmla="*/ 2147483647 h 442"/>
              <a:gd name="T14" fmla="*/ 2147483647 w 433"/>
              <a:gd name="T15" fmla="*/ 2147483647 h 442"/>
              <a:gd name="T16" fmla="*/ 2147483647 w 433"/>
              <a:gd name="T17" fmla="*/ 2147483647 h 442"/>
              <a:gd name="T18" fmla="*/ 2147483647 w 433"/>
              <a:gd name="T19" fmla="*/ 2147483647 h 442"/>
              <a:gd name="T20" fmla="*/ 2147483647 w 433"/>
              <a:gd name="T21" fmla="*/ 2147483647 h 442"/>
              <a:gd name="T22" fmla="*/ 2147483647 w 433"/>
              <a:gd name="T23" fmla="*/ 2147483647 h 442"/>
              <a:gd name="T24" fmla="*/ 2147483647 w 433"/>
              <a:gd name="T25" fmla="*/ 2147483647 h 442"/>
              <a:gd name="T26" fmla="*/ 2147483647 w 433"/>
              <a:gd name="T27" fmla="*/ 2147483647 h 442"/>
              <a:gd name="T28" fmla="*/ 2147483647 w 433"/>
              <a:gd name="T29" fmla="*/ 2147483647 h 442"/>
              <a:gd name="T30" fmla="*/ 2147483647 w 433"/>
              <a:gd name="T31" fmla="*/ 2147483647 h 442"/>
              <a:gd name="T32" fmla="*/ 2147483647 w 433"/>
              <a:gd name="T33" fmla="*/ 2147483647 h 442"/>
              <a:gd name="T34" fmla="*/ 2147483647 w 433"/>
              <a:gd name="T35" fmla="*/ 2147483647 h 442"/>
              <a:gd name="T36" fmla="*/ 2147483647 w 433"/>
              <a:gd name="T37" fmla="*/ 2147483647 h 442"/>
              <a:gd name="T38" fmla="*/ 2147483647 w 433"/>
              <a:gd name="T39" fmla="*/ 2147483647 h 442"/>
              <a:gd name="T40" fmla="*/ 2147483647 w 433"/>
              <a:gd name="T41" fmla="*/ 2147483647 h 4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3"/>
              <a:gd name="T64" fmla="*/ 0 h 442"/>
              <a:gd name="T65" fmla="*/ 433 w 433"/>
              <a:gd name="T66" fmla="*/ 442 h 4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3" h="442">
                <a:moveTo>
                  <a:pt x="162" y="27"/>
                </a:moveTo>
                <a:cubicBezTo>
                  <a:pt x="138" y="103"/>
                  <a:pt x="209" y="284"/>
                  <a:pt x="107" y="216"/>
                </a:cubicBezTo>
                <a:cubicBezTo>
                  <a:pt x="94" y="179"/>
                  <a:pt x="84" y="149"/>
                  <a:pt x="62" y="116"/>
                </a:cubicBezTo>
                <a:cubicBezTo>
                  <a:pt x="15" y="132"/>
                  <a:pt x="0" y="165"/>
                  <a:pt x="29" y="216"/>
                </a:cubicBezTo>
                <a:cubicBezTo>
                  <a:pt x="41" y="237"/>
                  <a:pt x="68" y="244"/>
                  <a:pt x="84" y="261"/>
                </a:cubicBezTo>
                <a:cubicBezTo>
                  <a:pt x="103" y="318"/>
                  <a:pt x="80" y="321"/>
                  <a:pt x="29" y="338"/>
                </a:cubicBezTo>
                <a:cubicBezTo>
                  <a:pt x="34" y="367"/>
                  <a:pt x="30" y="426"/>
                  <a:pt x="73" y="438"/>
                </a:cubicBezTo>
                <a:cubicBezTo>
                  <a:pt x="88" y="442"/>
                  <a:pt x="103" y="431"/>
                  <a:pt x="118" y="427"/>
                </a:cubicBezTo>
                <a:cubicBezTo>
                  <a:pt x="122" y="394"/>
                  <a:pt x="107" y="352"/>
                  <a:pt x="129" y="327"/>
                </a:cubicBezTo>
                <a:cubicBezTo>
                  <a:pt x="144" y="310"/>
                  <a:pt x="177" y="325"/>
                  <a:pt x="195" y="338"/>
                </a:cubicBezTo>
                <a:cubicBezTo>
                  <a:pt x="217" y="353"/>
                  <a:pt x="218" y="390"/>
                  <a:pt x="240" y="405"/>
                </a:cubicBezTo>
                <a:cubicBezTo>
                  <a:pt x="251" y="412"/>
                  <a:pt x="262" y="420"/>
                  <a:pt x="273" y="427"/>
                </a:cubicBezTo>
                <a:cubicBezTo>
                  <a:pt x="299" y="423"/>
                  <a:pt x="334" y="436"/>
                  <a:pt x="351" y="416"/>
                </a:cubicBezTo>
                <a:cubicBezTo>
                  <a:pt x="401" y="358"/>
                  <a:pt x="330" y="346"/>
                  <a:pt x="307" y="338"/>
                </a:cubicBezTo>
                <a:cubicBezTo>
                  <a:pt x="280" y="312"/>
                  <a:pt x="240" y="249"/>
                  <a:pt x="240" y="249"/>
                </a:cubicBezTo>
                <a:cubicBezTo>
                  <a:pt x="281" y="245"/>
                  <a:pt x="328" y="261"/>
                  <a:pt x="362" y="238"/>
                </a:cubicBezTo>
                <a:cubicBezTo>
                  <a:pt x="433" y="189"/>
                  <a:pt x="328" y="164"/>
                  <a:pt x="318" y="161"/>
                </a:cubicBezTo>
                <a:cubicBezTo>
                  <a:pt x="303" y="165"/>
                  <a:pt x="288" y="168"/>
                  <a:pt x="273" y="172"/>
                </a:cubicBezTo>
                <a:cubicBezTo>
                  <a:pt x="262" y="175"/>
                  <a:pt x="251" y="187"/>
                  <a:pt x="240" y="183"/>
                </a:cubicBezTo>
                <a:cubicBezTo>
                  <a:pt x="228" y="178"/>
                  <a:pt x="224" y="161"/>
                  <a:pt x="218" y="149"/>
                </a:cubicBezTo>
                <a:cubicBezTo>
                  <a:pt x="151" y="0"/>
                  <a:pt x="241" y="162"/>
                  <a:pt x="162" y="27"/>
                </a:cubicBezTo>
                <a:close/>
              </a:path>
            </a:pathLst>
          </a:custGeom>
          <a:solidFill>
            <a:schemeClr val="tx1"/>
          </a:solidFill>
          <a:ln w="76200">
            <a:solidFill>
              <a:srgbClr val="FFFF99"/>
            </a:solidFill>
            <a:round/>
            <a:headEnd/>
            <a:tailEnd/>
          </a:ln>
        </p:spPr>
        <p:txBody>
          <a:bodyPr wrap="none" anchor="ctr"/>
          <a:lstStyle/>
          <a:p>
            <a:endParaRPr lang="sr-Latn-RS"/>
          </a:p>
        </p:txBody>
      </p:sp>
      <p:sp>
        <p:nvSpPr>
          <p:cNvPr id="59396" name="Freeform 4">
            <a:extLst>
              <a:ext uri="{FF2B5EF4-FFF2-40B4-BE49-F238E27FC236}">
                <a16:creationId xmlns="" xmlns:a16="http://schemas.microsoft.com/office/drawing/2014/main" id="{0A6538FB-1596-423B-BB9A-C4EE2EAB4A42}"/>
              </a:ext>
            </a:extLst>
          </p:cNvPr>
          <p:cNvSpPr>
            <a:spLocks/>
          </p:cNvSpPr>
          <p:nvPr/>
        </p:nvSpPr>
        <p:spPr bwMode="auto">
          <a:xfrm>
            <a:off x="2876550" y="3348038"/>
            <a:ext cx="585788" cy="469900"/>
          </a:xfrm>
          <a:custGeom>
            <a:avLst/>
            <a:gdLst>
              <a:gd name="T0" fmla="*/ 2147483647 w 166"/>
              <a:gd name="T1" fmla="*/ 0 h 123"/>
              <a:gd name="T2" fmla="*/ 2147483647 w 166"/>
              <a:gd name="T3" fmla="*/ 2147483647 h 123"/>
              <a:gd name="T4" fmla="*/ 2147483647 w 166"/>
              <a:gd name="T5" fmla="*/ 2147483647 h 123"/>
              <a:gd name="T6" fmla="*/ 2147483647 w 166"/>
              <a:gd name="T7" fmla="*/ 2147483647 h 123"/>
              <a:gd name="T8" fmla="*/ 2147483647 w 166"/>
              <a:gd name="T9" fmla="*/ 2147483647 h 123"/>
              <a:gd name="T10" fmla="*/ 2147483647 w 166"/>
              <a:gd name="T11" fmla="*/ 0 h 123"/>
              <a:gd name="T12" fmla="*/ 0 60000 65536"/>
              <a:gd name="T13" fmla="*/ 0 60000 65536"/>
              <a:gd name="T14" fmla="*/ 0 60000 65536"/>
              <a:gd name="T15" fmla="*/ 0 60000 65536"/>
              <a:gd name="T16" fmla="*/ 0 60000 65536"/>
              <a:gd name="T17" fmla="*/ 0 60000 65536"/>
              <a:gd name="T18" fmla="*/ 0 w 166"/>
              <a:gd name="T19" fmla="*/ 0 h 123"/>
              <a:gd name="T20" fmla="*/ 166 w 166"/>
              <a:gd name="T21" fmla="*/ 123 h 123"/>
            </a:gdLst>
            <a:ahLst/>
            <a:cxnLst>
              <a:cxn ang="T12">
                <a:pos x="T0" y="T1"/>
              </a:cxn>
              <a:cxn ang="T13">
                <a:pos x="T2" y="T3"/>
              </a:cxn>
              <a:cxn ang="T14">
                <a:pos x="T4" y="T5"/>
              </a:cxn>
              <a:cxn ang="T15">
                <a:pos x="T6" y="T7"/>
              </a:cxn>
              <a:cxn ang="T16">
                <a:pos x="T8" y="T9"/>
              </a:cxn>
              <a:cxn ang="T17">
                <a:pos x="T10" y="T11"/>
              </a:cxn>
            </a:cxnLst>
            <a:rect l="T18" t="T19" r="T20" b="T21"/>
            <a:pathLst>
              <a:path w="166" h="123">
                <a:moveTo>
                  <a:pt x="150" y="0"/>
                </a:moveTo>
                <a:cubicBezTo>
                  <a:pt x="135" y="4"/>
                  <a:pt x="120" y="7"/>
                  <a:pt x="105" y="12"/>
                </a:cubicBezTo>
                <a:cubicBezTo>
                  <a:pt x="83" y="19"/>
                  <a:pt x="39" y="34"/>
                  <a:pt x="39" y="34"/>
                </a:cubicBezTo>
                <a:cubicBezTo>
                  <a:pt x="12" y="110"/>
                  <a:pt x="0" y="84"/>
                  <a:pt x="39" y="123"/>
                </a:cubicBezTo>
                <a:cubicBezTo>
                  <a:pt x="59" y="62"/>
                  <a:pt x="88" y="66"/>
                  <a:pt x="150" y="56"/>
                </a:cubicBezTo>
                <a:cubicBezTo>
                  <a:pt x="164" y="15"/>
                  <a:pt x="166" y="33"/>
                  <a:pt x="150" y="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9397" name="Freeform 5">
            <a:extLst>
              <a:ext uri="{FF2B5EF4-FFF2-40B4-BE49-F238E27FC236}">
                <a16:creationId xmlns="" xmlns:a16="http://schemas.microsoft.com/office/drawing/2014/main" id="{0047EC42-84C7-4BFD-BE14-0748F0F6BBA0}"/>
              </a:ext>
            </a:extLst>
          </p:cNvPr>
          <p:cNvSpPr>
            <a:spLocks/>
          </p:cNvSpPr>
          <p:nvPr/>
        </p:nvSpPr>
        <p:spPr bwMode="auto">
          <a:xfrm>
            <a:off x="3155950" y="3902075"/>
            <a:ext cx="612775" cy="676275"/>
          </a:xfrm>
          <a:custGeom>
            <a:avLst/>
            <a:gdLst>
              <a:gd name="T0" fmla="*/ 2147483647 w 174"/>
              <a:gd name="T1" fmla="*/ 0 h 178"/>
              <a:gd name="T2" fmla="*/ 2147483647 w 174"/>
              <a:gd name="T3" fmla="*/ 2147483647 h 178"/>
              <a:gd name="T4" fmla="*/ 2147483647 w 174"/>
              <a:gd name="T5" fmla="*/ 2147483647 h 178"/>
              <a:gd name="T6" fmla="*/ 2147483647 w 174"/>
              <a:gd name="T7" fmla="*/ 2147483647 h 178"/>
              <a:gd name="T8" fmla="*/ 2147483647 w 174"/>
              <a:gd name="T9" fmla="*/ 2147483647 h 178"/>
              <a:gd name="T10" fmla="*/ 2147483647 w 174"/>
              <a:gd name="T11" fmla="*/ 2147483647 h 178"/>
              <a:gd name="T12" fmla="*/ 2147483647 w 174"/>
              <a:gd name="T13" fmla="*/ 2147483647 h 178"/>
              <a:gd name="T14" fmla="*/ 2147483647 w 174"/>
              <a:gd name="T15" fmla="*/ 2147483647 h 178"/>
              <a:gd name="T16" fmla="*/ 2147483647 w 174"/>
              <a:gd name="T17" fmla="*/ 2147483647 h 178"/>
              <a:gd name="T18" fmla="*/ 2147483647 w 174"/>
              <a:gd name="T19" fmla="*/ 0 h 1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4"/>
              <a:gd name="T31" fmla="*/ 0 h 178"/>
              <a:gd name="T32" fmla="*/ 174 w 174"/>
              <a:gd name="T33" fmla="*/ 178 h 1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4" h="178">
                <a:moveTo>
                  <a:pt x="49" y="0"/>
                </a:moveTo>
                <a:cubicBezTo>
                  <a:pt x="60" y="7"/>
                  <a:pt x="82" y="9"/>
                  <a:pt x="82" y="22"/>
                </a:cubicBezTo>
                <a:cubicBezTo>
                  <a:pt x="82" y="34"/>
                  <a:pt x="61" y="33"/>
                  <a:pt x="49" y="33"/>
                </a:cubicBezTo>
                <a:cubicBezTo>
                  <a:pt x="37" y="33"/>
                  <a:pt x="26" y="26"/>
                  <a:pt x="15" y="22"/>
                </a:cubicBezTo>
                <a:cubicBezTo>
                  <a:pt x="11" y="33"/>
                  <a:pt x="0" y="44"/>
                  <a:pt x="4" y="55"/>
                </a:cubicBezTo>
                <a:cubicBezTo>
                  <a:pt x="37" y="152"/>
                  <a:pt x="31" y="105"/>
                  <a:pt x="82" y="133"/>
                </a:cubicBezTo>
                <a:cubicBezTo>
                  <a:pt x="105" y="146"/>
                  <a:pt x="149" y="178"/>
                  <a:pt x="149" y="178"/>
                </a:cubicBezTo>
                <a:cubicBezTo>
                  <a:pt x="156" y="157"/>
                  <a:pt x="174" y="121"/>
                  <a:pt x="149" y="100"/>
                </a:cubicBezTo>
                <a:cubicBezTo>
                  <a:pt x="131" y="85"/>
                  <a:pt x="82" y="78"/>
                  <a:pt x="82" y="78"/>
                </a:cubicBezTo>
                <a:cubicBezTo>
                  <a:pt x="47" y="41"/>
                  <a:pt x="62" y="65"/>
                  <a:pt x="49" y="0"/>
                </a:cubicBezTo>
                <a:close/>
              </a:path>
            </a:pathLst>
          </a:custGeom>
          <a:solidFill>
            <a:srgbClr val="FFFF00"/>
          </a:solidFill>
          <a:ln w="9525">
            <a:solidFill>
              <a:schemeClr val="tx1"/>
            </a:solidFill>
            <a:round/>
            <a:headEnd/>
            <a:tailEnd/>
          </a:ln>
        </p:spPr>
        <p:txBody>
          <a:bodyPr wrap="none" anchor="ctr"/>
          <a:lstStyle/>
          <a:p>
            <a:endParaRPr lang="sr-Latn-RS"/>
          </a:p>
        </p:txBody>
      </p:sp>
      <p:sp>
        <p:nvSpPr>
          <p:cNvPr id="59398" name="Freeform 6">
            <a:extLst>
              <a:ext uri="{FF2B5EF4-FFF2-40B4-BE49-F238E27FC236}">
                <a16:creationId xmlns="" xmlns:a16="http://schemas.microsoft.com/office/drawing/2014/main" id="{D6692BF2-F424-49BD-8B09-52C8634D3163}"/>
              </a:ext>
            </a:extLst>
          </p:cNvPr>
          <p:cNvSpPr>
            <a:spLocks/>
          </p:cNvSpPr>
          <p:nvPr/>
        </p:nvSpPr>
        <p:spPr bwMode="auto">
          <a:xfrm>
            <a:off x="2109788" y="3476625"/>
            <a:ext cx="906462" cy="1185863"/>
          </a:xfrm>
          <a:custGeom>
            <a:avLst/>
            <a:gdLst>
              <a:gd name="T0" fmla="*/ 2147483647 w 257"/>
              <a:gd name="T1" fmla="*/ 2147483647 h 311"/>
              <a:gd name="T2" fmla="*/ 2147483647 w 257"/>
              <a:gd name="T3" fmla="*/ 2147483647 h 311"/>
              <a:gd name="T4" fmla="*/ 2147483647 w 257"/>
              <a:gd name="T5" fmla="*/ 2147483647 h 311"/>
              <a:gd name="T6" fmla="*/ 2147483647 w 257"/>
              <a:gd name="T7" fmla="*/ 2147483647 h 311"/>
              <a:gd name="T8" fmla="*/ 2147483647 w 257"/>
              <a:gd name="T9" fmla="*/ 2147483647 h 311"/>
              <a:gd name="T10" fmla="*/ 2147483647 w 257"/>
              <a:gd name="T11" fmla="*/ 2147483647 h 311"/>
              <a:gd name="T12" fmla="*/ 2147483647 w 257"/>
              <a:gd name="T13" fmla="*/ 2147483647 h 311"/>
              <a:gd name="T14" fmla="*/ 2147483647 w 257"/>
              <a:gd name="T15" fmla="*/ 2147483647 h 311"/>
              <a:gd name="T16" fmla="*/ 2147483647 w 257"/>
              <a:gd name="T17" fmla="*/ 2147483647 h 311"/>
              <a:gd name="T18" fmla="*/ 2147483647 w 257"/>
              <a:gd name="T19" fmla="*/ 0 h 311"/>
              <a:gd name="T20" fmla="*/ 2147483647 w 257"/>
              <a:gd name="T21" fmla="*/ 2147483647 h 311"/>
              <a:gd name="T22" fmla="*/ 2147483647 w 257"/>
              <a:gd name="T23" fmla="*/ 2147483647 h 311"/>
              <a:gd name="T24" fmla="*/ 2147483647 w 257"/>
              <a:gd name="T25" fmla="*/ 2147483647 h 3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7"/>
              <a:gd name="T40" fmla="*/ 0 h 311"/>
              <a:gd name="T41" fmla="*/ 257 w 257"/>
              <a:gd name="T42" fmla="*/ 311 h 3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7" h="311">
                <a:moveTo>
                  <a:pt x="146" y="78"/>
                </a:moveTo>
                <a:cubicBezTo>
                  <a:pt x="107" y="115"/>
                  <a:pt x="128" y="123"/>
                  <a:pt x="79" y="155"/>
                </a:cubicBezTo>
                <a:cubicBezTo>
                  <a:pt x="75" y="166"/>
                  <a:pt x="77" y="182"/>
                  <a:pt x="68" y="189"/>
                </a:cubicBezTo>
                <a:cubicBezTo>
                  <a:pt x="56" y="199"/>
                  <a:pt x="28" y="185"/>
                  <a:pt x="23" y="200"/>
                </a:cubicBezTo>
                <a:cubicBezTo>
                  <a:pt x="0" y="266"/>
                  <a:pt x="25" y="280"/>
                  <a:pt x="57" y="311"/>
                </a:cubicBezTo>
                <a:cubicBezTo>
                  <a:pt x="64" y="300"/>
                  <a:pt x="74" y="290"/>
                  <a:pt x="79" y="278"/>
                </a:cubicBezTo>
                <a:cubicBezTo>
                  <a:pt x="79" y="278"/>
                  <a:pt x="95" y="206"/>
                  <a:pt x="101" y="200"/>
                </a:cubicBezTo>
                <a:cubicBezTo>
                  <a:pt x="148" y="153"/>
                  <a:pt x="195" y="145"/>
                  <a:pt x="257" y="133"/>
                </a:cubicBezTo>
                <a:cubicBezTo>
                  <a:pt x="236" y="70"/>
                  <a:pt x="214" y="97"/>
                  <a:pt x="157" y="78"/>
                </a:cubicBezTo>
                <a:cubicBezTo>
                  <a:pt x="128" y="49"/>
                  <a:pt x="97" y="29"/>
                  <a:pt x="68" y="0"/>
                </a:cubicBezTo>
                <a:cubicBezTo>
                  <a:pt x="75" y="22"/>
                  <a:pt x="77" y="47"/>
                  <a:pt x="90" y="66"/>
                </a:cubicBezTo>
                <a:cubicBezTo>
                  <a:pt x="97" y="77"/>
                  <a:pt x="99" y="97"/>
                  <a:pt x="112" y="100"/>
                </a:cubicBezTo>
                <a:cubicBezTo>
                  <a:pt x="125" y="103"/>
                  <a:pt x="135" y="85"/>
                  <a:pt x="146" y="78"/>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9399" name="Freeform 7">
            <a:extLst>
              <a:ext uri="{FF2B5EF4-FFF2-40B4-BE49-F238E27FC236}">
                <a16:creationId xmlns="" xmlns:a16="http://schemas.microsoft.com/office/drawing/2014/main" id="{DEC6EA50-B15F-45C1-B9B5-603EA2B7F627}"/>
              </a:ext>
            </a:extLst>
          </p:cNvPr>
          <p:cNvSpPr>
            <a:spLocks/>
          </p:cNvSpPr>
          <p:nvPr/>
        </p:nvSpPr>
        <p:spPr bwMode="auto">
          <a:xfrm>
            <a:off x="2851150" y="768350"/>
            <a:ext cx="319088" cy="1143000"/>
          </a:xfrm>
          <a:custGeom>
            <a:avLst/>
            <a:gdLst>
              <a:gd name="T0" fmla="*/ 2147483647 w 90"/>
              <a:gd name="T1" fmla="*/ 0 h 300"/>
              <a:gd name="T2" fmla="*/ 2147483647 w 90"/>
              <a:gd name="T3" fmla="*/ 2147483647 h 300"/>
              <a:gd name="T4" fmla="*/ 2147483647 w 90"/>
              <a:gd name="T5" fmla="*/ 2147483647 h 300"/>
              <a:gd name="T6" fmla="*/ 2147483647 w 90"/>
              <a:gd name="T7" fmla="*/ 2147483647 h 300"/>
              <a:gd name="T8" fmla="*/ 2147483647 w 90"/>
              <a:gd name="T9" fmla="*/ 2147483647 h 300"/>
              <a:gd name="T10" fmla="*/ 0 60000 65536"/>
              <a:gd name="T11" fmla="*/ 0 60000 65536"/>
              <a:gd name="T12" fmla="*/ 0 60000 65536"/>
              <a:gd name="T13" fmla="*/ 0 60000 65536"/>
              <a:gd name="T14" fmla="*/ 0 60000 65536"/>
              <a:gd name="T15" fmla="*/ 0 w 90"/>
              <a:gd name="T16" fmla="*/ 0 h 300"/>
              <a:gd name="T17" fmla="*/ 90 w 90"/>
              <a:gd name="T18" fmla="*/ 300 h 300"/>
            </a:gdLst>
            <a:ahLst/>
            <a:cxnLst>
              <a:cxn ang="T10">
                <a:pos x="T0" y="T1"/>
              </a:cxn>
              <a:cxn ang="T11">
                <a:pos x="T2" y="T3"/>
              </a:cxn>
              <a:cxn ang="T12">
                <a:pos x="T4" y="T5"/>
              </a:cxn>
              <a:cxn ang="T13">
                <a:pos x="T6" y="T7"/>
              </a:cxn>
              <a:cxn ang="T14">
                <a:pos x="T8" y="T9"/>
              </a:cxn>
            </a:cxnLst>
            <a:rect l="T15" t="T16" r="T17" b="T18"/>
            <a:pathLst>
              <a:path w="90" h="300">
                <a:moveTo>
                  <a:pt x="79" y="0"/>
                </a:moveTo>
                <a:cubicBezTo>
                  <a:pt x="44" y="53"/>
                  <a:pt x="19" y="55"/>
                  <a:pt x="46" y="111"/>
                </a:cubicBezTo>
                <a:cubicBezTo>
                  <a:pt x="58" y="135"/>
                  <a:pt x="90" y="178"/>
                  <a:pt x="90" y="178"/>
                </a:cubicBezTo>
                <a:cubicBezTo>
                  <a:pt x="75" y="239"/>
                  <a:pt x="70" y="236"/>
                  <a:pt x="12" y="255"/>
                </a:cubicBezTo>
                <a:cubicBezTo>
                  <a:pt x="0" y="292"/>
                  <a:pt x="1" y="277"/>
                  <a:pt x="1" y="300"/>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0" name="Freeform 8">
            <a:extLst>
              <a:ext uri="{FF2B5EF4-FFF2-40B4-BE49-F238E27FC236}">
                <a16:creationId xmlns="" xmlns:a16="http://schemas.microsoft.com/office/drawing/2014/main" id="{EB81B5A8-9AC1-49B7-B681-DD3228900E96}"/>
              </a:ext>
            </a:extLst>
          </p:cNvPr>
          <p:cNvSpPr>
            <a:spLocks/>
          </p:cNvSpPr>
          <p:nvPr/>
        </p:nvSpPr>
        <p:spPr bwMode="auto">
          <a:xfrm>
            <a:off x="427038" y="3121025"/>
            <a:ext cx="1057275" cy="484188"/>
          </a:xfrm>
          <a:custGeom>
            <a:avLst/>
            <a:gdLst>
              <a:gd name="T0" fmla="*/ 2147483647 w 300"/>
              <a:gd name="T1" fmla="*/ 2147483647 h 127"/>
              <a:gd name="T2" fmla="*/ 2147483647 w 300"/>
              <a:gd name="T3" fmla="*/ 2147483647 h 127"/>
              <a:gd name="T4" fmla="*/ 2147483647 w 300"/>
              <a:gd name="T5" fmla="*/ 2147483647 h 127"/>
              <a:gd name="T6" fmla="*/ 2147483647 w 300"/>
              <a:gd name="T7" fmla="*/ 2147483647 h 127"/>
              <a:gd name="T8" fmla="*/ 2147483647 w 300"/>
              <a:gd name="T9" fmla="*/ 2147483647 h 127"/>
              <a:gd name="T10" fmla="*/ 0 w 300"/>
              <a:gd name="T11" fmla="*/ 2147483647 h 127"/>
              <a:gd name="T12" fmla="*/ 0 60000 65536"/>
              <a:gd name="T13" fmla="*/ 0 60000 65536"/>
              <a:gd name="T14" fmla="*/ 0 60000 65536"/>
              <a:gd name="T15" fmla="*/ 0 60000 65536"/>
              <a:gd name="T16" fmla="*/ 0 60000 65536"/>
              <a:gd name="T17" fmla="*/ 0 60000 65536"/>
              <a:gd name="T18" fmla="*/ 0 w 300"/>
              <a:gd name="T19" fmla="*/ 0 h 127"/>
              <a:gd name="T20" fmla="*/ 300 w 300"/>
              <a:gd name="T21" fmla="*/ 127 h 127"/>
            </a:gdLst>
            <a:ahLst/>
            <a:cxnLst>
              <a:cxn ang="T12">
                <a:pos x="T0" y="T1"/>
              </a:cxn>
              <a:cxn ang="T13">
                <a:pos x="T2" y="T3"/>
              </a:cxn>
              <a:cxn ang="T14">
                <a:pos x="T4" y="T5"/>
              </a:cxn>
              <a:cxn ang="T15">
                <a:pos x="T6" y="T7"/>
              </a:cxn>
              <a:cxn ang="T16">
                <a:pos x="T8" y="T9"/>
              </a:cxn>
              <a:cxn ang="T17">
                <a:pos x="T10" y="T11"/>
              </a:cxn>
            </a:cxnLst>
            <a:rect l="T18" t="T19" r="T20" b="T21"/>
            <a:pathLst>
              <a:path w="300" h="127">
                <a:moveTo>
                  <a:pt x="300" y="60"/>
                </a:moveTo>
                <a:cubicBezTo>
                  <a:pt x="289" y="53"/>
                  <a:pt x="276" y="47"/>
                  <a:pt x="267" y="38"/>
                </a:cubicBezTo>
                <a:cubicBezTo>
                  <a:pt x="258" y="29"/>
                  <a:pt x="258" y="9"/>
                  <a:pt x="245" y="5"/>
                </a:cubicBezTo>
                <a:cubicBezTo>
                  <a:pt x="227" y="0"/>
                  <a:pt x="208" y="12"/>
                  <a:pt x="189" y="16"/>
                </a:cubicBezTo>
                <a:cubicBezTo>
                  <a:pt x="169" y="76"/>
                  <a:pt x="173" y="107"/>
                  <a:pt x="111" y="127"/>
                </a:cubicBezTo>
                <a:cubicBezTo>
                  <a:pt x="58" y="114"/>
                  <a:pt x="24" y="87"/>
                  <a:pt x="0" y="38"/>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1" name="Freeform 9">
            <a:extLst>
              <a:ext uri="{FF2B5EF4-FFF2-40B4-BE49-F238E27FC236}">
                <a16:creationId xmlns="" xmlns:a16="http://schemas.microsoft.com/office/drawing/2014/main" id="{190226A7-A8D9-4F71-8E83-6FCD8608BDC5}"/>
              </a:ext>
            </a:extLst>
          </p:cNvPr>
          <p:cNvSpPr>
            <a:spLocks/>
          </p:cNvSpPr>
          <p:nvPr/>
        </p:nvSpPr>
        <p:spPr bwMode="auto">
          <a:xfrm>
            <a:off x="3033713" y="5467350"/>
            <a:ext cx="295275" cy="846138"/>
          </a:xfrm>
          <a:custGeom>
            <a:avLst/>
            <a:gdLst>
              <a:gd name="T0" fmla="*/ 2147483647 w 84"/>
              <a:gd name="T1" fmla="*/ 0 h 222"/>
              <a:gd name="T2" fmla="*/ 2147483647 w 84"/>
              <a:gd name="T3" fmla="*/ 2147483647 h 222"/>
              <a:gd name="T4" fmla="*/ 2147483647 w 84"/>
              <a:gd name="T5" fmla="*/ 2147483647 h 222"/>
              <a:gd name="T6" fmla="*/ 2147483647 w 84"/>
              <a:gd name="T7" fmla="*/ 2147483647 h 222"/>
              <a:gd name="T8" fmla="*/ 2147483647 w 84"/>
              <a:gd name="T9" fmla="*/ 2147483647 h 222"/>
              <a:gd name="T10" fmla="*/ 2147483647 w 84"/>
              <a:gd name="T11" fmla="*/ 2147483647 h 222"/>
              <a:gd name="T12" fmla="*/ 0 60000 65536"/>
              <a:gd name="T13" fmla="*/ 0 60000 65536"/>
              <a:gd name="T14" fmla="*/ 0 60000 65536"/>
              <a:gd name="T15" fmla="*/ 0 60000 65536"/>
              <a:gd name="T16" fmla="*/ 0 60000 65536"/>
              <a:gd name="T17" fmla="*/ 0 60000 65536"/>
              <a:gd name="T18" fmla="*/ 0 w 84"/>
              <a:gd name="T19" fmla="*/ 0 h 222"/>
              <a:gd name="T20" fmla="*/ 84 w 84"/>
              <a:gd name="T21" fmla="*/ 222 h 222"/>
            </a:gdLst>
            <a:ahLst/>
            <a:cxnLst>
              <a:cxn ang="T12">
                <a:pos x="T0" y="T1"/>
              </a:cxn>
              <a:cxn ang="T13">
                <a:pos x="T2" y="T3"/>
              </a:cxn>
              <a:cxn ang="T14">
                <a:pos x="T4" y="T5"/>
              </a:cxn>
              <a:cxn ang="T15">
                <a:pos x="T6" y="T7"/>
              </a:cxn>
              <a:cxn ang="T16">
                <a:pos x="T8" y="T9"/>
              </a:cxn>
              <a:cxn ang="T17">
                <a:pos x="T10" y="T11"/>
              </a:cxn>
            </a:cxnLst>
            <a:rect l="T18" t="T19" r="T20" b="T21"/>
            <a:pathLst>
              <a:path w="84" h="222">
                <a:moveTo>
                  <a:pt x="28" y="0"/>
                </a:moveTo>
                <a:cubicBezTo>
                  <a:pt x="32" y="11"/>
                  <a:pt x="32" y="24"/>
                  <a:pt x="39" y="33"/>
                </a:cubicBezTo>
                <a:cubicBezTo>
                  <a:pt x="51" y="50"/>
                  <a:pt x="84" y="78"/>
                  <a:pt x="84" y="78"/>
                </a:cubicBezTo>
                <a:cubicBezTo>
                  <a:pt x="80" y="104"/>
                  <a:pt x="84" y="133"/>
                  <a:pt x="72" y="156"/>
                </a:cubicBezTo>
                <a:cubicBezTo>
                  <a:pt x="61" y="178"/>
                  <a:pt x="19" y="168"/>
                  <a:pt x="6" y="189"/>
                </a:cubicBezTo>
                <a:cubicBezTo>
                  <a:pt x="0" y="198"/>
                  <a:pt x="6" y="211"/>
                  <a:pt x="6" y="222"/>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2" name="Freeform 10">
            <a:extLst>
              <a:ext uri="{FF2B5EF4-FFF2-40B4-BE49-F238E27FC236}">
                <a16:creationId xmlns="" xmlns:a16="http://schemas.microsoft.com/office/drawing/2014/main" id="{7E63CC46-3116-4723-8419-4A98EADCEB41}"/>
              </a:ext>
            </a:extLst>
          </p:cNvPr>
          <p:cNvSpPr>
            <a:spLocks/>
          </p:cNvSpPr>
          <p:nvPr/>
        </p:nvSpPr>
        <p:spPr bwMode="auto">
          <a:xfrm rot="-889383">
            <a:off x="795338" y="4437063"/>
            <a:ext cx="938212" cy="382587"/>
          </a:xfrm>
          <a:custGeom>
            <a:avLst/>
            <a:gdLst>
              <a:gd name="T0" fmla="*/ 0 w 266"/>
              <a:gd name="T1" fmla="*/ 2147483647 h 100"/>
              <a:gd name="T2" fmla="*/ 2147483647 w 266"/>
              <a:gd name="T3" fmla="*/ 0 h 100"/>
              <a:gd name="T4" fmla="*/ 2147483647 w 266"/>
              <a:gd name="T5" fmla="*/ 2147483647 h 100"/>
              <a:gd name="T6" fmla="*/ 2147483647 w 266"/>
              <a:gd name="T7" fmla="*/ 2147483647 h 100"/>
              <a:gd name="T8" fmla="*/ 2147483647 w 266"/>
              <a:gd name="T9" fmla="*/ 2147483647 h 100"/>
              <a:gd name="T10" fmla="*/ 2147483647 w 266"/>
              <a:gd name="T11" fmla="*/ 2147483647 h 100"/>
              <a:gd name="T12" fmla="*/ 0 60000 65536"/>
              <a:gd name="T13" fmla="*/ 0 60000 65536"/>
              <a:gd name="T14" fmla="*/ 0 60000 65536"/>
              <a:gd name="T15" fmla="*/ 0 60000 65536"/>
              <a:gd name="T16" fmla="*/ 0 60000 65536"/>
              <a:gd name="T17" fmla="*/ 0 60000 65536"/>
              <a:gd name="T18" fmla="*/ 0 w 266"/>
              <a:gd name="T19" fmla="*/ 0 h 100"/>
              <a:gd name="T20" fmla="*/ 266 w 266"/>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266" h="100">
                <a:moveTo>
                  <a:pt x="0" y="89"/>
                </a:moveTo>
                <a:cubicBezTo>
                  <a:pt x="43" y="61"/>
                  <a:pt x="43" y="35"/>
                  <a:pt x="77" y="0"/>
                </a:cubicBezTo>
                <a:cubicBezTo>
                  <a:pt x="135" y="19"/>
                  <a:pt x="117" y="29"/>
                  <a:pt x="155" y="67"/>
                </a:cubicBezTo>
                <a:cubicBezTo>
                  <a:pt x="177" y="89"/>
                  <a:pt x="194" y="91"/>
                  <a:pt x="222" y="100"/>
                </a:cubicBezTo>
                <a:cubicBezTo>
                  <a:pt x="233" y="93"/>
                  <a:pt x="247" y="88"/>
                  <a:pt x="255" y="78"/>
                </a:cubicBezTo>
                <a:cubicBezTo>
                  <a:pt x="262" y="69"/>
                  <a:pt x="266" y="45"/>
                  <a:pt x="266" y="45"/>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3" name="Freeform 11">
            <a:extLst>
              <a:ext uri="{FF2B5EF4-FFF2-40B4-BE49-F238E27FC236}">
                <a16:creationId xmlns="" xmlns:a16="http://schemas.microsoft.com/office/drawing/2014/main" id="{D6E42116-EEBF-4FA5-AF2C-57486CC97185}"/>
              </a:ext>
            </a:extLst>
          </p:cNvPr>
          <p:cNvSpPr>
            <a:spLocks/>
          </p:cNvSpPr>
          <p:nvPr/>
        </p:nvSpPr>
        <p:spPr bwMode="auto">
          <a:xfrm rot="-7416649">
            <a:off x="5018088" y="3511550"/>
            <a:ext cx="438150" cy="561975"/>
          </a:xfrm>
          <a:custGeom>
            <a:avLst/>
            <a:gdLst>
              <a:gd name="T0" fmla="*/ 2147483647 w 111"/>
              <a:gd name="T1" fmla="*/ 0 h 166"/>
              <a:gd name="T2" fmla="*/ 2147483647 w 111"/>
              <a:gd name="T3" fmla="*/ 2147483647 h 166"/>
              <a:gd name="T4" fmla="*/ 0 w 111"/>
              <a:gd name="T5" fmla="*/ 2147483647 h 166"/>
              <a:gd name="T6" fmla="*/ 0 60000 65536"/>
              <a:gd name="T7" fmla="*/ 0 60000 65536"/>
              <a:gd name="T8" fmla="*/ 0 60000 65536"/>
              <a:gd name="T9" fmla="*/ 0 w 111"/>
              <a:gd name="T10" fmla="*/ 0 h 166"/>
              <a:gd name="T11" fmla="*/ 111 w 111"/>
              <a:gd name="T12" fmla="*/ 166 h 166"/>
            </a:gdLst>
            <a:ahLst/>
            <a:cxnLst>
              <a:cxn ang="T6">
                <a:pos x="T0" y="T1"/>
              </a:cxn>
              <a:cxn ang="T7">
                <a:pos x="T2" y="T3"/>
              </a:cxn>
              <a:cxn ang="T8">
                <a:pos x="T4" y="T5"/>
              </a:cxn>
            </a:cxnLst>
            <a:rect l="T9" t="T10" r="T11" b="T12"/>
            <a:pathLst>
              <a:path w="111" h="166">
                <a:moveTo>
                  <a:pt x="111" y="0"/>
                </a:moveTo>
                <a:cubicBezTo>
                  <a:pt x="60" y="13"/>
                  <a:pt x="40" y="22"/>
                  <a:pt x="11" y="66"/>
                </a:cubicBezTo>
                <a:cubicBezTo>
                  <a:pt x="7" y="99"/>
                  <a:pt x="0" y="166"/>
                  <a:pt x="0" y="166"/>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4" name="Freeform 12">
            <a:extLst>
              <a:ext uri="{FF2B5EF4-FFF2-40B4-BE49-F238E27FC236}">
                <a16:creationId xmlns="" xmlns:a16="http://schemas.microsoft.com/office/drawing/2014/main" id="{5E44BDEE-6BE2-46F2-A3F4-415817DF372C}"/>
              </a:ext>
            </a:extLst>
          </p:cNvPr>
          <p:cNvSpPr>
            <a:spLocks/>
          </p:cNvSpPr>
          <p:nvPr/>
        </p:nvSpPr>
        <p:spPr bwMode="auto">
          <a:xfrm>
            <a:off x="4171950" y="4975225"/>
            <a:ext cx="1087438" cy="1143000"/>
          </a:xfrm>
          <a:custGeom>
            <a:avLst/>
            <a:gdLst>
              <a:gd name="T0" fmla="*/ 0 w 308"/>
              <a:gd name="T1" fmla="*/ 0 h 300"/>
              <a:gd name="T2" fmla="*/ 2147483647 w 308"/>
              <a:gd name="T3" fmla="*/ 2147483647 h 300"/>
              <a:gd name="T4" fmla="*/ 2147483647 w 308"/>
              <a:gd name="T5" fmla="*/ 2147483647 h 300"/>
              <a:gd name="T6" fmla="*/ 2147483647 w 308"/>
              <a:gd name="T7" fmla="*/ 2147483647 h 300"/>
              <a:gd name="T8" fmla="*/ 2147483647 w 308"/>
              <a:gd name="T9" fmla="*/ 2147483647 h 300"/>
              <a:gd name="T10" fmla="*/ 0 60000 65536"/>
              <a:gd name="T11" fmla="*/ 0 60000 65536"/>
              <a:gd name="T12" fmla="*/ 0 60000 65536"/>
              <a:gd name="T13" fmla="*/ 0 60000 65536"/>
              <a:gd name="T14" fmla="*/ 0 60000 65536"/>
              <a:gd name="T15" fmla="*/ 0 w 308"/>
              <a:gd name="T16" fmla="*/ 0 h 300"/>
              <a:gd name="T17" fmla="*/ 308 w 308"/>
              <a:gd name="T18" fmla="*/ 300 h 300"/>
            </a:gdLst>
            <a:ahLst/>
            <a:cxnLst>
              <a:cxn ang="T10">
                <a:pos x="T0" y="T1"/>
              </a:cxn>
              <a:cxn ang="T11">
                <a:pos x="T2" y="T3"/>
              </a:cxn>
              <a:cxn ang="T12">
                <a:pos x="T4" y="T5"/>
              </a:cxn>
              <a:cxn ang="T13">
                <a:pos x="T6" y="T7"/>
              </a:cxn>
              <a:cxn ang="T14">
                <a:pos x="T8" y="T9"/>
              </a:cxn>
            </a:cxnLst>
            <a:rect l="T15" t="T16" r="T17" b="T18"/>
            <a:pathLst>
              <a:path w="308" h="300">
                <a:moveTo>
                  <a:pt x="0" y="0"/>
                </a:moveTo>
                <a:cubicBezTo>
                  <a:pt x="33" y="22"/>
                  <a:pt x="62" y="33"/>
                  <a:pt x="100" y="45"/>
                </a:cubicBezTo>
                <a:cubicBezTo>
                  <a:pt x="112" y="187"/>
                  <a:pt x="78" y="202"/>
                  <a:pt x="200" y="178"/>
                </a:cubicBezTo>
                <a:cubicBezTo>
                  <a:pt x="247" y="147"/>
                  <a:pt x="249" y="151"/>
                  <a:pt x="289" y="189"/>
                </a:cubicBezTo>
                <a:cubicBezTo>
                  <a:pt x="308" y="247"/>
                  <a:pt x="300" y="210"/>
                  <a:pt x="300" y="300"/>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5" name="Freeform 13">
            <a:extLst>
              <a:ext uri="{FF2B5EF4-FFF2-40B4-BE49-F238E27FC236}">
                <a16:creationId xmlns="" xmlns:a16="http://schemas.microsoft.com/office/drawing/2014/main" id="{1A2C76FC-FF72-405D-B05C-D092C6E36934}"/>
              </a:ext>
            </a:extLst>
          </p:cNvPr>
          <p:cNvSpPr>
            <a:spLocks/>
          </p:cNvSpPr>
          <p:nvPr/>
        </p:nvSpPr>
        <p:spPr bwMode="auto">
          <a:xfrm>
            <a:off x="1916113" y="1954213"/>
            <a:ext cx="158750" cy="422275"/>
          </a:xfrm>
          <a:custGeom>
            <a:avLst/>
            <a:gdLst>
              <a:gd name="T0" fmla="*/ 2147483647 w 45"/>
              <a:gd name="T1" fmla="*/ 2147483647 h 111"/>
              <a:gd name="T2" fmla="*/ 0 w 45"/>
              <a:gd name="T3" fmla="*/ 0 h 111"/>
              <a:gd name="T4" fmla="*/ 0 60000 65536"/>
              <a:gd name="T5" fmla="*/ 0 60000 65536"/>
              <a:gd name="T6" fmla="*/ 0 w 45"/>
              <a:gd name="T7" fmla="*/ 0 h 111"/>
              <a:gd name="T8" fmla="*/ 45 w 45"/>
              <a:gd name="T9" fmla="*/ 111 h 111"/>
            </a:gdLst>
            <a:ahLst/>
            <a:cxnLst>
              <a:cxn ang="T4">
                <a:pos x="T0" y="T1"/>
              </a:cxn>
              <a:cxn ang="T5">
                <a:pos x="T2" y="T3"/>
              </a:cxn>
            </a:cxnLst>
            <a:rect l="T6" t="T7" r="T8" b="T9"/>
            <a:pathLst>
              <a:path w="45" h="111">
                <a:moveTo>
                  <a:pt x="45" y="111"/>
                </a:moveTo>
                <a:cubicBezTo>
                  <a:pt x="31" y="69"/>
                  <a:pt x="0" y="47"/>
                  <a:pt x="0" y="0"/>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6" name="Freeform 14">
            <a:extLst>
              <a:ext uri="{FF2B5EF4-FFF2-40B4-BE49-F238E27FC236}">
                <a16:creationId xmlns="" xmlns:a16="http://schemas.microsoft.com/office/drawing/2014/main" id="{2F28B897-5F71-44D8-BC1F-8B37382EADC4}"/>
              </a:ext>
            </a:extLst>
          </p:cNvPr>
          <p:cNvSpPr>
            <a:spLocks/>
          </p:cNvSpPr>
          <p:nvPr/>
        </p:nvSpPr>
        <p:spPr bwMode="auto">
          <a:xfrm>
            <a:off x="4125913" y="1573213"/>
            <a:ext cx="690562" cy="1017587"/>
          </a:xfrm>
          <a:custGeom>
            <a:avLst/>
            <a:gdLst>
              <a:gd name="T0" fmla="*/ 2147483647 w 196"/>
              <a:gd name="T1" fmla="*/ 2147483647 h 267"/>
              <a:gd name="T2" fmla="*/ 2147483647 w 196"/>
              <a:gd name="T3" fmla="*/ 2147483647 h 267"/>
              <a:gd name="T4" fmla="*/ 2147483647 w 196"/>
              <a:gd name="T5" fmla="*/ 2147483647 h 267"/>
              <a:gd name="T6" fmla="*/ 2147483647 w 196"/>
              <a:gd name="T7" fmla="*/ 0 h 267"/>
              <a:gd name="T8" fmla="*/ 0 60000 65536"/>
              <a:gd name="T9" fmla="*/ 0 60000 65536"/>
              <a:gd name="T10" fmla="*/ 0 60000 65536"/>
              <a:gd name="T11" fmla="*/ 0 60000 65536"/>
              <a:gd name="T12" fmla="*/ 0 w 196"/>
              <a:gd name="T13" fmla="*/ 0 h 267"/>
              <a:gd name="T14" fmla="*/ 196 w 196"/>
              <a:gd name="T15" fmla="*/ 267 h 267"/>
            </a:gdLst>
            <a:ahLst/>
            <a:cxnLst>
              <a:cxn ang="T8">
                <a:pos x="T0" y="T1"/>
              </a:cxn>
              <a:cxn ang="T9">
                <a:pos x="T2" y="T3"/>
              </a:cxn>
              <a:cxn ang="T10">
                <a:pos x="T4" y="T5"/>
              </a:cxn>
              <a:cxn ang="T11">
                <a:pos x="T6" y="T7"/>
              </a:cxn>
            </a:cxnLst>
            <a:rect l="T12" t="T13" r="T14" b="T15"/>
            <a:pathLst>
              <a:path w="196" h="267">
                <a:moveTo>
                  <a:pt x="18" y="267"/>
                </a:moveTo>
                <a:cubicBezTo>
                  <a:pt x="22" y="256"/>
                  <a:pt x="27" y="245"/>
                  <a:pt x="29" y="233"/>
                </a:cubicBezTo>
                <a:cubicBezTo>
                  <a:pt x="52" y="103"/>
                  <a:pt x="0" y="148"/>
                  <a:pt x="162" y="133"/>
                </a:cubicBezTo>
                <a:cubicBezTo>
                  <a:pt x="157" y="96"/>
                  <a:pt x="127" y="0"/>
                  <a:pt x="196" y="0"/>
                </a:cubicBezTo>
              </a:path>
            </a:pathLst>
          </a:custGeom>
          <a:noFill/>
          <a:ln w="5715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sr-Latn-RS"/>
          </a:p>
        </p:txBody>
      </p:sp>
      <p:sp>
        <p:nvSpPr>
          <p:cNvPr id="59407" name="Freeform 15">
            <a:extLst>
              <a:ext uri="{FF2B5EF4-FFF2-40B4-BE49-F238E27FC236}">
                <a16:creationId xmlns="" xmlns:a16="http://schemas.microsoft.com/office/drawing/2014/main" id="{ADD64B6B-C661-4F50-A86A-D970C80D023B}"/>
              </a:ext>
            </a:extLst>
          </p:cNvPr>
          <p:cNvSpPr>
            <a:spLocks/>
          </p:cNvSpPr>
          <p:nvPr/>
        </p:nvSpPr>
        <p:spPr bwMode="auto">
          <a:xfrm>
            <a:off x="3451225" y="3127375"/>
            <a:ext cx="546100" cy="361950"/>
          </a:xfrm>
          <a:custGeom>
            <a:avLst/>
            <a:gdLst>
              <a:gd name="T0" fmla="*/ 2147483647 w 155"/>
              <a:gd name="T1" fmla="*/ 0 h 95"/>
              <a:gd name="T2" fmla="*/ 2147483647 w 155"/>
              <a:gd name="T3" fmla="*/ 2147483647 h 95"/>
              <a:gd name="T4" fmla="*/ 2147483647 w 155"/>
              <a:gd name="T5" fmla="*/ 2147483647 h 95"/>
              <a:gd name="T6" fmla="*/ 2147483647 w 155"/>
              <a:gd name="T7" fmla="*/ 2147483647 h 95"/>
              <a:gd name="T8" fmla="*/ 2147483647 w 155"/>
              <a:gd name="T9" fmla="*/ 0 h 95"/>
              <a:gd name="T10" fmla="*/ 0 60000 65536"/>
              <a:gd name="T11" fmla="*/ 0 60000 65536"/>
              <a:gd name="T12" fmla="*/ 0 60000 65536"/>
              <a:gd name="T13" fmla="*/ 0 60000 65536"/>
              <a:gd name="T14" fmla="*/ 0 60000 65536"/>
              <a:gd name="T15" fmla="*/ 0 w 155"/>
              <a:gd name="T16" fmla="*/ 0 h 95"/>
              <a:gd name="T17" fmla="*/ 155 w 155"/>
              <a:gd name="T18" fmla="*/ 95 h 95"/>
            </a:gdLst>
            <a:ahLst/>
            <a:cxnLst>
              <a:cxn ang="T10">
                <a:pos x="T0" y="T1"/>
              </a:cxn>
              <a:cxn ang="T11">
                <a:pos x="T2" y="T3"/>
              </a:cxn>
              <a:cxn ang="T12">
                <a:pos x="T4" y="T5"/>
              </a:cxn>
              <a:cxn ang="T13">
                <a:pos x="T6" y="T7"/>
              </a:cxn>
              <a:cxn ang="T14">
                <a:pos x="T8" y="T9"/>
              </a:cxn>
            </a:cxnLst>
            <a:rect l="T15" t="T16" r="T17" b="T18"/>
            <a:pathLst>
              <a:path w="155" h="95">
                <a:moveTo>
                  <a:pt x="66" y="0"/>
                </a:moveTo>
                <a:cubicBezTo>
                  <a:pt x="81" y="4"/>
                  <a:pt x="99" y="1"/>
                  <a:pt x="111" y="11"/>
                </a:cubicBezTo>
                <a:cubicBezTo>
                  <a:pt x="131" y="29"/>
                  <a:pt x="155" y="78"/>
                  <a:pt x="155" y="78"/>
                </a:cubicBezTo>
                <a:cubicBezTo>
                  <a:pt x="104" y="95"/>
                  <a:pt x="66" y="85"/>
                  <a:pt x="22" y="56"/>
                </a:cubicBezTo>
                <a:cubicBezTo>
                  <a:pt x="5" y="4"/>
                  <a:pt x="0" y="27"/>
                  <a:pt x="66" y="0"/>
                </a:cubicBez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sr-Latn-RS"/>
          </a:p>
        </p:txBody>
      </p:sp>
      <p:sp>
        <p:nvSpPr>
          <p:cNvPr id="59408" name="Oval 16">
            <a:extLst>
              <a:ext uri="{FF2B5EF4-FFF2-40B4-BE49-F238E27FC236}">
                <a16:creationId xmlns="" xmlns:a16="http://schemas.microsoft.com/office/drawing/2014/main" id="{037CA153-282B-4E6C-B36C-E6BDF8D1FEF7}"/>
              </a:ext>
            </a:extLst>
          </p:cNvPr>
          <p:cNvSpPr>
            <a:spLocks noChangeArrowheads="1"/>
          </p:cNvSpPr>
          <p:nvPr/>
        </p:nvSpPr>
        <p:spPr bwMode="auto">
          <a:xfrm>
            <a:off x="1755775" y="2205038"/>
            <a:ext cx="2708275" cy="2743200"/>
          </a:xfrm>
          <a:prstGeom prst="ellipse">
            <a:avLst/>
          </a:prstGeom>
          <a:noFill/>
          <a:ln w="101600">
            <a:solidFill>
              <a:srgbClr val="33CC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59409" name="Freeform 17">
            <a:extLst>
              <a:ext uri="{FF2B5EF4-FFF2-40B4-BE49-F238E27FC236}">
                <a16:creationId xmlns="" xmlns:a16="http://schemas.microsoft.com/office/drawing/2014/main" id="{C12DE1F6-17F5-4DA3-A459-B981E25DDBAD}"/>
              </a:ext>
            </a:extLst>
          </p:cNvPr>
          <p:cNvSpPr>
            <a:spLocks/>
          </p:cNvSpPr>
          <p:nvPr/>
        </p:nvSpPr>
        <p:spPr bwMode="auto">
          <a:xfrm>
            <a:off x="1611313" y="2020888"/>
            <a:ext cx="2979737" cy="3113087"/>
          </a:xfrm>
          <a:custGeom>
            <a:avLst/>
            <a:gdLst>
              <a:gd name="T0" fmla="*/ 2147483647 w 2112"/>
              <a:gd name="T1" fmla="*/ 2147483647 h 1961"/>
              <a:gd name="T2" fmla="*/ 2147483647 w 2112"/>
              <a:gd name="T3" fmla="*/ 2147483647 h 1961"/>
              <a:gd name="T4" fmla="*/ 2147483647 w 2112"/>
              <a:gd name="T5" fmla="*/ 2147483647 h 1961"/>
              <a:gd name="T6" fmla="*/ 2147483647 w 2112"/>
              <a:gd name="T7" fmla="*/ 2147483647 h 1961"/>
              <a:gd name="T8" fmla="*/ 2147483647 w 2112"/>
              <a:gd name="T9" fmla="*/ 2147483647 h 1961"/>
              <a:gd name="T10" fmla="*/ 2147483647 w 2112"/>
              <a:gd name="T11" fmla="*/ 2147483647 h 1961"/>
              <a:gd name="T12" fmla="*/ 2147483647 w 2112"/>
              <a:gd name="T13" fmla="*/ 2147483647 h 1961"/>
              <a:gd name="T14" fmla="*/ 2147483647 w 2112"/>
              <a:gd name="T15" fmla="*/ 0 h 1961"/>
              <a:gd name="T16" fmla="*/ 2147483647 w 2112"/>
              <a:gd name="T17" fmla="*/ 2147483647 h 1961"/>
              <a:gd name="T18" fmla="*/ 2147483647 w 2112"/>
              <a:gd name="T19" fmla="*/ 2147483647 h 1961"/>
              <a:gd name="T20" fmla="*/ 2147483647 w 2112"/>
              <a:gd name="T21" fmla="*/ 2147483647 h 1961"/>
              <a:gd name="T22" fmla="*/ 2147483647 w 2112"/>
              <a:gd name="T23" fmla="*/ 2147483647 h 1961"/>
              <a:gd name="T24" fmla="*/ 2147483647 w 2112"/>
              <a:gd name="T25" fmla="*/ 2147483647 h 1961"/>
              <a:gd name="T26" fmla="*/ 2147483647 w 2112"/>
              <a:gd name="T27" fmla="*/ 2147483647 h 1961"/>
              <a:gd name="T28" fmla="*/ 2147483647 w 2112"/>
              <a:gd name="T29" fmla="*/ 2147483647 h 1961"/>
              <a:gd name="T30" fmla="*/ 2147483647 w 2112"/>
              <a:gd name="T31" fmla="*/ 2147483647 h 1961"/>
              <a:gd name="T32" fmla="*/ 2147483647 w 2112"/>
              <a:gd name="T33" fmla="*/ 2147483647 h 1961"/>
              <a:gd name="T34" fmla="*/ 2147483647 w 2112"/>
              <a:gd name="T35" fmla="*/ 2147483647 h 1961"/>
              <a:gd name="T36" fmla="*/ 2147483647 w 2112"/>
              <a:gd name="T37" fmla="*/ 2147483647 h 1961"/>
              <a:gd name="T38" fmla="*/ 0 w 2112"/>
              <a:gd name="T39" fmla="*/ 2147483647 h 1961"/>
              <a:gd name="T40" fmla="*/ 2147483647 w 2112"/>
              <a:gd name="T41" fmla="*/ 2147483647 h 1961"/>
              <a:gd name="T42" fmla="*/ 2147483647 w 2112"/>
              <a:gd name="T43" fmla="*/ 2147483647 h 1961"/>
              <a:gd name="T44" fmla="*/ 2147483647 w 2112"/>
              <a:gd name="T45" fmla="*/ 2147483647 h 1961"/>
              <a:gd name="T46" fmla="*/ 2147483647 w 2112"/>
              <a:gd name="T47" fmla="*/ 2147483647 h 1961"/>
              <a:gd name="T48" fmla="*/ 2147483647 w 2112"/>
              <a:gd name="T49" fmla="*/ 2147483647 h 1961"/>
              <a:gd name="T50" fmla="*/ 2147483647 w 2112"/>
              <a:gd name="T51" fmla="*/ 2147483647 h 1961"/>
              <a:gd name="T52" fmla="*/ 2147483647 w 2112"/>
              <a:gd name="T53" fmla="*/ 2147483647 h 1961"/>
              <a:gd name="T54" fmla="*/ 2147483647 w 2112"/>
              <a:gd name="T55" fmla="*/ 2147483647 h 1961"/>
              <a:gd name="T56" fmla="*/ 2147483647 w 2112"/>
              <a:gd name="T57" fmla="*/ 2147483647 h 1961"/>
              <a:gd name="T58" fmla="*/ 2147483647 w 2112"/>
              <a:gd name="T59" fmla="*/ 2147483647 h 1961"/>
              <a:gd name="T60" fmla="*/ 2147483647 w 2112"/>
              <a:gd name="T61" fmla="*/ 2147483647 h 1961"/>
              <a:gd name="T62" fmla="*/ 2147483647 w 2112"/>
              <a:gd name="T63" fmla="*/ 2147483647 h 1961"/>
              <a:gd name="T64" fmla="*/ 2147483647 w 2112"/>
              <a:gd name="T65" fmla="*/ 2147483647 h 1961"/>
              <a:gd name="T66" fmla="*/ 2147483647 w 2112"/>
              <a:gd name="T67" fmla="*/ 2147483647 h 1961"/>
              <a:gd name="T68" fmla="*/ 2147483647 w 2112"/>
              <a:gd name="T69" fmla="*/ 2147483647 h 1961"/>
              <a:gd name="T70" fmla="*/ 2147483647 w 2112"/>
              <a:gd name="T71" fmla="*/ 2147483647 h 1961"/>
              <a:gd name="T72" fmla="*/ 2147483647 w 2112"/>
              <a:gd name="T73" fmla="*/ 2147483647 h 1961"/>
              <a:gd name="T74" fmla="*/ 2147483647 w 2112"/>
              <a:gd name="T75" fmla="*/ 2147483647 h 1961"/>
              <a:gd name="T76" fmla="*/ 2147483647 w 2112"/>
              <a:gd name="T77" fmla="*/ 2147483647 h 1961"/>
              <a:gd name="T78" fmla="*/ 2147483647 w 2112"/>
              <a:gd name="T79" fmla="*/ 2147483647 h 1961"/>
              <a:gd name="T80" fmla="*/ 2147483647 w 2112"/>
              <a:gd name="T81" fmla="*/ 2147483647 h 1961"/>
              <a:gd name="T82" fmla="*/ 2147483647 w 2112"/>
              <a:gd name="T83" fmla="*/ 2147483647 h 1961"/>
              <a:gd name="T84" fmla="*/ 2147483647 w 2112"/>
              <a:gd name="T85" fmla="*/ 2147483647 h 1961"/>
              <a:gd name="T86" fmla="*/ 2147483647 w 2112"/>
              <a:gd name="T87" fmla="*/ 2147483647 h 1961"/>
              <a:gd name="T88" fmla="*/ 2147483647 w 2112"/>
              <a:gd name="T89" fmla="*/ 2147483647 h 1961"/>
              <a:gd name="T90" fmla="*/ 2147483647 w 2112"/>
              <a:gd name="T91" fmla="*/ 2147483647 h 1961"/>
              <a:gd name="T92" fmla="*/ 2147483647 w 2112"/>
              <a:gd name="T93" fmla="*/ 2147483647 h 1961"/>
              <a:gd name="T94" fmla="*/ 2147483647 w 2112"/>
              <a:gd name="T95" fmla="*/ 2147483647 h 196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12"/>
              <a:gd name="T145" fmla="*/ 0 h 1961"/>
              <a:gd name="T146" fmla="*/ 2112 w 2112"/>
              <a:gd name="T147" fmla="*/ 1961 h 196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12" h="1961">
                <a:moveTo>
                  <a:pt x="1728" y="202"/>
                </a:moveTo>
                <a:cubicBezTo>
                  <a:pt x="1656" y="178"/>
                  <a:pt x="1581" y="146"/>
                  <a:pt x="1506" y="132"/>
                </a:cubicBezTo>
                <a:cubicBezTo>
                  <a:pt x="1462" y="124"/>
                  <a:pt x="1418" y="118"/>
                  <a:pt x="1374" y="111"/>
                </a:cubicBezTo>
                <a:cubicBezTo>
                  <a:pt x="1350" y="107"/>
                  <a:pt x="1303" y="101"/>
                  <a:pt x="1303" y="101"/>
                </a:cubicBezTo>
                <a:cubicBezTo>
                  <a:pt x="1283" y="94"/>
                  <a:pt x="1261" y="93"/>
                  <a:pt x="1243" y="81"/>
                </a:cubicBezTo>
                <a:cubicBezTo>
                  <a:pt x="1233" y="74"/>
                  <a:pt x="1224" y="66"/>
                  <a:pt x="1213" y="61"/>
                </a:cubicBezTo>
                <a:cubicBezTo>
                  <a:pt x="1190" y="51"/>
                  <a:pt x="1165" y="49"/>
                  <a:pt x="1142" y="41"/>
                </a:cubicBezTo>
                <a:cubicBezTo>
                  <a:pt x="1107" y="18"/>
                  <a:pt x="1082" y="10"/>
                  <a:pt x="1041" y="0"/>
                </a:cubicBezTo>
                <a:cubicBezTo>
                  <a:pt x="889" y="19"/>
                  <a:pt x="749" y="84"/>
                  <a:pt x="596" y="101"/>
                </a:cubicBezTo>
                <a:cubicBezTo>
                  <a:pt x="558" y="121"/>
                  <a:pt x="527" y="132"/>
                  <a:pt x="485" y="142"/>
                </a:cubicBezTo>
                <a:cubicBezTo>
                  <a:pt x="426" y="199"/>
                  <a:pt x="457" y="184"/>
                  <a:pt x="404" y="202"/>
                </a:cubicBezTo>
                <a:cubicBezTo>
                  <a:pt x="374" y="223"/>
                  <a:pt x="344" y="233"/>
                  <a:pt x="313" y="253"/>
                </a:cubicBezTo>
                <a:cubicBezTo>
                  <a:pt x="306" y="263"/>
                  <a:pt x="301" y="275"/>
                  <a:pt x="293" y="283"/>
                </a:cubicBezTo>
                <a:cubicBezTo>
                  <a:pt x="285" y="291"/>
                  <a:pt x="271" y="294"/>
                  <a:pt x="263" y="303"/>
                </a:cubicBezTo>
                <a:cubicBezTo>
                  <a:pt x="247" y="321"/>
                  <a:pt x="239" y="347"/>
                  <a:pt x="222" y="364"/>
                </a:cubicBezTo>
                <a:cubicBezTo>
                  <a:pt x="163" y="424"/>
                  <a:pt x="186" y="395"/>
                  <a:pt x="151" y="445"/>
                </a:cubicBezTo>
                <a:cubicBezTo>
                  <a:pt x="127" y="516"/>
                  <a:pt x="161" y="430"/>
                  <a:pt x="111" y="506"/>
                </a:cubicBezTo>
                <a:cubicBezTo>
                  <a:pt x="99" y="525"/>
                  <a:pt x="91" y="546"/>
                  <a:pt x="81" y="566"/>
                </a:cubicBezTo>
                <a:cubicBezTo>
                  <a:pt x="59" y="611"/>
                  <a:pt x="52" y="670"/>
                  <a:pt x="40" y="718"/>
                </a:cubicBezTo>
                <a:cubicBezTo>
                  <a:pt x="32" y="809"/>
                  <a:pt x="15" y="882"/>
                  <a:pt x="0" y="970"/>
                </a:cubicBezTo>
                <a:cubicBezTo>
                  <a:pt x="22" y="1152"/>
                  <a:pt x="85" y="1305"/>
                  <a:pt x="141" y="1476"/>
                </a:cubicBezTo>
                <a:cubicBezTo>
                  <a:pt x="162" y="1539"/>
                  <a:pt x="166" y="1620"/>
                  <a:pt x="212" y="1668"/>
                </a:cubicBezTo>
                <a:cubicBezTo>
                  <a:pt x="250" y="1822"/>
                  <a:pt x="419" y="1809"/>
                  <a:pt x="546" y="1819"/>
                </a:cubicBezTo>
                <a:cubicBezTo>
                  <a:pt x="627" y="1825"/>
                  <a:pt x="708" y="1838"/>
                  <a:pt x="788" y="1850"/>
                </a:cubicBezTo>
                <a:cubicBezTo>
                  <a:pt x="848" y="1870"/>
                  <a:pt x="908" y="1888"/>
                  <a:pt x="970" y="1900"/>
                </a:cubicBezTo>
                <a:cubicBezTo>
                  <a:pt x="988" y="1912"/>
                  <a:pt x="1001" y="1932"/>
                  <a:pt x="1021" y="1940"/>
                </a:cubicBezTo>
                <a:cubicBezTo>
                  <a:pt x="1053" y="1952"/>
                  <a:pt x="1089" y="1953"/>
                  <a:pt x="1122" y="1961"/>
                </a:cubicBezTo>
                <a:cubicBezTo>
                  <a:pt x="1196" y="1958"/>
                  <a:pt x="1270" y="1957"/>
                  <a:pt x="1344" y="1951"/>
                </a:cubicBezTo>
                <a:cubicBezTo>
                  <a:pt x="1376" y="1948"/>
                  <a:pt x="1387" y="1924"/>
                  <a:pt x="1415" y="1910"/>
                </a:cubicBezTo>
                <a:cubicBezTo>
                  <a:pt x="1505" y="1866"/>
                  <a:pt x="1404" y="1940"/>
                  <a:pt x="1495" y="1880"/>
                </a:cubicBezTo>
                <a:cubicBezTo>
                  <a:pt x="1531" y="1857"/>
                  <a:pt x="1542" y="1840"/>
                  <a:pt x="1586" y="1829"/>
                </a:cubicBezTo>
                <a:cubicBezTo>
                  <a:pt x="1627" y="1789"/>
                  <a:pt x="1645" y="1767"/>
                  <a:pt x="1698" y="1748"/>
                </a:cubicBezTo>
                <a:cubicBezTo>
                  <a:pt x="1716" y="1730"/>
                  <a:pt x="1740" y="1716"/>
                  <a:pt x="1758" y="1698"/>
                </a:cubicBezTo>
                <a:cubicBezTo>
                  <a:pt x="1791" y="1665"/>
                  <a:pt x="1816" y="1620"/>
                  <a:pt x="1849" y="1587"/>
                </a:cubicBezTo>
                <a:cubicBezTo>
                  <a:pt x="1864" y="1572"/>
                  <a:pt x="1885" y="1561"/>
                  <a:pt x="1900" y="1546"/>
                </a:cubicBezTo>
                <a:cubicBezTo>
                  <a:pt x="1915" y="1502"/>
                  <a:pt x="1941" y="1466"/>
                  <a:pt x="1960" y="1425"/>
                </a:cubicBezTo>
                <a:cubicBezTo>
                  <a:pt x="1981" y="1379"/>
                  <a:pt x="1984" y="1344"/>
                  <a:pt x="2011" y="1304"/>
                </a:cubicBezTo>
                <a:cubicBezTo>
                  <a:pt x="2023" y="1256"/>
                  <a:pt x="2026" y="1238"/>
                  <a:pt x="2061" y="1203"/>
                </a:cubicBezTo>
                <a:cubicBezTo>
                  <a:pt x="2064" y="1193"/>
                  <a:pt x="2066" y="1182"/>
                  <a:pt x="2071" y="1172"/>
                </a:cubicBezTo>
                <a:cubicBezTo>
                  <a:pt x="2077" y="1161"/>
                  <a:pt x="2088" y="1154"/>
                  <a:pt x="2092" y="1142"/>
                </a:cubicBezTo>
                <a:cubicBezTo>
                  <a:pt x="2096" y="1131"/>
                  <a:pt x="2111" y="1016"/>
                  <a:pt x="2112" y="1011"/>
                </a:cubicBezTo>
                <a:cubicBezTo>
                  <a:pt x="2098" y="868"/>
                  <a:pt x="2082" y="727"/>
                  <a:pt x="2051" y="586"/>
                </a:cubicBezTo>
                <a:cubicBezTo>
                  <a:pt x="2038" y="527"/>
                  <a:pt x="2024" y="449"/>
                  <a:pt x="1981" y="404"/>
                </a:cubicBezTo>
                <a:cubicBezTo>
                  <a:pt x="1974" y="384"/>
                  <a:pt x="1967" y="364"/>
                  <a:pt x="1960" y="344"/>
                </a:cubicBezTo>
                <a:cubicBezTo>
                  <a:pt x="1956" y="333"/>
                  <a:pt x="1939" y="332"/>
                  <a:pt x="1930" y="324"/>
                </a:cubicBezTo>
                <a:cubicBezTo>
                  <a:pt x="1876" y="280"/>
                  <a:pt x="1947" y="329"/>
                  <a:pt x="1890" y="273"/>
                </a:cubicBezTo>
                <a:cubicBezTo>
                  <a:pt x="1861" y="245"/>
                  <a:pt x="1861" y="259"/>
                  <a:pt x="1829" y="243"/>
                </a:cubicBezTo>
                <a:cubicBezTo>
                  <a:pt x="1796" y="226"/>
                  <a:pt x="1768" y="202"/>
                  <a:pt x="1728" y="202"/>
                </a:cubicBezTo>
                <a:close/>
              </a:path>
            </a:pathLst>
          </a:cu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9410" name="Freeform 18">
            <a:extLst>
              <a:ext uri="{FF2B5EF4-FFF2-40B4-BE49-F238E27FC236}">
                <a16:creationId xmlns="" xmlns:a16="http://schemas.microsoft.com/office/drawing/2014/main" id="{0FBA7680-2114-436F-B4B5-A2EA213FAA22}"/>
              </a:ext>
            </a:extLst>
          </p:cNvPr>
          <p:cNvSpPr>
            <a:spLocks/>
          </p:cNvSpPr>
          <p:nvPr/>
        </p:nvSpPr>
        <p:spPr bwMode="auto">
          <a:xfrm>
            <a:off x="1539875" y="1958975"/>
            <a:ext cx="3079750" cy="3222625"/>
          </a:xfrm>
          <a:custGeom>
            <a:avLst/>
            <a:gdLst>
              <a:gd name="T0" fmla="*/ 2147483647 w 2183"/>
              <a:gd name="T1" fmla="*/ 2147483647 h 2030"/>
              <a:gd name="T2" fmla="*/ 2147483647 w 2183"/>
              <a:gd name="T3" fmla="*/ 2147483647 h 2030"/>
              <a:gd name="T4" fmla="*/ 2147483647 w 2183"/>
              <a:gd name="T5" fmla="*/ 2147483647 h 2030"/>
              <a:gd name="T6" fmla="*/ 2147483647 w 2183"/>
              <a:gd name="T7" fmla="*/ 2147483647 h 2030"/>
              <a:gd name="T8" fmla="*/ 2147483647 w 2183"/>
              <a:gd name="T9" fmla="*/ 2147483647 h 2030"/>
              <a:gd name="T10" fmla="*/ 2147483647 w 2183"/>
              <a:gd name="T11" fmla="*/ 2147483647 h 2030"/>
              <a:gd name="T12" fmla="*/ 2147483647 w 2183"/>
              <a:gd name="T13" fmla="*/ 2147483647 h 2030"/>
              <a:gd name="T14" fmla="*/ 2147483647 w 2183"/>
              <a:gd name="T15" fmla="*/ 2147483647 h 2030"/>
              <a:gd name="T16" fmla="*/ 2147483647 w 2183"/>
              <a:gd name="T17" fmla="*/ 2147483647 h 2030"/>
              <a:gd name="T18" fmla="*/ 2147483647 w 2183"/>
              <a:gd name="T19" fmla="*/ 2147483647 h 2030"/>
              <a:gd name="T20" fmla="*/ 2147483647 w 2183"/>
              <a:gd name="T21" fmla="*/ 2147483647 h 2030"/>
              <a:gd name="T22" fmla="*/ 2147483647 w 2183"/>
              <a:gd name="T23" fmla="*/ 2147483647 h 2030"/>
              <a:gd name="T24" fmla="*/ 2147483647 w 2183"/>
              <a:gd name="T25" fmla="*/ 2147483647 h 2030"/>
              <a:gd name="T26" fmla="*/ 2147483647 w 2183"/>
              <a:gd name="T27" fmla="*/ 2147483647 h 2030"/>
              <a:gd name="T28" fmla="*/ 2147483647 w 2183"/>
              <a:gd name="T29" fmla="*/ 2147483647 h 2030"/>
              <a:gd name="T30" fmla="*/ 0 w 2183"/>
              <a:gd name="T31" fmla="*/ 2147483647 h 2030"/>
              <a:gd name="T32" fmla="*/ 2147483647 w 2183"/>
              <a:gd name="T33" fmla="*/ 2147483647 h 2030"/>
              <a:gd name="T34" fmla="*/ 2147483647 w 2183"/>
              <a:gd name="T35" fmla="*/ 2147483647 h 2030"/>
              <a:gd name="T36" fmla="*/ 2147483647 w 2183"/>
              <a:gd name="T37" fmla="*/ 2147483647 h 2030"/>
              <a:gd name="T38" fmla="*/ 2147483647 w 2183"/>
              <a:gd name="T39" fmla="*/ 2147483647 h 2030"/>
              <a:gd name="T40" fmla="*/ 2147483647 w 2183"/>
              <a:gd name="T41" fmla="*/ 2147483647 h 2030"/>
              <a:gd name="T42" fmla="*/ 2147483647 w 2183"/>
              <a:gd name="T43" fmla="*/ 2147483647 h 2030"/>
              <a:gd name="T44" fmla="*/ 2147483647 w 2183"/>
              <a:gd name="T45" fmla="*/ 2147483647 h 2030"/>
              <a:gd name="T46" fmla="*/ 2147483647 w 2183"/>
              <a:gd name="T47" fmla="*/ 2147483647 h 2030"/>
              <a:gd name="T48" fmla="*/ 2147483647 w 2183"/>
              <a:gd name="T49" fmla="*/ 2147483647 h 2030"/>
              <a:gd name="T50" fmla="*/ 2147483647 w 2183"/>
              <a:gd name="T51" fmla="*/ 2147483647 h 2030"/>
              <a:gd name="T52" fmla="*/ 2147483647 w 2183"/>
              <a:gd name="T53" fmla="*/ 2147483647 h 2030"/>
              <a:gd name="T54" fmla="*/ 2147483647 w 2183"/>
              <a:gd name="T55" fmla="*/ 2147483647 h 2030"/>
              <a:gd name="T56" fmla="*/ 2147483647 w 2183"/>
              <a:gd name="T57" fmla="*/ 2147483647 h 2030"/>
              <a:gd name="T58" fmla="*/ 2147483647 w 2183"/>
              <a:gd name="T59" fmla="*/ 2147483647 h 2030"/>
              <a:gd name="T60" fmla="*/ 2147483647 w 2183"/>
              <a:gd name="T61" fmla="*/ 2147483647 h 2030"/>
              <a:gd name="T62" fmla="*/ 2147483647 w 2183"/>
              <a:gd name="T63" fmla="*/ 2147483647 h 2030"/>
              <a:gd name="T64" fmla="*/ 2147483647 w 2183"/>
              <a:gd name="T65" fmla="*/ 2147483647 h 2030"/>
              <a:gd name="T66" fmla="*/ 2147483647 w 2183"/>
              <a:gd name="T67" fmla="*/ 2147483647 h 2030"/>
              <a:gd name="T68" fmla="*/ 2147483647 w 2183"/>
              <a:gd name="T69" fmla="*/ 2147483647 h 2030"/>
              <a:gd name="T70" fmla="*/ 2147483647 w 2183"/>
              <a:gd name="T71" fmla="*/ 2147483647 h 2030"/>
              <a:gd name="T72" fmla="*/ 2147483647 w 2183"/>
              <a:gd name="T73" fmla="*/ 2147483647 h 2030"/>
              <a:gd name="T74" fmla="*/ 2147483647 w 2183"/>
              <a:gd name="T75" fmla="*/ 2147483647 h 2030"/>
              <a:gd name="T76" fmla="*/ 2147483647 w 2183"/>
              <a:gd name="T77" fmla="*/ 2147483647 h 2030"/>
              <a:gd name="T78" fmla="*/ 2147483647 w 2183"/>
              <a:gd name="T79" fmla="*/ 2147483647 h 2030"/>
              <a:gd name="T80" fmla="*/ 2147483647 w 2183"/>
              <a:gd name="T81" fmla="*/ 2147483647 h 2030"/>
              <a:gd name="T82" fmla="*/ 2147483647 w 2183"/>
              <a:gd name="T83" fmla="*/ 2147483647 h 2030"/>
              <a:gd name="T84" fmla="*/ 2147483647 w 2183"/>
              <a:gd name="T85" fmla="*/ 2147483647 h 2030"/>
              <a:gd name="T86" fmla="*/ 2147483647 w 2183"/>
              <a:gd name="T87" fmla="*/ 2147483647 h 2030"/>
              <a:gd name="T88" fmla="*/ 2147483647 w 2183"/>
              <a:gd name="T89" fmla="*/ 2147483647 h 2030"/>
              <a:gd name="T90" fmla="*/ 2147483647 w 2183"/>
              <a:gd name="T91" fmla="*/ 2147483647 h 2030"/>
              <a:gd name="T92" fmla="*/ 2147483647 w 2183"/>
              <a:gd name="T93" fmla="*/ 2147483647 h 2030"/>
              <a:gd name="T94" fmla="*/ 2147483647 w 2183"/>
              <a:gd name="T95" fmla="*/ 2147483647 h 2030"/>
              <a:gd name="T96" fmla="*/ 2147483647 w 2183"/>
              <a:gd name="T97" fmla="*/ 2147483647 h 2030"/>
              <a:gd name="T98" fmla="*/ 2147483647 w 2183"/>
              <a:gd name="T99" fmla="*/ 2147483647 h 2030"/>
              <a:gd name="T100" fmla="*/ 2147483647 w 2183"/>
              <a:gd name="T101" fmla="*/ 2147483647 h 2030"/>
              <a:gd name="T102" fmla="*/ 2147483647 w 2183"/>
              <a:gd name="T103" fmla="*/ 2147483647 h 2030"/>
              <a:gd name="T104" fmla="*/ 2147483647 w 2183"/>
              <a:gd name="T105" fmla="*/ 2147483647 h 2030"/>
              <a:gd name="T106" fmla="*/ 2147483647 w 2183"/>
              <a:gd name="T107" fmla="*/ 2147483647 h 2030"/>
              <a:gd name="T108" fmla="*/ 2147483647 w 2183"/>
              <a:gd name="T109" fmla="*/ 2147483647 h 2030"/>
              <a:gd name="T110" fmla="*/ 2147483647 w 2183"/>
              <a:gd name="T111" fmla="*/ 2147483647 h 2030"/>
              <a:gd name="T112" fmla="*/ 2147483647 w 2183"/>
              <a:gd name="T113" fmla="*/ 2147483647 h 2030"/>
              <a:gd name="T114" fmla="*/ 2147483647 w 2183"/>
              <a:gd name="T115" fmla="*/ 2147483647 h 203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183"/>
              <a:gd name="T175" fmla="*/ 0 h 2030"/>
              <a:gd name="T176" fmla="*/ 2183 w 2183"/>
              <a:gd name="T177" fmla="*/ 2030 h 203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183" h="2030">
                <a:moveTo>
                  <a:pt x="960" y="59"/>
                </a:moveTo>
                <a:cubicBezTo>
                  <a:pt x="916" y="63"/>
                  <a:pt x="872" y="63"/>
                  <a:pt x="829" y="70"/>
                </a:cubicBezTo>
                <a:cubicBezTo>
                  <a:pt x="787" y="77"/>
                  <a:pt x="749" y="102"/>
                  <a:pt x="708" y="110"/>
                </a:cubicBezTo>
                <a:cubicBezTo>
                  <a:pt x="646" y="122"/>
                  <a:pt x="525" y="154"/>
                  <a:pt x="465" y="181"/>
                </a:cubicBezTo>
                <a:cubicBezTo>
                  <a:pt x="337" y="238"/>
                  <a:pt x="426" y="207"/>
                  <a:pt x="354" y="231"/>
                </a:cubicBezTo>
                <a:cubicBezTo>
                  <a:pt x="351" y="241"/>
                  <a:pt x="351" y="253"/>
                  <a:pt x="344" y="262"/>
                </a:cubicBezTo>
                <a:cubicBezTo>
                  <a:pt x="330" y="281"/>
                  <a:pt x="293" y="312"/>
                  <a:pt x="293" y="312"/>
                </a:cubicBezTo>
                <a:cubicBezTo>
                  <a:pt x="286" y="332"/>
                  <a:pt x="285" y="355"/>
                  <a:pt x="273" y="373"/>
                </a:cubicBezTo>
                <a:cubicBezTo>
                  <a:pt x="266" y="383"/>
                  <a:pt x="258" y="392"/>
                  <a:pt x="253" y="403"/>
                </a:cubicBezTo>
                <a:cubicBezTo>
                  <a:pt x="230" y="454"/>
                  <a:pt x="232" y="515"/>
                  <a:pt x="192" y="555"/>
                </a:cubicBezTo>
                <a:cubicBezTo>
                  <a:pt x="167" y="629"/>
                  <a:pt x="187" y="600"/>
                  <a:pt x="142" y="646"/>
                </a:cubicBezTo>
                <a:cubicBezTo>
                  <a:pt x="126" y="694"/>
                  <a:pt x="119" y="727"/>
                  <a:pt x="91" y="767"/>
                </a:cubicBezTo>
                <a:cubicBezTo>
                  <a:pt x="88" y="784"/>
                  <a:pt x="88" y="801"/>
                  <a:pt x="81" y="817"/>
                </a:cubicBezTo>
                <a:cubicBezTo>
                  <a:pt x="73" y="837"/>
                  <a:pt x="50" y="848"/>
                  <a:pt x="41" y="868"/>
                </a:cubicBezTo>
                <a:cubicBezTo>
                  <a:pt x="32" y="888"/>
                  <a:pt x="28" y="909"/>
                  <a:pt x="21" y="929"/>
                </a:cubicBezTo>
                <a:cubicBezTo>
                  <a:pt x="14" y="949"/>
                  <a:pt x="0" y="989"/>
                  <a:pt x="0" y="989"/>
                </a:cubicBezTo>
                <a:cubicBezTo>
                  <a:pt x="8" y="1128"/>
                  <a:pt x="19" y="1235"/>
                  <a:pt x="61" y="1363"/>
                </a:cubicBezTo>
                <a:cubicBezTo>
                  <a:pt x="77" y="1412"/>
                  <a:pt x="74" y="1427"/>
                  <a:pt x="112" y="1464"/>
                </a:cubicBezTo>
                <a:cubicBezTo>
                  <a:pt x="130" y="1517"/>
                  <a:pt x="163" y="1565"/>
                  <a:pt x="202" y="1606"/>
                </a:cubicBezTo>
                <a:cubicBezTo>
                  <a:pt x="216" y="1645"/>
                  <a:pt x="234" y="1667"/>
                  <a:pt x="263" y="1697"/>
                </a:cubicBezTo>
                <a:cubicBezTo>
                  <a:pt x="289" y="1776"/>
                  <a:pt x="344" y="1832"/>
                  <a:pt x="425" y="1858"/>
                </a:cubicBezTo>
                <a:cubicBezTo>
                  <a:pt x="455" y="1878"/>
                  <a:pt x="482" y="1888"/>
                  <a:pt x="516" y="1899"/>
                </a:cubicBezTo>
                <a:cubicBezTo>
                  <a:pt x="574" y="1938"/>
                  <a:pt x="517" y="1906"/>
                  <a:pt x="617" y="1929"/>
                </a:cubicBezTo>
                <a:cubicBezTo>
                  <a:pt x="651" y="1937"/>
                  <a:pt x="684" y="1949"/>
                  <a:pt x="718" y="1959"/>
                </a:cubicBezTo>
                <a:cubicBezTo>
                  <a:pt x="839" y="1993"/>
                  <a:pt x="913" y="2018"/>
                  <a:pt x="1041" y="2030"/>
                </a:cubicBezTo>
                <a:cubicBezTo>
                  <a:pt x="1092" y="2027"/>
                  <a:pt x="1143" y="2026"/>
                  <a:pt x="1193" y="2020"/>
                </a:cubicBezTo>
                <a:cubicBezTo>
                  <a:pt x="1249" y="2014"/>
                  <a:pt x="1308" y="1988"/>
                  <a:pt x="1365" y="1979"/>
                </a:cubicBezTo>
                <a:cubicBezTo>
                  <a:pt x="1415" y="1962"/>
                  <a:pt x="1466" y="1946"/>
                  <a:pt x="1516" y="1929"/>
                </a:cubicBezTo>
                <a:cubicBezTo>
                  <a:pt x="1595" y="1903"/>
                  <a:pt x="1496" y="1935"/>
                  <a:pt x="1577" y="1909"/>
                </a:cubicBezTo>
                <a:cubicBezTo>
                  <a:pt x="1587" y="1906"/>
                  <a:pt x="1607" y="1899"/>
                  <a:pt x="1607" y="1899"/>
                </a:cubicBezTo>
                <a:cubicBezTo>
                  <a:pt x="1614" y="1892"/>
                  <a:pt x="1618" y="1882"/>
                  <a:pt x="1627" y="1878"/>
                </a:cubicBezTo>
                <a:cubicBezTo>
                  <a:pt x="1646" y="1868"/>
                  <a:pt x="1688" y="1858"/>
                  <a:pt x="1688" y="1858"/>
                </a:cubicBezTo>
                <a:cubicBezTo>
                  <a:pt x="1691" y="1848"/>
                  <a:pt x="1689" y="1834"/>
                  <a:pt x="1698" y="1828"/>
                </a:cubicBezTo>
                <a:cubicBezTo>
                  <a:pt x="1715" y="1816"/>
                  <a:pt x="1759" y="1808"/>
                  <a:pt x="1759" y="1808"/>
                </a:cubicBezTo>
                <a:cubicBezTo>
                  <a:pt x="1782" y="1773"/>
                  <a:pt x="1784" y="1721"/>
                  <a:pt x="1819" y="1697"/>
                </a:cubicBezTo>
                <a:cubicBezTo>
                  <a:pt x="1852" y="1675"/>
                  <a:pt x="1877" y="1648"/>
                  <a:pt x="1910" y="1626"/>
                </a:cubicBezTo>
                <a:cubicBezTo>
                  <a:pt x="1924" y="1584"/>
                  <a:pt x="1954" y="1550"/>
                  <a:pt x="1991" y="1525"/>
                </a:cubicBezTo>
                <a:cubicBezTo>
                  <a:pt x="2003" y="1507"/>
                  <a:pt x="2021" y="1493"/>
                  <a:pt x="2032" y="1474"/>
                </a:cubicBezTo>
                <a:cubicBezTo>
                  <a:pt x="2038" y="1465"/>
                  <a:pt x="2037" y="1453"/>
                  <a:pt x="2042" y="1444"/>
                </a:cubicBezTo>
                <a:cubicBezTo>
                  <a:pt x="2047" y="1433"/>
                  <a:pt x="2055" y="1424"/>
                  <a:pt x="2062" y="1414"/>
                </a:cubicBezTo>
                <a:cubicBezTo>
                  <a:pt x="2065" y="1400"/>
                  <a:pt x="2067" y="1386"/>
                  <a:pt x="2072" y="1373"/>
                </a:cubicBezTo>
                <a:cubicBezTo>
                  <a:pt x="2077" y="1362"/>
                  <a:pt x="2088" y="1354"/>
                  <a:pt x="2092" y="1343"/>
                </a:cubicBezTo>
                <a:cubicBezTo>
                  <a:pt x="2110" y="1294"/>
                  <a:pt x="2105" y="1249"/>
                  <a:pt x="2143" y="1211"/>
                </a:cubicBezTo>
                <a:cubicBezTo>
                  <a:pt x="2158" y="1151"/>
                  <a:pt x="2149" y="1182"/>
                  <a:pt x="2173" y="1110"/>
                </a:cubicBezTo>
                <a:cubicBezTo>
                  <a:pt x="2176" y="1100"/>
                  <a:pt x="2183" y="1080"/>
                  <a:pt x="2183" y="1080"/>
                </a:cubicBezTo>
                <a:cubicBezTo>
                  <a:pt x="2177" y="933"/>
                  <a:pt x="2183" y="866"/>
                  <a:pt x="2143" y="747"/>
                </a:cubicBezTo>
                <a:cubicBezTo>
                  <a:pt x="2133" y="678"/>
                  <a:pt x="2135" y="580"/>
                  <a:pt x="2082" y="524"/>
                </a:cubicBezTo>
                <a:cubicBezTo>
                  <a:pt x="2064" y="471"/>
                  <a:pt x="2034" y="431"/>
                  <a:pt x="1981" y="413"/>
                </a:cubicBezTo>
                <a:cubicBezTo>
                  <a:pt x="1931" y="363"/>
                  <a:pt x="1868" y="343"/>
                  <a:pt x="1799" y="332"/>
                </a:cubicBezTo>
                <a:cubicBezTo>
                  <a:pt x="1760" y="319"/>
                  <a:pt x="1715" y="321"/>
                  <a:pt x="1678" y="302"/>
                </a:cubicBezTo>
                <a:cubicBezTo>
                  <a:pt x="1646" y="286"/>
                  <a:pt x="1631" y="264"/>
                  <a:pt x="1597" y="251"/>
                </a:cubicBezTo>
                <a:cubicBezTo>
                  <a:pt x="1528" y="182"/>
                  <a:pt x="1424" y="159"/>
                  <a:pt x="1334" y="130"/>
                </a:cubicBezTo>
                <a:cubicBezTo>
                  <a:pt x="1286" y="98"/>
                  <a:pt x="1316" y="114"/>
                  <a:pt x="1243" y="90"/>
                </a:cubicBezTo>
                <a:cubicBezTo>
                  <a:pt x="1233" y="87"/>
                  <a:pt x="1223" y="83"/>
                  <a:pt x="1213" y="80"/>
                </a:cubicBezTo>
                <a:cubicBezTo>
                  <a:pt x="1203" y="77"/>
                  <a:pt x="1183" y="70"/>
                  <a:pt x="1183" y="70"/>
                </a:cubicBezTo>
                <a:cubicBezTo>
                  <a:pt x="1113" y="0"/>
                  <a:pt x="1164" y="40"/>
                  <a:pt x="950" y="59"/>
                </a:cubicBezTo>
                <a:cubicBezTo>
                  <a:pt x="939" y="60"/>
                  <a:pt x="909" y="70"/>
                  <a:pt x="920" y="70"/>
                </a:cubicBezTo>
                <a:cubicBezTo>
                  <a:pt x="934" y="70"/>
                  <a:pt x="947" y="63"/>
                  <a:pt x="960" y="59"/>
                </a:cubicBezTo>
                <a:close/>
              </a:path>
            </a:pathLst>
          </a:custGeom>
          <a:noFill/>
          <a:ln w="2857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9411" name="Freeform 19">
            <a:extLst>
              <a:ext uri="{FF2B5EF4-FFF2-40B4-BE49-F238E27FC236}">
                <a16:creationId xmlns="" xmlns:a16="http://schemas.microsoft.com/office/drawing/2014/main" id="{D2758D8B-9398-4227-8B4D-116B18CD26BD}"/>
              </a:ext>
            </a:extLst>
          </p:cNvPr>
          <p:cNvSpPr>
            <a:spLocks/>
          </p:cNvSpPr>
          <p:nvPr/>
        </p:nvSpPr>
        <p:spPr bwMode="auto">
          <a:xfrm>
            <a:off x="1498600" y="2017713"/>
            <a:ext cx="3155950" cy="3195637"/>
          </a:xfrm>
          <a:custGeom>
            <a:avLst/>
            <a:gdLst>
              <a:gd name="T0" fmla="*/ 2147483647 w 2236"/>
              <a:gd name="T1" fmla="*/ 2147483647 h 2013"/>
              <a:gd name="T2" fmla="*/ 2147483647 w 2236"/>
              <a:gd name="T3" fmla="*/ 2147483647 h 2013"/>
              <a:gd name="T4" fmla="*/ 2147483647 w 2236"/>
              <a:gd name="T5" fmla="*/ 2147483647 h 2013"/>
              <a:gd name="T6" fmla="*/ 2147483647 w 2236"/>
              <a:gd name="T7" fmla="*/ 2147483647 h 2013"/>
              <a:gd name="T8" fmla="*/ 2147483647 w 2236"/>
              <a:gd name="T9" fmla="*/ 2147483647 h 2013"/>
              <a:gd name="T10" fmla="*/ 2147483647 w 2236"/>
              <a:gd name="T11" fmla="*/ 2147483647 h 2013"/>
              <a:gd name="T12" fmla="*/ 2147483647 w 2236"/>
              <a:gd name="T13" fmla="*/ 2147483647 h 2013"/>
              <a:gd name="T14" fmla="*/ 2147483647 w 2236"/>
              <a:gd name="T15" fmla="*/ 2147483647 h 2013"/>
              <a:gd name="T16" fmla="*/ 2147483647 w 2236"/>
              <a:gd name="T17" fmla="*/ 2147483647 h 2013"/>
              <a:gd name="T18" fmla="*/ 2147483647 w 2236"/>
              <a:gd name="T19" fmla="*/ 2147483647 h 2013"/>
              <a:gd name="T20" fmla="*/ 2147483647 w 2236"/>
              <a:gd name="T21" fmla="*/ 2147483647 h 2013"/>
              <a:gd name="T22" fmla="*/ 2147483647 w 2236"/>
              <a:gd name="T23" fmla="*/ 2147483647 h 2013"/>
              <a:gd name="T24" fmla="*/ 2147483647 w 2236"/>
              <a:gd name="T25" fmla="*/ 2147483647 h 2013"/>
              <a:gd name="T26" fmla="*/ 2147483647 w 2236"/>
              <a:gd name="T27" fmla="*/ 2147483647 h 2013"/>
              <a:gd name="T28" fmla="*/ 2147483647 w 2236"/>
              <a:gd name="T29" fmla="*/ 2147483647 h 2013"/>
              <a:gd name="T30" fmla="*/ 2147483647 w 2236"/>
              <a:gd name="T31" fmla="*/ 2147483647 h 2013"/>
              <a:gd name="T32" fmla="*/ 2147483647 w 2236"/>
              <a:gd name="T33" fmla="*/ 2147483647 h 2013"/>
              <a:gd name="T34" fmla="*/ 2147483647 w 2236"/>
              <a:gd name="T35" fmla="*/ 2147483647 h 2013"/>
              <a:gd name="T36" fmla="*/ 2147483647 w 2236"/>
              <a:gd name="T37" fmla="*/ 2147483647 h 2013"/>
              <a:gd name="T38" fmla="*/ 2147483647 w 2236"/>
              <a:gd name="T39" fmla="*/ 2147483647 h 2013"/>
              <a:gd name="T40" fmla="*/ 2147483647 w 2236"/>
              <a:gd name="T41" fmla="*/ 2147483647 h 2013"/>
              <a:gd name="T42" fmla="*/ 2147483647 w 2236"/>
              <a:gd name="T43" fmla="*/ 2147483647 h 2013"/>
              <a:gd name="T44" fmla="*/ 2147483647 w 2236"/>
              <a:gd name="T45" fmla="*/ 2147483647 h 2013"/>
              <a:gd name="T46" fmla="*/ 2147483647 w 2236"/>
              <a:gd name="T47" fmla="*/ 2147483647 h 2013"/>
              <a:gd name="T48" fmla="*/ 2147483647 w 2236"/>
              <a:gd name="T49" fmla="*/ 2147483647 h 2013"/>
              <a:gd name="T50" fmla="*/ 2147483647 w 2236"/>
              <a:gd name="T51" fmla="*/ 2147483647 h 2013"/>
              <a:gd name="T52" fmla="*/ 2147483647 w 2236"/>
              <a:gd name="T53" fmla="*/ 2147483647 h 2013"/>
              <a:gd name="T54" fmla="*/ 2147483647 w 2236"/>
              <a:gd name="T55" fmla="*/ 2147483647 h 2013"/>
              <a:gd name="T56" fmla="*/ 2147483647 w 2236"/>
              <a:gd name="T57" fmla="*/ 2147483647 h 2013"/>
              <a:gd name="T58" fmla="*/ 2147483647 w 2236"/>
              <a:gd name="T59" fmla="*/ 2147483647 h 2013"/>
              <a:gd name="T60" fmla="*/ 2147483647 w 2236"/>
              <a:gd name="T61" fmla="*/ 2147483647 h 2013"/>
              <a:gd name="T62" fmla="*/ 2147483647 w 2236"/>
              <a:gd name="T63" fmla="*/ 2147483647 h 2013"/>
              <a:gd name="T64" fmla="*/ 2147483647 w 2236"/>
              <a:gd name="T65" fmla="*/ 2147483647 h 2013"/>
              <a:gd name="T66" fmla="*/ 2147483647 w 2236"/>
              <a:gd name="T67" fmla="*/ 2147483647 h 2013"/>
              <a:gd name="T68" fmla="*/ 2147483647 w 2236"/>
              <a:gd name="T69" fmla="*/ 2147483647 h 2013"/>
              <a:gd name="T70" fmla="*/ 2147483647 w 2236"/>
              <a:gd name="T71" fmla="*/ 2147483647 h 2013"/>
              <a:gd name="T72" fmla="*/ 2147483647 w 2236"/>
              <a:gd name="T73" fmla="*/ 2147483647 h 2013"/>
              <a:gd name="T74" fmla="*/ 2147483647 w 2236"/>
              <a:gd name="T75" fmla="*/ 2147483647 h 2013"/>
              <a:gd name="T76" fmla="*/ 2147483647 w 2236"/>
              <a:gd name="T77" fmla="*/ 2147483647 h 2013"/>
              <a:gd name="T78" fmla="*/ 2147483647 w 2236"/>
              <a:gd name="T79" fmla="*/ 2147483647 h 2013"/>
              <a:gd name="T80" fmla="*/ 2147483647 w 2236"/>
              <a:gd name="T81" fmla="*/ 2147483647 h 2013"/>
              <a:gd name="T82" fmla="*/ 2147483647 w 2236"/>
              <a:gd name="T83" fmla="*/ 2147483647 h 2013"/>
              <a:gd name="T84" fmla="*/ 2147483647 w 2236"/>
              <a:gd name="T85" fmla="*/ 2147483647 h 2013"/>
              <a:gd name="T86" fmla="*/ 2147483647 w 2236"/>
              <a:gd name="T87" fmla="*/ 2147483647 h 2013"/>
              <a:gd name="T88" fmla="*/ 2147483647 w 2236"/>
              <a:gd name="T89" fmla="*/ 2147483647 h 2013"/>
              <a:gd name="T90" fmla="*/ 2147483647 w 2236"/>
              <a:gd name="T91" fmla="*/ 2147483647 h 2013"/>
              <a:gd name="T92" fmla="*/ 2147483647 w 2236"/>
              <a:gd name="T93" fmla="*/ 2147483647 h 2013"/>
              <a:gd name="T94" fmla="*/ 2147483647 w 2236"/>
              <a:gd name="T95" fmla="*/ 2147483647 h 2013"/>
              <a:gd name="T96" fmla="*/ 2147483647 w 2236"/>
              <a:gd name="T97" fmla="*/ 2147483647 h 2013"/>
              <a:gd name="T98" fmla="*/ 2147483647 w 2236"/>
              <a:gd name="T99" fmla="*/ 2147483647 h 2013"/>
              <a:gd name="T100" fmla="*/ 2147483647 w 2236"/>
              <a:gd name="T101" fmla="*/ 2147483647 h 2013"/>
              <a:gd name="T102" fmla="*/ 2147483647 w 2236"/>
              <a:gd name="T103" fmla="*/ 2147483647 h 2013"/>
              <a:gd name="T104" fmla="*/ 2147483647 w 2236"/>
              <a:gd name="T105" fmla="*/ 2147483647 h 2013"/>
              <a:gd name="T106" fmla="*/ 2147483647 w 2236"/>
              <a:gd name="T107" fmla="*/ 2147483647 h 2013"/>
              <a:gd name="T108" fmla="*/ 2147483647 w 2236"/>
              <a:gd name="T109" fmla="*/ 2147483647 h 2013"/>
              <a:gd name="T110" fmla="*/ 2147483647 w 2236"/>
              <a:gd name="T111" fmla="*/ 2147483647 h 201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236"/>
              <a:gd name="T169" fmla="*/ 0 h 2013"/>
              <a:gd name="T170" fmla="*/ 2236 w 2236"/>
              <a:gd name="T171" fmla="*/ 2013 h 201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236" h="2013">
                <a:moveTo>
                  <a:pt x="1020" y="33"/>
                </a:moveTo>
                <a:cubicBezTo>
                  <a:pt x="986" y="36"/>
                  <a:pt x="952" y="37"/>
                  <a:pt x="919" y="43"/>
                </a:cubicBezTo>
                <a:cubicBezTo>
                  <a:pt x="898" y="47"/>
                  <a:pt x="878" y="56"/>
                  <a:pt x="858" y="63"/>
                </a:cubicBezTo>
                <a:cubicBezTo>
                  <a:pt x="848" y="66"/>
                  <a:pt x="838" y="71"/>
                  <a:pt x="828" y="73"/>
                </a:cubicBezTo>
                <a:cubicBezTo>
                  <a:pt x="811" y="76"/>
                  <a:pt x="794" y="78"/>
                  <a:pt x="777" y="83"/>
                </a:cubicBezTo>
                <a:cubicBezTo>
                  <a:pt x="757" y="89"/>
                  <a:pt x="717" y="103"/>
                  <a:pt x="717" y="103"/>
                </a:cubicBezTo>
                <a:cubicBezTo>
                  <a:pt x="707" y="110"/>
                  <a:pt x="697" y="119"/>
                  <a:pt x="686" y="124"/>
                </a:cubicBezTo>
                <a:cubicBezTo>
                  <a:pt x="667" y="133"/>
                  <a:pt x="626" y="144"/>
                  <a:pt x="626" y="144"/>
                </a:cubicBezTo>
                <a:cubicBezTo>
                  <a:pt x="590" y="178"/>
                  <a:pt x="614" y="161"/>
                  <a:pt x="545" y="184"/>
                </a:cubicBezTo>
                <a:cubicBezTo>
                  <a:pt x="535" y="187"/>
                  <a:pt x="514" y="194"/>
                  <a:pt x="514" y="194"/>
                </a:cubicBezTo>
                <a:cubicBezTo>
                  <a:pt x="470" y="224"/>
                  <a:pt x="402" y="256"/>
                  <a:pt x="363" y="295"/>
                </a:cubicBezTo>
                <a:cubicBezTo>
                  <a:pt x="314" y="344"/>
                  <a:pt x="338" y="325"/>
                  <a:pt x="292" y="356"/>
                </a:cubicBezTo>
                <a:cubicBezTo>
                  <a:pt x="285" y="366"/>
                  <a:pt x="277" y="375"/>
                  <a:pt x="272" y="386"/>
                </a:cubicBezTo>
                <a:cubicBezTo>
                  <a:pt x="267" y="396"/>
                  <a:pt x="267" y="408"/>
                  <a:pt x="262" y="417"/>
                </a:cubicBezTo>
                <a:cubicBezTo>
                  <a:pt x="244" y="449"/>
                  <a:pt x="221" y="477"/>
                  <a:pt x="201" y="508"/>
                </a:cubicBezTo>
                <a:cubicBezTo>
                  <a:pt x="190" y="526"/>
                  <a:pt x="193" y="550"/>
                  <a:pt x="181" y="568"/>
                </a:cubicBezTo>
                <a:cubicBezTo>
                  <a:pt x="174" y="578"/>
                  <a:pt x="168" y="588"/>
                  <a:pt x="161" y="598"/>
                </a:cubicBezTo>
                <a:cubicBezTo>
                  <a:pt x="152" y="634"/>
                  <a:pt x="137" y="668"/>
                  <a:pt x="120" y="700"/>
                </a:cubicBezTo>
                <a:cubicBezTo>
                  <a:pt x="108" y="721"/>
                  <a:pt x="87" y="737"/>
                  <a:pt x="80" y="760"/>
                </a:cubicBezTo>
                <a:cubicBezTo>
                  <a:pt x="56" y="833"/>
                  <a:pt x="72" y="803"/>
                  <a:pt x="39" y="851"/>
                </a:cubicBezTo>
                <a:cubicBezTo>
                  <a:pt x="4" y="956"/>
                  <a:pt x="0" y="1192"/>
                  <a:pt x="110" y="1265"/>
                </a:cubicBezTo>
                <a:cubicBezTo>
                  <a:pt x="137" y="1350"/>
                  <a:pt x="99" y="1249"/>
                  <a:pt x="141" y="1316"/>
                </a:cubicBezTo>
                <a:cubicBezTo>
                  <a:pt x="175" y="1371"/>
                  <a:pt x="119" y="1325"/>
                  <a:pt x="181" y="1366"/>
                </a:cubicBezTo>
                <a:cubicBezTo>
                  <a:pt x="217" y="1477"/>
                  <a:pt x="161" y="1312"/>
                  <a:pt x="211" y="1427"/>
                </a:cubicBezTo>
                <a:cubicBezTo>
                  <a:pt x="231" y="1473"/>
                  <a:pt x="234" y="1506"/>
                  <a:pt x="262" y="1548"/>
                </a:cubicBezTo>
                <a:cubicBezTo>
                  <a:pt x="298" y="1659"/>
                  <a:pt x="242" y="1494"/>
                  <a:pt x="292" y="1609"/>
                </a:cubicBezTo>
                <a:cubicBezTo>
                  <a:pt x="326" y="1687"/>
                  <a:pt x="313" y="1683"/>
                  <a:pt x="383" y="1740"/>
                </a:cubicBezTo>
                <a:cubicBezTo>
                  <a:pt x="418" y="1768"/>
                  <a:pt x="406" y="1786"/>
                  <a:pt x="454" y="1801"/>
                </a:cubicBezTo>
                <a:cubicBezTo>
                  <a:pt x="531" y="1852"/>
                  <a:pt x="666" y="1872"/>
                  <a:pt x="757" y="1882"/>
                </a:cubicBezTo>
                <a:cubicBezTo>
                  <a:pt x="813" y="1901"/>
                  <a:pt x="871" y="1913"/>
                  <a:pt x="929" y="1922"/>
                </a:cubicBezTo>
                <a:cubicBezTo>
                  <a:pt x="999" y="1945"/>
                  <a:pt x="1071" y="1962"/>
                  <a:pt x="1141" y="1983"/>
                </a:cubicBezTo>
                <a:cubicBezTo>
                  <a:pt x="1162" y="1989"/>
                  <a:pt x="1182" y="1996"/>
                  <a:pt x="1202" y="2003"/>
                </a:cubicBezTo>
                <a:cubicBezTo>
                  <a:pt x="1212" y="2006"/>
                  <a:pt x="1232" y="2013"/>
                  <a:pt x="1232" y="2013"/>
                </a:cubicBezTo>
                <a:cubicBezTo>
                  <a:pt x="1336" y="2000"/>
                  <a:pt x="1286" y="2012"/>
                  <a:pt x="1373" y="1983"/>
                </a:cubicBezTo>
                <a:cubicBezTo>
                  <a:pt x="1393" y="1976"/>
                  <a:pt x="1434" y="1963"/>
                  <a:pt x="1434" y="1963"/>
                </a:cubicBezTo>
                <a:cubicBezTo>
                  <a:pt x="1441" y="1956"/>
                  <a:pt x="1445" y="1946"/>
                  <a:pt x="1454" y="1942"/>
                </a:cubicBezTo>
                <a:cubicBezTo>
                  <a:pt x="1473" y="1932"/>
                  <a:pt x="1495" y="1929"/>
                  <a:pt x="1515" y="1922"/>
                </a:cubicBezTo>
                <a:cubicBezTo>
                  <a:pt x="1536" y="1915"/>
                  <a:pt x="1554" y="1899"/>
                  <a:pt x="1575" y="1892"/>
                </a:cubicBezTo>
                <a:cubicBezTo>
                  <a:pt x="1641" y="1829"/>
                  <a:pt x="1706" y="1818"/>
                  <a:pt x="1788" y="1791"/>
                </a:cubicBezTo>
                <a:cubicBezTo>
                  <a:pt x="1804" y="1742"/>
                  <a:pt x="1832" y="1715"/>
                  <a:pt x="1879" y="1700"/>
                </a:cubicBezTo>
                <a:cubicBezTo>
                  <a:pt x="1928" y="1626"/>
                  <a:pt x="1986" y="1537"/>
                  <a:pt x="2061" y="1488"/>
                </a:cubicBezTo>
                <a:cubicBezTo>
                  <a:pt x="2094" y="1387"/>
                  <a:pt x="2125" y="1285"/>
                  <a:pt x="2162" y="1185"/>
                </a:cubicBezTo>
                <a:cubicBezTo>
                  <a:pt x="2178" y="1143"/>
                  <a:pt x="2191" y="1096"/>
                  <a:pt x="2222" y="1063"/>
                </a:cubicBezTo>
                <a:cubicBezTo>
                  <a:pt x="2236" y="965"/>
                  <a:pt x="2227" y="855"/>
                  <a:pt x="2172" y="770"/>
                </a:cubicBezTo>
                <a:cubicBezTo>
                  <a:pt x="2158" y="702"/>
                  <a:pt x="2141" y="640"/>
                  <a:pt x="2111" y="578"/>
                </a:cubicBezTo>
                <a:cubicBezTo>
                  <a:pt x="2106" y="569"/>
                  <a:pt x="2108" y="556"/>
                  <a:pt x="2101" y="548"/>
                </a:cubicBezTo>
                <a:cubicBezTo>
                  <a:pt x="2088" y="531"/>
                  <a:pt x="2066" y="523"/>
                  <a:pt x="2050" y="508"/>
                </a:cubicBezTo>
                <a:cubicBezTo>
                  <a:pt x="2031" y="448"/>
                  <a:pt x="2055" y="502"/>
                  <a:pt x="2010" y="457"/>
                </a:cubicBezTo>
                <a:cubicBezTo>
                  <a:pt x="2002" y="449"/>
                  <a:pt x="1999" y="435"/>
                  <a:pt x="1990" y="427"/>
                </a:cubicBezTo>
                <a:cubicBezTo>
                  <a:pt x="1949" y="391"/>
                  <a:pt x="1891" y="353"/>
                  <a:pt x="1838" y="336"/>
                </a:cubicBezTo>
                <a:cubicBezTo>
                  <a:pt x="1812" y="319"/>
                  <a:pt x="1793" y="292"/>
                  <a:pt x="1767" y="275"/>
                </a:cubicBezTo>
                <a:cubicBezTo>
                  <a:pt x="1747" y="262"/>
                  <a:pt x="1707" y="235"/>
                  <a:pt x="1707" y="235"/>
                </a:cubicBezTo>
                <a:cubicBezTo>
                  <a:pt x="1621" y="102"/>
                  <a:pt x="1474" y="103"/>
                  <a:pt x="1333" y="83"/>
                </a:cubicBezTo>
                <a:cubicBezTo>
                  <a:pt x="1263" y="60"/>
                  <a:pt x="1192" y="43"/>
                  <a:pt x="1121" y="22"/>
                </a:cubicBezTo>
                <a:cubicBezTo>
                  <a:pt x="1112" y="19"/>
                  <a:pt x="1056" y="0"/>
                  <a:pt x="1050" y="2"/>
                </a:cubicBezTo>
                <a:cubicBezTo>
                  <a:pt x="1036" y="6"/>
                  <a:pt x="1030" y="23"/>
                  <a:pt x="1020" y="33"/>
                </a:cubicBezTo>
                <a:close/>
              </a:path>
            </a:pathLst>
          </a:custGeom>
          <a:noFill/>
          <a:ln w="28575">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9412" name="Freeform 20">
            <a:extLst>
              <a:ext uri="{FF2B5EF4-FFF2-40B4-BE49-F238E27FC236}">
                <a16:creationId xmlns="" xmlns:a16="http://schemas.microsoft.com/office/drawing/2014/main" id="{C57B0C20-C64E-431A-BF68-8152A1052FC1}"/>
              </a:ext>
            </a:extLst>
          </p:cNvPr>
          <p:cNvSpPr>
            <a:spLocks/>
          </p:cNvSpPr>
          <p:nvPr/>
        </p:nvSpPr>
        <p:spPr bwMode="auto">
          <a:xfrm>
            <a:off x="1482725" y="2005013"/>
            <a:ext cx="3173413" cy="3208337"/>
          </a:xfrm>
          <a:custGeom>
            <a:avLst/>
            <a:gdLst>
              <a:gd name="T0" fmla="*/ 2147483647 w 2249"/>
              <a:gd name="T1" fmla="*/ 2147483647 h 2021"/>
              <a:gd name="T2" fmla="*/ 2147483647 w 2249"/>
              <a:gd name="T3" fmla="*/ 2147483647 h 2021"/>
              <a:gd name="T4" fmla="*/ 2147483647 w 2249"/>
              <a:gd name="T5" fmla="*/ 2147483647 h 2021"/>
              <a:gd name="T6" fmla="*/ 2147483647 w 2249"/>
              <a:gd name="T7" fmla="*/ 2147483647 h 2021"/>
              <a:gd name="T8" fmla="*/ 2147483647 w 2249"/>
              <a:gd name="T9" fmla="*/ 2147483647 h 2021"/>
              <a:gd name="T10" fmla="*/ 2147483647 w 2249"/>
              <a:gd name="T11" fmla="*/ 2147483647 h 2021"/>
              <a:gd name="T12" fmla="*/ 2147483647 w 2249"/>
              <a:gd name="T13" fmla="*/ 2147483647 h 2021"/>
              <a:gd name="T14" fmla="*/ 2147483647 w 2249"/>
              <a:gd name="T15" fmla="*/ 2147483647 h 2021"/>
              <a:gd name="T16" fmla="*/ 2147483647 w 2249"/>
              <a:gd name="T17" fmla="*/ 2147483647 h 2021"/>
              <a:gd name="T18" fmla="*/ 0 w 2249"/>
              <a:gd name="T19" fmla="*/ 2147483647 h 2021"/>
              <a:gd name="T20" fmla="*/ 2147483647 w 2249"/>
              <a:gd name="T21" fmla="*/ 2147483647 h 2021"/>
              <a:gd name="T22" fmla="*/ 2147483647 w 2249"/>
              <a:gd name="T23" fmla="*/ 2147483647 h 2021"/>
              <a:gd name="T24" fmla="*/ 2147483647 w 2249"/>
              <a:gd name="T25" fmla="*/ 2147483647 h 2021"/>
              <a:gd name="T26" fmla="*/ 2147483647 w 2249"/>
              <a:gd name="T27" fmla="*/ 2147483647 h 2021"/>
              <a:gd name="T28" fmla="*/ 2147483647 w 2249"/>
              <a:gd name="T29" fmla="*/ 2147483647 h 2021"/>
              <a:gd name="T30" fmla="*/ 2147483647 w 2249"/>
              <a:gd name="T31" fmla="*/ 2147483647 h 2021"/>
              <a:gd name="T32" fmla="*/ 2147483647 w 2249"/>
              <a:gd name="T33" fmla="*/ 2147483647 h 2021"/>
              <a:gd name="T34" fmla="*/ 2147483647 w 2249"/>
              <a:gd name="T35" fmla="*/ 2147483647 h 2021"/>
              <a:gd name="T36" fmla="*/ 2147483647 w 2249"/>
              <a:gd name="T37" fmla="*/ 2147483647 h 2021"/>
              <a:gd name="T38" fmla="*/ 2147483647 w 2249"/>
              <a:gd name="T39" fmla="*/ 2147483647 h 2021"/>
              <a:gd name="T40" fmla="*/ 2147483647 w 2249"/>
              <a:gd name="T41" fmla="*/ 2147483647 h 2021"/>
              <a:gd name="T42" fmla="*/ 2147483647 w 2249"/>
              <a:gd name="T43" fmla="*/ 2147483647 h 2021"/>
              <a:gd name="T44" fmla="*/ 2147483647 w 2249"/>
              <a:gd name="T45" fmla="*/ 2147483647 h 2021"/>
              <a:gd name="T46" fmla="*/ 2147483647 w 2249"/>
              <a:gd name="T47" fmla="*/ 2147483647 h 2021"/>
              <a:gd name="T48" fmla="*/ 2147483647 w 2249"/>
              <a:gd name="T49" fmla="*/ 2147483647 h 2021"/>
              <a:gd name="T50" fmla="*/ 2147483647 w 2249"/>
              <a:gd name="T51" fmla="*/ 2147483647 h 2021"/>
              <a:gd name="T52" fmla="*/ 2147483647 w 2249"/>
              <a:gd name="T53" fmla="*/ 2147483647 h 2021"/>
              <a:gd name="T54" fmla="*/ 2147483647 w 2249"/>
              <a:gd name="T55" fmla="*/ 2147483647 h 2021"/>
              <a:gd name="T56" fmla="*/ 2147483647 w 2249"/>
              <a:gd name="T57" fmla="*/ 2147483647 h 2021"/>
              <a:gd name="T58" fmla="*/ 2147483647 w 2249"/>
              <a:gd name="T59" fmla="*/ 2147483647 h 2021"/>
              <a:gd name="T60" fmla="*/ 2147483647 w 2249"/>
              <a:gd name="T61" fmla="*/ 2147483647 h 2021"/>
              <a:gd name="T62" fmla="*/ 2147483647 w 2249"/>
              <a:gd name="T63" fmla="*/ 2147483647 h 2021"/>
              <a:gd name="T64" fmla="*/ 2147483647 w 2249"/>
              <a:gd name="T65" fmla="*/ 2147483647 h 2021"/>
              <a:gd name="T66" fmla="*/ 2147483647 w 2249"/>
              <a:gd name="T67" fmla="*/ 2147483647 h 2021"/>
              <a:gd name="T68" fmla="*/ 2147483647 w 2249"/>
              <a:gd name="T69" fmla="*/ 2147483647 h 2021"/>
              <a:gd name="T70" fmla="*/ 2147483647 w 2249"/>
              <a:gd name="T71" fmla="*/ 2147483647 h 2021"/>
              <a:gd name="T72" fmla="*/ 2147483647 w 2249"/>
              <a:gd name="T73" fmla="*/ 2147483647 h 2021"/>
              <a:gd name="T74" fmla="*/ 2147483647 w 2249"/>
              <a:gd name="T75" fmla="*/ 2147483647 h 2021"/>
              <a:gd name="T76" fmla="*/ 2147483647 w 2249"/>
              <a:gd name="T77" fmla="*/ 2147483647 h 2021"/>
              <a:gd name="T78" fmla="*/ 2147483647 w 2249"/>
              <a:gd name="T79" fmla="*/ 2147483647 h 2021"/>
              <a:gd name="T80" fmla="*/ 2147483647 w 2249"/>
              <a:gd name="T81" fmla="*/ 2147483647 h 2021"/>
              <a:gd name="T82" fmla="*/ 2147483647 w 2249"/>
              <a:gd name="T83" fmla="*/ 2147483647 h 2021"/>
              <a:gd name="T84" fmla="*/ 2147483647 w 2249"/>
              <a:gd name="T85" fmla="*/ 2147483647 h 2021"/>
              <a:gd name="T86" fmla="*/ 2147483647 w 2249"/>
              <a:gd name="T87" fmla="*/ 2147483647 h 2021"/>
              <a:gd name="T88" fmla="*/ 2147483647 w 2249"/>
              <a:gd name="T89" fmla="*/ 2147483647 h 2021"/>
              <a:gd name="T90" fmla="*/ 2147483647 w 2249"/>
              <a:gd name="T91" fmla="*/ 2147483647 h 2021"/>
              <a:gd name="T92" fmla="*/ 2147483647 w 2249"/>
              <a:gd name="T93" fmla="*/ 2147483647 h 2021"/>
              <a:gd name="T94" fmla="*/ 2147483647 w 2249"/>
              <a:gd name="T95" fmla="*/ 0 h 2021"/>
              <a:gd name="T96" fmla="*/ 2147483647 w 2249"/>
              <a:gd name="T97" fmla="*/ 2147483647 h 2021"/>
              <a:gd name="T98" fmla="*/ 2147483647 w 2249"/>
              <a:gd name="T99" fmla="*/ 2147483647 h 2021"/>
              <a:gd name="T100" fmla="*/ 2147483647 w 2249"/>
              <a:gd name="T101" fmla="*/ 2147483647 h 2021"/>
              <a:gd name="T102" fmla="*/ 2147483647 w 2249"/>
              <a:gd name="T103" fmla="*/ 2147483647 h 2021"/>
              <a:gd name="T104" fmla="*/ 2147483647 w 2249"/>
              <a:gd name="T105" fmla="*/ 2147483647 h 2021"/>
              <a:gd name="T106" fmla="*/ 2147483647 w 2249"/>
              <a:gd name="T107" fmla="*/ 2147483647 h 2021"/>
              <a:gd name="T108" fmla="*/ 2147483647 w 2249"/>
              <a:gd name="T109" fmla="*/ 2147483647 h 2021"/>
              <a:gd name="T110" fmla="*/ 2147483647 w 2249"/>
              <a:gd name="T111" fmla="*/ 2147483647 h 2021"/>
              <a:gd name="T112" fmla="*/ 2147483647 w 2249"/>
              <a:gd name="T113" fmla="*/ 2147483647 h 202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49"/>
              <a:gd name="T172" fmla="*/ 0 h 2021"/>
              <a:gd name="T173" fmla="*/ 2249 w 2249"/>
              <a:gd name="T174" fmla="*/ 2021 h 202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49" h="2021">
                <a:moveTo>
                  <a:pt x="263" y="394"/>
                </a:moveTo>
                <a:cubicBezTo>
                  <a:pt x="210" y="428"/>
                  <a:pt x="230" y="433"/>
                  <a:pt x="202" y="475"/>
                </a:cubicBezTo>
                <a:cubicBezTo>
                  <a:pt x="194" y="487"/>
                  <a:pt x="181" y="494"/>
                  <a:pt x="172" y="505"/>
                </a:cubicBezTo>
                <a:cubicBezTo>
                  <a:pt x="164" y="515"/>
                  <a:pt x="159" y="526"/>
                  <a:pt x="152" y="536"/>
                </a:cubicBezTo>
                <a:cubicBezTo>
                  <a:pt x="141" y="576"/>
                  <a:pt x="129" y="597"/>
                  <a:pt x="101" y="627"/>
                </a:cubicBezTo>
                <a:cubicBezTo>
                  <a:pt x="94" y="647"/>
                  <a:pt x="88" y="667"/>
                  <a:pt x="81" y="687"/>
                </a:cubicBezTo>
                <a:cubicBezTo>
                  <a:pt x="78" y="697"/>
                  <a:pt x="71" y="718"/>
                  <a:pt x="71" y="718"/>
                </a:cubicBezTo>
                <a:cubicBezTo>
                  <a:pt x="64" y="790"/>
                  <a:pt x="58" y="843"/>
                  <a:pt x="40" y="910"/>
                </a:cubicBezTo>
                <a:cubicBezTo>
                  <a:pt x="32" y="941"/>
                  <a:pt x="20" y="971"/>
                  <a:pt x="10" y="1001"/>
                </a:cubicBezTo>
                <a:cubicBezTo>
                  <a:pt x="7" y="1011"/>
                  <a:pt x="0" y="1031"/>
                  <a:pt x="0" y="1031"/>
                </a:cubicBezTo>
                <a:cubicBezTo>
                  <a:pt x="3" y="1105"/>
                  <a:pt x="4" y="1179"/>
                  <a:pt x="10" y="1253"/>
                </a:cubicBezTo>
                <a:cubicBezTo>
                  <a:pt x="13" y="1285"/>
                  <a:pt x="47" y="1323"/>
                  <a:pt x="61" y="1344"/>
                </a:cubicBezTo>
                <a:cubicBezTo>
                  <a:pt x="90" y="1387"/>
                  <a:pt x="114" y="1429"/>
                  <a:pt x="152" y="1465"/>
                </a:cubicBezTo>
                <a:cubicBezTo>
                  <a:pt x="179" y="1548"/>
                  <a:pt x="260" y="1645"/>
                  <a:pt x="344" y="1668"/>
                </a:cubicBezTo>
                <a:cubicBezTo>
                  <a:pt x="397" y="1748"/>
                  <a:pt x="327" y="1651"/>
                  <a:pt x="394" y="1718"/>
                </a:cubicBezTo>
                <a:cubicBezTo>
                  <a:pt x="402" y="1726"/>
                  <a:pt x="405" y="1741"/>
                  <a:pt x="414" y="1748"/>
                </a:cubicBezTo>
                <a:cubicBezTo>
                  <a:pt x="431" y="1761"/>
                  <a:pt x="455" y="1762"/>
                  <a:pt x="475" y="1769"/>
                </a:cubicBezTo>
                <a:cubicBezTo>
                  <a:pt x="526" y="1845"/>
                  <a:pt x="631" y="1842"/>
                  <a:pt x="707" y="1880"/>
                </a:cubicBezTo>
                <a:cubicBezTo>
                  <a:pt x="803" y="1927"/>
                  <a:pt x="646" y="1869"/>
                  <a:pt x="798" y="1920"/>
                </a:cubicBezTo>
                <a:cubicBezTo>
                  <a:pt x="876" y="1946"/>
                  <a:pt x="790" y="1931"/>
                  <a:pt x="849" y="1961"/>
                </a:cubicBezTo>
                <a:cubicBezTo>
                  <a:pt x="861" y="1967"/>
                  <a:pt x="876" y="1967"/>
                  <a:pt x="889" y="1971"/>
                </a:cubicBezTo>
                <a:cubicBezTo>
                  <a:pt x="953" y="1990"/>
                  <a:pt x="1016" y="2008"/>
                  <a:pt x="1081" y="2021"/>
                </a:cubicBezTo>
                <a:cubicBezTo>
                  <a:pt x="1189" y="2015"/>
                  <a:pt x="1243" y="2014"/>
                  <a:pt x="1334" y="1991"/>
                </a:cubicBezTo>
                <a:cubicBezTo>
                  <a:pt x="1350" y="1987"/>
                  <a:pt x="1368" y="1985"/>
                  <a:pt x="1384" y="1981"/>
                </a:cubicBezTo>
                <a:cubicBezTo>
                  <a:pt x="1405" y="1975"/>
                  <a:pt x="1445" y="1961"/>
                  <a:pt x="1445" y="1961"/>
                </a:cubicBezTo>
                <a:cubicBezTo>
                  <a:pt x="1495" y="1926"/>
                  <a:pt x="1549" y="1909"/>
                  <a:pt x="1607" y="1890"/>
                </a:cubicBezTo>
                <a:cubicBezTo>
                  <a:pt x="1664" y="1851"/>
                  <a:pt x="1721" y="1823"/>
                  <a:pt x="1789" y="1809"/>
                </a:cubicBezTo>
                <a:cubicBezTo>
                  <a:pt x="1820" y="1803"/>
                  <a:pt x="1841" y="1801"/>
                  <a:pt x="1869" y="1789"/>
                </a:cubicBezTo>
                <a:cubicBezTo>
                  <a:pt x="1925" y="1766"/>
                  <a:pt x="1966" y="1716"/>
                  <a:pt x="2021" y="1698"/>
                </a:cubicBezTo>
                <a:cubicBezTo>
                  <a:pt x="2101" y="1618"/>
                  <a:pt x="2014" y="1714"/>
                  <a:pt x="2061" y="1637"/>
                </a:cubicBezTo>
                <a:cubicBezTo>
                  <a:pt x="2075" y="1613"/>
                  <a:pt x="2102" y="1587"/>
                  <a:pt x="2122" y="1566"/>
                </a:cubicBezTo>
                <a:cubicBezTo>
                  <a:pt x="2129" y="1545"/>
                  <a:pt x="2146" y="1528"/>
                  <a:pt x="2152" y="1506"/>
                </a:cubicBezTo>
                <a:cubicBezTo>
                  <a:pt x="2159" y="1480"/>
                  <a:pt x="2157" y="1452"/>
                  <a:pt x="2162" y="1425"/>
                </a:cubicBezTo>
                <a:cubicBezTo>
                  <a:pt x="2164" y="1415"/>
                  <a:pt x="2169" y="1405"/>
                  <a:pt x="2173" y="1395"/>
                </a:cubicBezTo>
                <a:cubicBezTo>
                  <a:pt x="2181" y="1337"/>
                  <a:pt x="2195" y="1288"/>
                  <a:pt x="2213" y="1233"/>
                </a:cubicBezTo>
                <a:cubicBezTo>
                  <a:pt x="2220" y="1213"/>
                  <a:pt x="2233" y="1172"/>
                  <a:pt x="2233" y="1172"/>
                </a:cubicBezTo>
                <a:cubicBezTo>
                  <a:pt x="2249" y="1030"/>
                  <a:pt x="2235" y="916"/>
                  <a:pt x="2183" y="788"/>
                </a:cubicBezTo>
                <a:cubicBezTo>
                  <a:pt x="2162" y="736"/>
                  <a:pt x="2162" y="697"/>
                  <a:pt x="2122" y="657"/>
                </a:cubicBezTo>
                <a:cubicBezTo>
                  <a:pt x="2096" y="579"/>
                  <a:pt x="2084" y="581"/>
                  <a:pt x="2041" y="516"/>
                </a:cubicBezTo>
                <a:cubicBezTo>
                  <a:pt x="2038" y="506"/>
                  <a:pt x="2038" y="494"/>
                  <a:pt x="2031" y="485"/>
                </a:cubicBezTo>
                <a:cubicBezTo>
                  <a:pt x="2024" y="476"/>
                  <a:pt x="2009" y="473"/>
                  <a:pt x="2001" y="465"/>
                </a:cubicBezTo>
                <a:cubicBezTo>
                  <a:pt x="1976" y="440"/>
                  <a:pt x="1955" y="409"/>
                  <a:pt x="1930" y="384"/>
                </a:cubicBezTo>
                <a:cubicBezTo>
                  <a:pt x="1905" y="359"/>
                  <a:pt x="1904" y="328"/>
                  <a:pt x="1880" y="303"/>
                </a:cubicBezTo>
                <a:cubicBezTo>
                  <a:pt x="1862" y="254"/>
                  <a:pt x="1839" y="233"/>
                  <a:pt x="1799" y="202"/>
                </a:cubicBezTo>
                <a:cubicBezTo>
                  <a:pt x="1763" y="174"/>
                  <a:pt x="1726" y="147"/>
                  <a:pt x="1688" y="121"/>
                </a:cubicBezTo>
                <a:cubicBezTo>
                  <a:pt x="1670" y="108"/>
                  <a:pt x="1611" y="98"/>
                  <a:pt x="1586" y="91"/>
                </a:cubicBezTo>
                <a:cubicBezTo>
                  <a:pt x="1523" y="72"/>
                  <a:pt x="1469" y="52"/>
                  <a:pt x="1405" y="41"/>
                </a:cubicBezTo>
                <a:cubicBezTo>
                  <a:pt x="1361" y="26"/>
                  <a:pt x="1317" y="14"/>
                  <a:pt x="1273" y="0"/>
                </a:cubicBezTo>
                <a:cubicBezTo>
                  <a:pt x="1216" y="3"/>
                  <a:pt x="1158" y="3"/>
                  <a:pt x="1101" y="10"/>
                </a:cubicBezTo>
                <a:cubicBezTo>
                  <a:pt x="1080" y="13"/>
                  <a:pt x="1061" y="23"/>
                  <a:pt x="1041" y="30"/>
                </a:cubicBezTo>
                <a:cubicBezTo>
                  <a:pt x="972" y="53"/>
                  <a:pt x="951" y="52"/>
                  <a:pt x="879" y="61"/>
                </a:cubicBezTo>
                <a:cubicBezTo>
                  <a:pt x="801" y="87"/>
                  <a:pt x="724" y="115"/>
                  <a:pt x="647" y="142"/>
                </a:cubicBezTo>
                <a:cubicBezTo>
                  <a:pt x="614" y="154"/>
                  <a:pt x="579" y="161"/>
                  <a:pt x="546" y="172"/>
                </a:cubicBezTo>
                <a:cubicBezTo>
                  <a:pt x="536" y="175"/>
                  <a:pt x="515" y="182"/>
                  <a:pt x="515" y="182"/>
                </a:cubicBezTo>
                <a:cubicBezTo>
                  <a:pt x="485" y="202"/>
                  <a:pt x="450" y="217"/>
                  <a:pt x="424" y="243"/>
                </a:cubicBezTo>
                <a:cubicBezTo>
                  <a:pt x="356" y="311"/>
                  <a:pt x="391" y="294"/>
                  <a:pt x="333" y="313"/>
                </a:cubicBezTo>
                <a:cubicBezTo>
                  <a:pt x="300" y="348"/>
                  <a:pt x="287" y="347"/>
                  <a:pt x="263" y="394"/>
                </a:cubicBezTo>
                <a:close/>
              </a:path>
            </a:pathLst>
          </a:cu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9413" name="Freeform 21">
            <a:extLst>
              <a:ext uri="{FF2B5EF4-FFF2-40B4-BE49-F238E27FC236}">
                <a16:creationId xmlns="" xmlns:a16="http://schemas.microsoft.com/office/drawing/2014/main" id="{7B049646-1884-4EE8-A74F-9B8E99BD0193}"/>
              </a:ext>
            </a:extLst>
          </p:cNvPr>
          <p:cNvSpPr>
            <a:spLocks/>
          </p:cNvSpPr>
          <p:nvPr/>
        </p:nvSpPr>
        <p:spPr bwMode="auto">
          <a:xfrm>
            <a:off x="1520825" y="2165350"/>
            <a:ext cx="3043238" cy="3032125"/>
          </a:xfrm>
          <a:custGeom>
            <a:avLst/>
            <a:gdLst>
              <a:gd name="T0" fmla="*/ 2147483647 w 2156"/>
              <a:gd name="T1" fmla="*/ 2147483647 h 1910"/>
              <a:gd name="T2" fmla="*/ 2147483647 w 2156"/>
              <a:gd name="T3" fmla="*/ 2147483647 h 1910"/>
              <a:gd name="T4" fmla="*/ 2147483647 w 2156"/>
              <a:gd name="T5" fmla="*/ 2147483647 h 1910"/>
              <a:gd name="T6" fmla="*/ 2147483647 w 2156"/>
              <a:gd name="T7" fmla="*/ 2147483647 h 1910"/>
              <a:gd name="T8" fmla="*/ 2147483647 w 2156"/>
              <a:gd name="T9" fmla="*/ 2147483647 h 1910"/>
              <a:gd name="T10" fmla="*/ 2147483647 w 2156"/>
              <a:gd name="T11" fmla="*/ 2147483647 h 1910"/>
              <a:gd name="T12" fmla="*/ 2147483647 w 2156"/>
              <a:gd name="T13" fmla="*/ 2147483647 h 1910"/>
              <a:gd name="T14" fmla="*/ 2147483647 w 2156"/>
              <a:gd name="T15" fmla="*/ 2147483647 h 1910"/>
              <a:gd name="T16" fmla="*/ 2147483647 w 2156"/>
              <a:gd name="T17" fmla="*/ 2147483647 h 1910"/>
              <a:gd name="T18" fmla="*/ 2147483647 w 2156"/>
              <a:gd name="T19" fmla="*/ 2147483647 h 1910"/>
              <a:gd name="T20" fmla="*/ 2147483647 w 2156"/>
              <a:gd name="T21" fmla="*/ 2147483647 h 1910"/>
              <a:gd name="T22" fmla="*/ 2147483647 w 2156"/>
              <a:gd name="T23" fmla="*/ 2147483647 h 1910"/>
              <a:gd name="T24" fmla="*/ 2147483647 w 2156"/>
              <a:gd name="T25" fmla="*/ 2147483647 h 1910"/>
              <a:gd name="T26" fmla="*/ 2147483647 w 2156"/>
              <a:gd name="T27" fmla="*/ 2147483647 h 1910"/>
              <a:gd name="T28" fmla="*/ 2147483647 w 2156"/>
              <a:gd name="T29" fmla="*/ 0 h 1910"/>
              <a:gd name="T30" fmla="*/ 2147483647 w 2156"/>
              <a:gd name="T31" fmla="*/ 2147483647 h 1910"/>
              <a:gd name="T32" fmla="*/ 2147483647 w 2156"/>
              <a:gd name="T33" fmla="*/ 2147483647 h 1910"/>
              <a:gd name="T34" fmla="*/ 2147483647 w 2156"/>
              <a:gd name="T35" fmla="*/ 2147483647 h 1910"/>
              <a:gd name="T36" fmla="*/ 2147483647 w 2156"/>
              <a:gd name="T37" fmla="*/ 2147483647 h 1910"/>
              <a:gd name="T38" fmla="*/ 2147483647 w 2156"/>
              <a:gd name="T39" fmla="*/ 2147483647 h 1910"/>
              <a:gd name="T40" fmla="*/ 2147483647 w 2156"/>
              <a:gd name="T41" fmla="*/ 2147483647 h 1910"/>
              <a:gd name="T42" fmla="*/ 2147483647 w 2156"/>
              <a:gd name="T43" fmla="*/ 2147483647 h 1910"/>
              <a:gd name="T44" fmla="*/ 2147483647 w 2156"/>
              <a:gd name="T45" fmla="*/ 2147483647 h 1910"/>
              <a:gd name="T46" fmla="*/ 2147483647 w 2156"/>
              <a:gd name="T47" fmla="*/ 2147483647 h 1910"/>
              <a:gd name="T48" fmla="*/ 2147483647 w 2156"/>
              <a:gd name="T49" fmla="*/ 2147483647 h 1910"/>
              <a:gd name="T50" fmla="*/ 2147483647 w 2156"/>
              <a:gd name="T51" fmla="*/ 2147483647 h 1910"/>
              <a:gd name="T52" fmla="*/ 2147483647 w 2156"/>
              <a:gd name="T53" fmla="*/ 2147483647 h 1910"/>
              <a:gd name="T54" fmla="*/ 2147483647 w 2156"/>
              <a:gd name="T55" fmla="*/ 2147483647 h 1910"/>
              <a:gd name="T56" fmla="*/ 2147483647 w 2156"/>
              <a:gd name="T57" fmla="*/ 2147483647 h 1910"/>
              <a:gd name="T58" fmla="*/ 2147483647 w 2156"/>
              <a:gd name="T59" fmla="*/ 2147483647 h 1910"/>
              <a:gd name="T60" fmla="*/ 2147483647 w 2156"/>
              <a:gd name="T61" fmla="*/ 2147483647 h 1910"/>
              <a:gd name="T62" fmla="*/ 2147483647 w 2156"/>
              <a:gd name="T63" fmla="*/ 2147483647 h 1910"/>
              <a:gd name="T64" fmla="*/ 2147483647 w 2156"/>
              <a:gd name="T65" fmla="*/ 2147483647 h 1910"/>
              <a:gd name="T66" fmla="*/ 2147483647 w 2156"/>
              <a:gd name="T67" fmla="*/ 2147483647 h 1910"/>
              <a:gd name="T68" fmla="*/ 2147483647 w 2156"/>
              <a:gd name="T69" fmla="*/ 2147483647 h 1910"/>
              <a:gd name="T70" fmla="*/ 2147483647 w 2156"/>
              <a:gd name="T71" fmla="*/ 2147483647 h 1910"/>
              <a:gd name="T72" fmla="*/ 2147483647 w 2156"/>
              <a:gd name="T73" fmla="*/ 2147483647 h 1910"/>
              <a:gd name="T74" fmla="*/ 2147483647 w 2156"/>
              <a:gd name="T75" fmla="*/ 2147483647 h 1910"/>
              <a:gd name="T76" fmla="*/ 2147483647 w 2156"/>
              <a:gd name="T77" fmla="*/ 2147483647 h 1910"/>
              <a:gd name="T78" fmla="*/ 2147483647 w 2156"/>
              <a:gd name="T79" fmla="*/ 2147483647 h 1910"/>
              <a:gd name="T80" fmla="*/ 2147483647 w 2156"/>
              <a:gd name="T81" fmla="*/ 2147483647 h 1910"/>
              <a:gd name="T82" fmla="*/ 2147483647 w 2156"/>
              <a:gd name="T83" fmla="*/ 2147483647 h 1910"/>
              <a:gd name="T84" fmla="*/ 2147483647 w 2156"/>
              <a:gd name="T85" fmla="*/ 2147483647 h 1910"/>
              <a:gd name="T86" fmla="*/ 2147483647 w 2156"/>
              <a:gd name="T87" fmla="*/ 2147483647 h 1910"/>
              <a:gd name="T88" fmla="*/ 2147483647 w 2156"/>
              <a:gd name="T89" fmla="*/ 2147483647 h 19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56"/>
              <a:gd name="T136" fmla="*/ 0 h 1910"/>
              <a:gd name="T137" fmla="*/ 2156 w 2156"/>
              <a:gd name="T138" fmla="*/ 1910 h 19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56" h="1910">
                <a:moveTo>
                  <a:pt x="1863" y="1647"/>
                </a:moveTo>
                <a:cubicBezTo>
                  <a:pt x="1881" y="1594"/>
                  <a:pt x="1867" y="1626"/>
                  <a:pt x="1913" y="1556"/>
                </a:cubicBezTo>
                <a:cubicBezTo>
                  <a:pt x="1942" y="1512"/>
                  <a:pt x="1928" y="1480"/>
                  <a:pt x="1964" y="1445"/>
                </a:cubicBezTo>
                <a:cubicBezTo>
                  <a:pt x="1972" y="1420"/>
                  <a:pt x="2005" y="1371"/>
                  <a:pt x="2024" y="1354"/>
                </a:cubicBezTo>
                <a:cubicBezTo>
                  <a:pt x="2042" y="1338"/>
                  <a:pt x="2085" y="1314"/>
                  <a:pt x="2085" y="1314"/>
                </a:cubicBezTo>
                <a:cubicBezTo>
                  <a:pt x="2114" y="1269"/>
                  <a:pt x="2139" y="1233"/>
                  <a:pt x="2156" y="1183"/>
                </a:cubicBezTo>
                <a:cubicBezTo>
                  <a:pt x="2149" y="1086"/>
                  <a:pt x="2146" y="992"/>
                  <a:pt x="2115" y="900"/>
                </a:cubicBezTo>
                <a:cubicBezTo>
                  <a:pt x="2100" y="791"/>
                  <a:pt x="2074" y="646"/>
                  <a:pt x="1994" y="566"/>
                </a:cubicBezTo>
                <a:cubicBezTo>
                  <a:pt x="1991" y="556"/>
                  <a:pt x="1989" y="545"/>
                  <a:pt x="1984" y="536"/>
                </a:cubicBezTo>
                <a:cubicBezTo>
                  <a:pt x="1979" y="525"/>
                  <a:pt x="1969" y="516"/>
                  <a:pt x="1964" y="505"/>
                </a:cubicBezTo>
                <a:cubicBezTo>
                  <a:pt x="1957" y="488"/>
                  <a:pt x="1955" y="452"/>
                  <a:pt x="1943" y="435"/>
                </a:cubicBezTo>
                <a:cubicBezTo>
                  <a:pt x="1903" y="376"/>
                  <a:pt x="1922" y="432"/>
                  <a:pt x="1893" y="374"/>
                </a:cubicBezTo>
                <a:cubicBezTo>
                  <a:pt x="1857" y="302"/>
                  <a:pt x="1809" y="240"/>
                  <a:pt x="1751" y="182"/>
                </a:cubicBezTo>
                <a:cubicBezTo>
                  <a:pt x="1715" y="146"/>
                  <a:pt x="1702" y="118"/>
                  <a:pt x="1650" y="101"/>
                </a:cubicBezTo>
                <a:cubicBezTo>
                  <a:pt x="1509" y="7"/>
                  <a:pt x="1340" y="7"/>
                  <a:pt x="1175" y="0"/>
                </a:cubicBezTo>
                <a:cubicBezTo>
                  <a:pt x="991" y="9"/>
                  <a:pt x="815" y="24"/>
                  <a:pt x="630" y="31"/>
                </a:cubicBezTo>
                <a:cubicBezTo>
                  <a:pt x="575" y="42"/>
                  <a:pt x="533" y="68"/>
                  <a:pt x="478" y="81"/>
                </a:cubicBezTo>
                <a:cubicBezTo>
                  <a:pt x="468" y="88"/>
                  <a:pt x="459" y="96"/>
                  <a:pt x="448" y="101"/>
                </a:cubicBezTo>
                <a:cubicBezTo>
                  <a:pt x="439" y="106"/>
                  <a:pt x="427" y="106"/>
                  <a:pt x="418" y="111"/>
                </a:cubicBezTo>
                <a:cubicBezTo>
                  <a:pt x="374" y="138"/>
                  <a:pt x="344" y="178"/>
                  <a:pt x="296" y="202"/>
                </a:cubicBezTo>
                <a:cubicBezTo>
                  <a:pt x="222" y="280"/>
                  <a:pt x="352" y="148"/>
                  <a:pt x="236" y="243"/>
                </a:cubicBezTo>
                <a:cubicBezTo>
                  <a:pt x="227" y="251"/>
                  <a:pt x="224" y="264"/>
                  <a:pt x="215" y="273"/>
                </a:cubicBezTo>
                <a:cubicBezTo>
                  <a:pt x="189" y="298"/>
                  <a:pt x="155" y="324"/>
                  <a:pt x="125" y="344"/>
                </a:cubicBezTo>
                <a:cubicBezTo>
                  <a:pt x="92" y="433"/>
                  <a:pt x="140" y="311"/>
                  <a:pt x="94" y="404"/>
                </a:cubicBezTo>
                <a:cubicBezTo>
                  <a:pt x="78" y="436"/>
                  <a:pt x="71" y="474"/>
                  <a:pt x="54" y="505"/>
                </a:cubicBezTo>
                <a:cubicBezTo>
                  <a:pt x="42" y="526"/>
                  <a:pt x="13" y="566"/>
                  <a:pt x="13" y="566"/>
                </a:cubicBezTo>
                <a:cubicBezTo>
                  <a:pt x="0" y="712"/>
                  <a:pt x="2" y="865"/>
                  <a:pt x="23" y="1011"/>
                </a:cubicBezTo>
                <a:cubicBezTo>
                  <a:pt x="30" y="1058"/>
                  <a:pt x="59" y="1128"/>
                  <a:pt x="74" y="1172"/>
                </a:cubicBezTo>
                <a:cubicBezTo>
                  <a:pt x="79" y="1186"/>
                  <a:pt x="88" y="1199"/>
                  <a:pt x="94" y="1213"/>
                </a:cubicBezTo>
                <a:cubicBezTo>
                  <a:pt x="102" y="1233"/>
                  <a:pt x="114" y="1273"/>
                  <a:pt x="114" y="1273"/>
                </a:cubicBezTo>
                <a:cubicBezTo>
                  <a:pt x="131" y="1380"/>
                  <a:pt x="159" y="1473"/>
                  <a:pt x="226" y="1556"/>
                </a:cubicBezTo>
                <a:cubicBezTo>
                  <a:pt x="270" y="1610"/>
                  <a:pt x="299" y="1661"/>
                  <a:pt x="367" y="1678"/>
                </a:cubicBezTo>
                <a:cubicBezTo>
                  <a:pt x="419" y="1730"/>
                  <a:pt x="476" y="1721"/>
                  <a:pt x="549" y="1728"/>
                </a:cubicBezTo>
                <a:cubicBezTo>
                  <a:pt x="610" y="1748"/>
                  <a:pt x="696" y="1761"/>
                  <a:pt x="751" y="1789"/>
                </a:cubicBezTo>
                <a:cubicBezTo>
                  <a:pt x="856" y="1841"/>
                  <a:pt x="969" y="1882"/>
                  <a:pt x="1085" y="1910"/>
                </a:cubicBezTo>
                <a:cubicBezTo>
                  <a:pt x="1196" y="1904"/>
                  <a:pt x="1299" y="1898"/>
                  <a:pt x="1408" y="1880"/>
                </a:cubicBezTo>
                <a:cubicBezTo>
                  <a:pt x="1484" y="1855"/>
                  <a:pt x="1564" y="1844"/>
                  <a:pt x="1640" y="1819"/>
                </a:cubicBezTo>
                <a:cubicBezTo>
                  <a:pt x="1670" y="1809"/>
                  <a:pt x="1701" y="1799"/>
                  <a:pt x="1731" y="1789"/>
                </a:cubicBezTo>
                <a:cubicBezTo>
                  <a:pt x="1741" y="1786"/>
                  <a:pt x="1762" y="1779"/>
                  <a:pt x="1762" y="1779"/>
                </a:cubicBezTo>
                <a:cubicBezTo>
                  <a:pt x="1802" y="1737"/>
                  <a:pt x="1847" y="1703"/>
                  <a:pt x="1883" y="1657"/>
                </a:cubicBezTo>
                <a:cubicBezTo>
                  <a:pt x="1913" y="1618"/>
                  <a:pt x="1899" y="1606"/>
                  <a:pt x="1943" y="1577"/>
                </a:cubicBezTo>
                <a:cubicBezTo>
                  <a:pt x="1968" y="1505"/>
                  <a:pt x="1952" y="1534"/>
                  <a:pt x="1984" y="1486"/>
                </a:cubicBezTo>
                <a:cubicBezTo>
                  <a:pt x="1999" y="1440"/>
                  <a:pt x="2028" y="1404"/>
                  <a:pt x="2055" y="1364"/>
                </a:cubicBezTo>
                <a:cubicBezTo>
                  <a:pt x="2062" y="1354"/>
                  <a:pt x="2076" y="1352"/>
                  <a:pt x="2085" y="1344"/>
                </a:cubicBezTo>
                <a:cubicBezTo>
                  <a:pt x="2153" y="1284"/>
                  <a:pt x="2146" y="1310"/>
                  <a:pt x="2146" y="1253"/>
                </a:cubicBezTo>
              </a:path>
            </a:pathLst>
          </a:cu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59414" name="Freeform 22">
            <a:extLst>
              <a:ext uri="{FF2B5EF4-FFF2-40B4-BE49-F238E27FC236}">
                <a16:creationId xmlns="" xmlns:a16="http://schemas.microsoft.com/office/drawing/2014/main" id="{3A9D9AB3-8C28-40F6-8B1B-EF2F391F5F05}"/>
              </a:ext>
            </a:extLst>
          </p:cNvPr>
          <p:cNvSpPr>
            <a:spLocks/>
          </p:cNvSpPr>
          <p:nvPr/>
        </p:nvSpPr>
        <p:spPr bwMode="auto">
          <a:xfrm>
            <a:off x="2633663" y="4021138"/>
            <a:ext cx="611187" cy="881062"/>
          </a:xfrm>
          <a:custGeom>
            <a:avLst/>
            <a:gdLst>
              <a:gd name="T0" fmla="*/ 2147483647 w 434"/>
              <a:gd name="T1" fmla="*/ 2147483647 h 555"/>
              <a:gd name="T2" fmla="*/ 2147483647 w 434"/>
              <a:gd name="T3" fmla="*/ 2147483647 h 555"/>
              <a:gd name="T4" fmla="*/ 2147483647 w 434"/>
              <a:gd name="T5" fmla="*/ 2147483647 h 555"/>
              <a:gd name="T6" fmla="*/ 2147483647 w 434"/>
              <a:gd name="T7" fmla="*/ 2147483647 h 555"/>
              <a:gd name="T8" fmla="*/ 2147483647 w 434"/>
              <a:gd name="T9" fmla="*/ 2147483647 h 555"/>
              <a:gd name="T10" fmla="*/ 2147483647 w 434"/>
              <a:gd name="T11" fmla="*/ 2147483647 h 555"/>
              <a:gd name="T12" fmla="*/ 2147483647 w 434"/>
              <a:gd name="T13" fmla="*/ 2147483647 h 555"/>
              <a:gd name="T14" fmla="*/ 2147483647 w 434"/>
              <a:gd name="T15" fmla="*/ 2147483647 h 555"/>
              <a:gd name="T16" fmla="*/ 2147483647 w 434"/>
              <a:gd name="T17" fmla="*/ 2147483647 h 555"/>
              <a:gd name="T18" fmla="*/ 2147483647 w 434"/>
              <a:gd name="T19" fmla="*/ 2147483647 h 555"/>
              <a:gd name="T20" fmla="*/ 2147483647 w 434"/>
              <a:gd name="T21" fmla="*/ 2147483647 h 555"/>
              <a:gd name="T22" fmla="*/ 2147483647 w 434"/>
              <a:gd name="T23" fmla="*/ 2147483647 h 5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4"/>
              <a:gd name="T37" fmla="*/ 0 h 555"/>
              <a:gd name="T38" fmla="*/ 434 w 434"/>
              <a:gd name="T39" fmla="*/ 555 h 5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4" h="555">
                <a:moveTo>
                  <a:pt x="428" y="398"/>
                </a:moveTo>
                <a:cubicBezTo>
                  <a:pt x="406" y="328"/>
                  <a:pt x="434" y="406"/>
                  <a:pt x="398" y="337"/>
                </a:cubicBezTo>
                <a:cubicBezTo>
                  <a:pt x="379" y="300"/>
                  <a:pt x="370" y="256"/>
                  <a:pt x="357" y="216"/>
                </a:cubicBezTo>
                <a:cubicBezTo>
                  <a:pt x="346" y="183"/>
                  <a:pt x="307" y="125"/>
                  <a:pt x="307" y="125"/>
                </a:cubicBezTo>
                <a:cubicBezTo>
                  <a:pt x="284" y="54"/>
                  <a:pt x="231" y="27"/>
                  <a:pt x="165" y="3"/>
                </a:cubicBezTo>
                <a:cubicBezTo>
                  <a:pt x="131" y="8"/>
                  <a:pt x="88" y="0"/>
                  <a:pt x="64" y="24"/>
                </a:cubicBezTo>
                <a:cubicBezTo>
                  <a:pt x="47" y="41"/>
                  <a:pt x="24" y="84"/>
                  <a:pt x="24" y="84"/>
                </a:cubicBezTo>
                <a:cubicBezTo>
                  <a:pt x="21" y="94"/>
                  <a:pt x="14" y="104"/>
                  <a:pt x="14" y="115"/>
                </a:cubicBezTo>
                <a:cubicBezTo>
                  <a:pt x="14" y="196"/>
                  <a:pt x="0" y="469"/>
                  <a:pt x="125" y="509"/>
                </a:cubicBezTo>
                <a:cubicBezTo>
                  <a:pt x="195" y="555"/>
                  <a:pt x="280" y="535"/>
                  <a:pt x="357" y="509"/>
                </a:cubicBezTo>
                <a:cubicBezTo>
                  <a:pt x="364" y="502"/>
                  <a:pt x="373" y="497"/>
                  <a:pt x="377" y="488"/>
                </a:cubicBezTo>
                <a:cubicBezTo>
                  <a:pt x="385" y="473"/>
                  <a:pt x="396" y="398"/>
                  <a:pt x="428" y="398"/>
                </a:cubicBezTo>
                <a:close/>
              </a:path>
            </a:pathLst>
          </a:custGeom>
          <a:solidFill>
            <a:srgbClr val="00B050"/>
          </a:solidFill>
          <a:ln w="9525">
            <a:solidFill>
              <a:schemeClr val="tx1"/>
            </a:solidFill>
            <a:round/>
            <a:headEnd/>
            <a:tailEnd/>
          </a:ln>
        </p:spPr>
        <p:txBody>
          <a:bodyPr/>
          <a:lstStyle/>
          <a:p>
            <a:endParaRPr lang="sr-Latn-RS"/>
          </a:p>
        </p:txBody>
      </p:sp>
      <p:sp>
        <p:nvSpPr>
          <p:cNvPr id="59415" name="Text Box 23">
            <a:extLst>
              <a:ext uri="{FF2B5EF4-FFF2-40B4-BE49-F238E27FC236}">
                <a16:creationId xmlns="" xmlns:a16="http://schemas.microsoft.com/office/drawing/2014/main" id="{F0A551F6-9C8A-476F-80AC-E2434AD81189}"/>
              </a:ext>
            </a:extLst>
          </p:cNvPr>
          <p:cNvSpPr txBox="1">
            <a:spLocks noChangeArrowheads="1"/>
          </p:cNvSpPr>
          <p:nvPr/>
        </p:nvSpPr>
        <p:spPr bwMode="auto">
          <a:xfrm>
            <a:off x="5711954" y="3200400"/>
            <a:ext cx="25143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dirty="0"/>
              <a:t>Torn alveolar bridges</a:t>
            </a:r>
            <a:endParaRPr lang="en-GB" altLang="sr-Latn-RS" b="1" dirty="0"/>
          </a:p>
        </p:txBody>
      </p:sp>
      <p:sp>
        <p:nvSpPr>
          <p:cNvPr id="59416" name="Text Box 24">
            <a:extLst>
              <a:ext uri="{FF2B5EF4-FFF2-40B4-BE49-F238E27FC236}">
                <a16:creationId xmlns="" xmlns:a16="http://schemas.microsoft.com/office/drawing/2014/main" id="{4353E352-B08B-44D4-B9C9-189AF04D3D87}"/>
              </a:ext>
            </a:extLst>
          </p:cNvPr>
          <p:cNvSpPr txBox="1">
            <a:spLocks noChangeArrowheads="1"/>
          </p:cNvSpPr>
          <p:nvPr/>
        </p:nvSpPr>
        <p:spPr bwMode="auto">
          <a:xfrm>
            <a:off x="4737100" y="2286000"/>
            <a:ext cx="3587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dirty="0"/>
              <a:t>Inflammatory exudate in lumen</a:t>
            </a:r>
            <a:endParaRPr lang="en-GB" altLang="sr-Latn-RS" b="1" dirty="0"/>
          </a:p>
        </p:txBody>
      </p:sp>
      <p:sp>
        <p:nvSpPr>
          <p:cNvPr id="59417" name="Text Box 25">
            <a:extLst>
              <a:ext uri="{FF2B5EF4-FFF2-40B4-BE49-F238E27FC236}">
                <a16:creationId xmlns="" xmlns:a16="http://schemas.microsoft.com/office/drawing/2014/main" id="{428C5096-3C1A-42BE-B7F7-78B7AFF36256}"/>
              </a:ext>
            </a:extLst>
          </p:cNvPr>
          <p:cNvSpPr txBox="1">
            <a:spLocks noChangeArrowheads="1"/>
          </p:cNvSpPr>
          <p:nvPr/>
        </p:nvSpPr>
        <p:spPr bwMode="auto">
          <a:xfrm>
            <a:off x="4922220" y="5043488"/>
            <a:ext cx="25571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dirty="0"/>
              <a:t>Peribronchial fibrosis</a:t>
            </a:r>
            <a:endParaRPr lang="en-GB" altLang="sr-Latn-RS" b="1" dirty="0"/>
          </a:p>
        </p:txBody>
      </p:sp>
      <p:sp>
        <p:nvSpPr>
          <p:cNvPr id="59418" name="Text Box 26">
            <a:extLst>
              <a:ext uri="{FF2B5EF4-FFF2-40B4-BE49-F238E27FC236}">
                <a16:creationId xmlns="" xmlns:a16="http://schemas.microsoft.com/office/drawing/2014/main" id="{BF8E8598-6350-40FE-A26A-ADFEF3D2E592}"/>
              </a:ext>
            </a:extLst>
          </p:cNvPr>
          <p:cNvSpPr txBox="1">
            <a:spLocks noChangeArrowheads="1"/>
          </p:cNvSpPr>
          <p:nvPr/>
        </p:nvSpPr>
        <p:spPr bwMode="auto">
          <a:xfrm>
            <a:off x="1401763" y="5300663"/>
            <a:ext cx="154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dirty="0"/>
              <a:t>Lymphoid follicle</a:t>
            </a:r>
            <a:endParaRPr lang="en-GB" altLang="sr-Latn-RS" b="1" dirty="0"/>
          </a:p>
        </p:txBody>
      </p:sp>
      <p:sp>
        <p:nvSpPr>
          <p:cNvPr id="59419" name="Text Box 27">
            <a:extLst>
              <a:ext uri="{FF2B5EF4-FFF2-40B4-BE49-F238E27FC236}">
                <a16:creationId xmlns="" xmlns:a16="http://schemas.microsoft.com/office/drawing/2014/main" id="{F540128C-1D67-4490-AE8D-24B85E5A661A}"/>
              </a:ext>
            </a:extLst>
          </p:cNvPr>
          <p:cNvSpPr txBox="1">
            <a:spLocks noChangeArrowheads="1"/>
          </p:cNvSpPr>
          <p:nvPr/>
        </p:nvSpPr>
        <p:spPr bwMode="auto">
          <a:xfrm>
            <a:off x="4469919" y="4311650"/>
            <a:ext cx="48269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sr-Latn-RS" altLang="sr-Latn-RS" b="1" dirty="0" smtClean="0"/>
              <a:t>Airway wall t</a:t>
            </a:r>
            <a:r>
              <a:rPr lang="en" altLang="sr-Latn-RS" b="1" dirty="0" smtClean="0"/>
              <a:t>hickening </a:t>
            </a:r>
            <a:r>
              <a:rPr lang="en" altLang="sr-Latn-RS" b="1" dirty="0"/>
              <a:t>with  inflammatory </a:t>
            </a:r>
            <a:endParaRPr lang="en-US" altLang="sr-Latn-RS" b="1" dirty="0"/>
          </a:p>
          <a:p>
            <a:pPr algn="ctr" eaLnBrk="1" hangingPunct="1"/>
            <a:r>
              <a:rPr lang="en" altLang="sr-Latn-RS" b="1" dirty="0" smtClean="0"/>
              <a:t>cells, macrophages, </a:t>
            </a:r>
            <a:r>
              <a:rPr lang="en" altLang="sr-Latn-RS" b="1" dirty="0"/>
              <a:t>CD8 </a:t>
            </a:r>
            <a:r>
              <a:rPr lang="en" altLang="sr-Latn-RS" b="1" baseline="30000" dirty="0" smtClean="0"/>
              <a:t>+</a:t>
            </a:r>
            <a:r>
              <a:rPr lang="en" altLang="sr-Latn-RS" b="1" dirty="0" smtClean="0"/>
              <a:t>, </a:t>
            </a:r>
            <a:r>
              <a:rPr lang="en" altLang="sr-Latn-RS" b="1" dirty="0"/>
              <a:t>fibroblasts</a:t>
            </a:r>
            <a:endParaRPr lang="en-GB" altLang="sr-Latn-RS" b="1" dirty="0"/>
          </a:p>
        </p:txBody>
      </p:sp>
      <p:sp>
        <p:nvSpPr>
          <p:cNvPr id="59420" name="Line 28">
            <a:extLst>
              <a:ext uri="{FF2B5EF4-FFF2-40B4-BE49-F238E27FC236}">
                <a16:creationId xmlns="" xmlns:a16="http://schemas.microsoft.com/office/drawing/2014/main" id="{020F1125-04CA-49AB-9DF1-584E432B3CCF}"/>
              </a:ext>
            </a:extLst>
          </p:cNvPr>
          <p:cNvSpPr>
            <a:spLocks noChangeShapeType="1"/>
          </p:cNvSpPr>
          <p:nvPr/>
        </p:nvSpPr>
        <p:spPr bwMode="auto">
          <a:xfrm flipH="1">
            <a:off x="3867150" y="2565400"/>
            <a:ext cx="896938"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9421" name="Line 29">
            <a:extLst>
              <a:ext uri="{FF2B5EF4-FFF2-40B4-BE49-F238E27FC236}">
                <a16:creationId xmlns="" xmlns:a16="http://schemas.microsoft.com/office/drawing/2014/main" id="{830B41F3-19EC-4AF1-AF40-771733EE5EDA}"/>
              </a:ext>
            </a:extLst>
          </p:cNvPr>
          <p:cNvSpPr>
            <a:spLocks noChangeShapeType="1"/>
          </p:cNvSpPr>
          <p:nvPr/>
        </p:nvSpPr>
        <p:spPr bwMode="auto">
          <a:xfrm flipH="1">
            <a:off x="4764088" y="3573463"/>
            <a:ext cx="512762" cy="142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9422" name="Line 30">
            <a:extLst>
              <a:ext uri="{FF2B5EF4-FFF2-40B4-BE49-F238E27FC236}">
                <a16:creationId xmlns="" xmlns:a16="http://schemas.microsoft.com/office/drawing/2014/main" id="{020B3714-39AB-4295-9816-C1F80D4F16B7}"/>
              </a:ext>
            </a:extLst>
          </p:cNvPr>
          <p:cNvSpPr>
            <a:spLocks noChangeShapeType="1"/>
          </p:cNvSpPr>
          <p:nvPr/>
        </p:nvSpPr>
        <p:spPr bwMode="auto">
          <a:xfrm flipH="1" flipV="1">
            <a:off x="4059238" y="3860800"/>
            <a:ext cx="896937"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9423" name="Line 31">
            <a:extLst>
              <a:ext uri="{FF2B5EF4-FFF2-40B4-BE49-F238E27FC236}">
                <a16:creationId xmlns="" xmlns:a16="http://schemas.microsoft.com/office/drawing/2014/main" id="{1E754FBA-7FD8-4369-B00D-B636E2527264}"/>
              </a:ext>
            </a:extLst>
          </p:cNvPr>
          <p:cNvSpPr>
            <a:spLocks noChangeShapeType="1"/>
          </p:cNvSpPr>
          <p:nvPr/>
        </p:nvSpPr>
        <p:spPr bwMode="auto">
          <a:xfrm flipH="1" flipV="1">
            <a:off x="4379913" y="4652963"/>
            <a:ext cx="64135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59424" name="Line 32">
            <a:extLst>
              <a:ext uri="{FF2B5EF4-FFF2-40B4-BE49-F238E27FC236}">
                <a16:creationId xmlns="" xmlns:a16="http://schemas.microsoft.com/office/drawing/2014/main" id="{7E376695-FD55-4A12-A26A-BC226271D951}"/>
              </a:ext>
            </a:extLst>
          </p:cNvPr>
          <p:cNvSpPr>
            <a:spLocks noChangeShapeType="1"/>
          </p:cNvSpPr>
          <p:nvPr/>
        </p:nvSpPr>
        <p:spPr bwMode="auto">
          <a:xfrm flipV="1">
            <a:off x="2012950" y="4581525"/>
            <a:ext cx="958850" cy="7191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13345" name="Text Box 33">
            <a:extLst>
              <a:ext uri="{FF2B5EF4-FFF2-40B4-BE49-F238E27FC236}">
                <a16:creationId xmlns="" xmlns:a16="http://schemas.microsoft.com/office/drawing/2014/main" id="{B253D5CE-0321-4090-93A6-06D7C67447C3}"/>
              </a:ext>
            </a:extLst>
          </p:cNvPr>
          <p:cNvSpPr txBox="1">
            <a:spLocks noChangeArrowheads="1"/>
          </p:cNvSpPr>
          <p:nvPr/>
        </p:nvSpPr>
        <p:spPr bwMode="auto">
          <a:xfrm>
            <a:off x="955675" y="292269"/>
            <a:ext cx="7456487" cy="707886"/>
          </a:xfrm>
          <a:prstGeom prst="rect">
            <a:avLst/>
          </a:prstGeom>
          <a:noFill/>
          <a:ln w="28575">
            <a:noFill/>
            <a:miter lim="800000"/>
            <a:headEnd/>
            <a:tailEnd/>
          </a:ln>
        </p:spPr>
        <p:txBody>
          <a:bodyPr>
            <a:spAutoFit/>
          </a:bodyPr>
          <a:lstStyle/>
          <a:p>
            <a:pPr algn="ctr" fontAlgn="auto">
              <a:spcBef>
                <a:spcPct val="50000"/>
              </a:spcBef>
              <a:spcAft>
                <a:spcPts val="0"/>
              </a:spcAft>
              <a:defRPr/>
            </a:pPr>
            <a:r>
              <a:rPr lang="en" altLang="ja-JP" sz="4000" b="1" i="1" dirty="0">
                <a:solidFill>
                  <a:schemeClr val="tx2"/>
                </a:solidFill>
              </a:rPr>
              <a:t>Changes in small </a:t>
            </a:r>
            <a:r>
              <a:rPr lang="sr-Latn-RS" altLang="ja-JP" sz="4000" b="1" i="1" dirty="0" smtClean="0">
                <a:solidFill>
                  <a:schemeClr val="tx2"/>
                </a:solidFill>
              </a:rPr>
              <a:t>airways</a:t>
            </a:r>
            <a:r>
              <a:rPr lang="en" altLang="ja-JP" sz="4000" i="1" dirty="0" smtClean="0">
                <a:solidFill>
                  <a:schemeClr val="tx2"/>
                </a:solidFill>
                <a:ea typeface="ＭＳ Ｐゴシック" pitchFamily="34" charset="-128"/>
              </a:rPr>
              <a:t> </a:t>
            </a:r>
            <a:endParaRPr lang="en-US" sz="4000" i="1" dirty="0">
              <a:solidFill>
                <a:schemeClr val="tx2"/>
              </a:solidFill>
            </a:endParaRPr>
          </a:p>
        </p:txBody>
      </p:sp>
      <p:grpSp>
        <p:nvGrpSpPr>
          <p:cNvPr id="59427" name="Group 8">
            <a:extLst>
              <a:ext uri="{FF2B5EF4-FFF2-40B4-BE49-F238E27FC236}">
                <a16:creationId xmlns="" xmlns:a16="http://schemas.microsoft.com/office/drawing/2014/main" id="{12424D63-4525-45CD-9653-94AB3B8AFA5F}"/>
              </a:ext>
            </a:extLst>
          </p:cNvPr>
          <p:cNvGrpSpPr>
            <a:grpSpLocks/>
          </p:cNvGrpSpPr>
          <p:nvPr/>
        </p:nvGrpSpPr>
        <p:grpSpPr bwMode="auto">
          <a:xfrm>
            <a:off x="6868085" y="1000628"/>
            <a:ext cx="2011363" cy="1192436"/>
            <a:chOff x="2825" y="1026"/>
            <a:chExt cx="1497" cy="1179"/>
          </a:xfrm>
        </p:grpSpPr>
        <p:sp>
          <p:nvSpPr>
            <p:cNvPr id="40" name="Oval 9">
              <a:extLst>
                <a:ext uri="{FF2B5EF4-FFF2-40B4-BE49-F238E27FC236}">
                  <a16:creationId xmlns="" xmlns:a16="http://schemas.microsoft.com/office/drawing/2014/main" id="{AD1B076A-22D2-4E9B-BFCD-47B60DF8FE19}"/>
                </a:ext>
              </a:extLst>
            </p:cNvPr>
            <p:cNvSpPr>
              <a:spLocks noChangeArrowheads="1"/>
            </p:cNvSpPr>
            <p:nvPr/>
          </p:nvSpPr>
          <p:spPr bwMode="auto">
            <a:xfrm>
              <a:off x="2825" y="1026"/>
              <a:ext cx="1497" cy="1179"/>
            </a:xfrm>
            <a:prstGeom prst="ellipse">
              <a:avLst/>
            </a:prstGeom>
            <a:noFill/>
            <a:ln w="38100">
              <a:solidFill>
                <a:schemeClr val="accent4">
                  <a:lumMod val="75000"/>
                </a:schemeClr>
              </a:solidFill>
              <a:round/>
              <a:headEnd/>
              <a:tailEnd/>
            </a:ln>
          </p:spPr>
          <p:txBody>
            <a:bodyPr wrap="none" anchor="ctr"/>
            <a:lstStyle/>
            <a:p>
              <a:pPr fontAlgn="auto">
                <a:spcBef>
                  <a:spcPts val="0"/>
                </a:spcBef>
                <a:spcAft>
                  <a:spcPts val="0"/>
                </a:spcAft>
                <a:defRPr/>
              </a:pPr>
              <a:endParaRPr lang="sr-Latn-CS" sz="2400">
                <a:latin typeface="Times New Roman" pitchFamily="18" charset="0"/>
                <a:cs typeface="+mn-cs"/>
              </a:endParaRPr>
            </a:p>
          </p:txBody>
        </p:sp>
        <p:sp>
          <p:nvSpPr>
            <p:cNvPr id="59429" name="Text Box 10">
              <a:extLst>
                <a:ext uri="{FF2B5EF4-FFF2-40B4-BE49-F238E27FC236}">
                  <a16:creationId xmlns="" xmlns:a16="http://schemas.microsoft.com/office/drawing/2014/main" id="{77DB0DF0-DF16-47B1-B8F3-E0916705D222}"/>
                </a:ext>
              </a:extLst>
            </p:cNvPr>
            <p:cNvSpPr txBox="1">
              <a:spLocks noChangeArrowheads="1"/>
            </p:cNvSpPr>
            <p:nvPr/>
          </p:nvSpPr>
          <p:spPr bwMode="auto">
            <a:xfrm>
              <a:off x="2964" y="1226"/>
              <a:ext cx="1220"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2400" b="1" dirty="0" err="1"/>
                <a:t>Structural</a:t>
              </a:r>
              <a:endParaRPr lang="sr-Latn-CS" altLang="sr-Latn-RS" sz="2400" b="1" dirty="0"/>
            </a:p>
            <a:p>
              <a:pPr algn="ctr" eaLnBrk="1" hangingPunct="1"/>
              <a:r>
                <a:rPr lang="en" altLang="sr-Latn-RS" sz="2400" b="1" dirty="0" err="1"/>
                <a:t>changes</a:t>
              </a:r>
              <a:endParaRPr lang="es-ES" altLang="sr-Latn-RS" sz="2400" b="1" dirty="0"/>
            </a:p>
          </p:txBody>
        </p:sp>
      </p:grpSp>
    </p:spTree>
  </p:cSld>
  <p:clrMapOvr>
    <a:masterClrMapping/>
  </p:clrMapOvr>
  <mc:AlternateContent xmlns:mc="http://schemas.openxmlformats.org/markup-compatibility/2006" xmlns:p14="http://schemas.microsoft.com/office/powerpoint/2010/main">
    <mc:Choice Requires="p14">
      <p:transition spd="slow" p14:dur="2000" advTm="28179"/>
    </mc:Choice>
    <mc:Fallback xmlns="">
      <p:transition spd="slow" advTm="28179"/>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Emphysema copia">
            <a:extLst>
              <a:ext uri="{FF2B5EF4-FFF2-40B4-BE49-F238E27FC236}">
                <a16:creationId xmlns="" xmlns:a16="http://schemas.microsoft.com/office/drawing/2014/main" id="{F6CDDDF8-A7A2-4599-ABF4-C6A075A354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28775"/>
            <a:ext cx="2051050"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Freeform 3">
            <a:extLst>
              <a:ext uri="{FF2B5EF4-FFF2-40B4-BE49-F238E27FC236}">
                <a16:creationId xmlns="" xmlns:a16="http://schemas.microsoft.com/office/drawing/2014/main" id="{B5B82B57-C209-4C2F-9484-2A6A1101A335}"/>
              </a:ext>
            </a:extLst>
          </p:cNvPr>
          <p:cNvSpPr>
            <a:spLocks/>
          </p:cNvSpPr>
          <p:nvPr/>
        </p:nvSpPr>
        <p:spPr bwMode="auto">
          <a:xfrm>
            <a:off x="3562350" y="2486025"/>
            <a:ext cx="1625600" cy="1417638"/>
          </a:xfrm>
          <a:custGeom>
            <a:avLst/>
            <a:gdLst>
              <a:gd name="T0" fmla="*/ 2147483647 w 1272"/>
              <a:gd name="T1" fmla="*/ 2147483647 h 893"/>
              <a:gd name="T2" fmla="*/ 2147483647 w 1272"/>
              <a:gd name="T3" fmla="*/ 2147483647 h 893"/>
              <a:gd name="T4" fmla="*/ 2147483647 w 1272"/>
              <a:gd name="T5" fmla="*/ 2147483647 h 893"/>
              <a:gd name="T6" fmla="*/ 2147483647 w 1272"/>
              <a:gd name="T7" fmla="*/ 2147483647 h 893"/>
              <a:gd name="T8" fmla="*/ 2147483647 w 1272"/>
              <a:gd name="T9" fmla="*/ 2147483647 h 893"/>
              <a:gd name="T10" fmla="*/ 2147483647 w 1272"/>
              <a:gd name="T11" fmla="*/ 2147483647 h 893"/>
              <a:gd name="T12" fmla="*/ 2147483647 w 1272"/>
              <a:gd name="T13" fmla="*/ 2147483647 h 893"/>
              <a:gd name="T14" fmla="*/ 2147483647 w 1272"/>
              <a:gd name="T15" fmla="*/ 2147483647 h 893"/>
              <a:gd name="T16" fmla="*/ 2147483647 w 1272"/>
              <a:gd name="T17" fmla="*/ 2147483647 h 893"/>
              <a:gd name="T18" fmla="*/ 2147483647 w 1272"/>
              <a:gd name="T19" fmla="*/ 2147483647 h 893"/>
              <a:gd name="T20" fmla="*/ 2147483647 w 1272"/>
              <a:gd name="T21" fmla="*/ 2147483647 h 893"/>
              <a:gd name="T22" fmla="*/ 2147483647 w 1272"/>
              <a:gd name="T23" fmla="*/ 2147483647 h 893"/>
              <a:gd name="T24" fmla="*/ 2147483647 w 1272"/>
              <a:gd name="T25" fmla="*/ 2147483647 h 893"/>
              <a:gd name="T26" fmla="*/ 2147483647 w 1272"/>
              <a:gd name="T27" fmla="*/ 2147483647 h 893"/>
              <a:gd name="T28" fmla="*/ 2147483647 w 1272"/>
              <a:gd name="T29" fmla="*/ 2147483647 h 893"/>
              <a:gd name="T30" fmla="*/ 2147483647 w 1272"/>
              <a:gd name="T31" fmla="*/ 2147483647 h 893"/>
              <a:gd name="T32" fmla="*/ 2147483647 w 1272"/>
              <a:gd name="T33" fmla="*/ 2147483647 h 893"/>
              <a:gd name="T34" fmla="*/ 2147483647 w 1272"/>
              <a:gd name="T35" fmla="*/ 2147483647 h 893"/>
              <a:gd name="T36" fmla="*/ 2147483647 w 1272"/>
              <a:gd name="T37" fmla="*/ 2147483647 h 893"/>
              <a:gd name="T38" fmla="*/ 2147483647 w 1272"/>
              <a:gd name="T39" fmla="*/ 2147483647 h 893"/>
              <a:gd name="T40" fmla="*/ 2147483647 w 1272"/>
              <a:gd name="T41" fmla="*/ 2147483647 h 893"/>
              <a:gd name="T42" fmla="*/ 2147483647 w 1272"/>
              <a:gd name="T43" fmla="*/ 2147483647 h 893"/>
              <a:gd name="T44" fmla="*/ 2147483647 w 1272"/>
              <a:gd name="T45" fmla="*/ 2147483647 h 893"/>
              <a:gd name="T46" fmla="*/ 2147483647 w 1272"/>
              <a:gd name="T47" fmla="*/ 0 h 893"/>
              <a:gd name="T48" fmla="*/ 2147483647 w 1272"/>
              <a:gd name="T49" fmla="*/ 2147483647 h 893"/>
              <a:gd name="T50" fmla="*/ 2147483647 w 1272"/>
              <a:gd name="T51" fmla="*/ 2147483647 h 8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72"/>
              <a:gd name="T79" fmla="*/ 0 h 893"/>
              <a:gd name="T80" fmla="*/ 1272 w 1272"/>
              <a:gd name="T81" fmla="*/ 893 h 8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72" h="893">
                <a:moveTo>
                  <a:pt x="799" y="20"/>
                </a:moveTo>
                <a:cubicBezTo>
                  <a:pt x="671" y="110"/>
                  <a:pt x="538" y="109"/>
                  <a:pt x="385" y="122"/>
                </a:cubicBezTo>
                <a:cubicBezTo>
                  <a:pt x="318" y="144"/>
                  <a:pt x="250" y="160"/>
                  <a:pt x="183" y="182"/>
                </a:cubicBezTo>
                <a:cubicBezTo>
                  <a:pt x="132" y="199"/>
                  <a:pt x="155" y="201"/>
                  <a:pt x="112" y="223"/>
                </a:cubicBezTo>
                <a:cubicBezTo>
                  <a:pt x="66" y="246"/>
                  <a:pt x="41" y="258"/>
                  <a:pt x="11" y="303"/>
                </a:cubicBezTo>
                <a:cubicBezTo>
                  <a:pt x="17" y="377"/>
                  <a:pt x="0" y="436"/>
                  <a:pt x="52" y="485"/>
                </a:cubicBezTo>
                <a:cubicBezTo>
                  <a:pt x="71" y="544"/>
                  <a:pt x="46" y="498"/>
                  <a:pt x="122" y="526"/>
                </a:cubicBezTo>
                <a:cubicBezTo>
                  <a:pt x="131" y="529"/>
                  <a:pt x="134" y="542"/>
                  <a:pt x="143" y="546"/>
                </a:cubicBezTo>
                <a:cubicBezTo>
                  <a:pt x="155" y="552"/>
                  <a:pt x="170" y="552"/>
                  <a:pt x="183" y="556"/>
                </a:cubicBezTo>
                <a:cubicBezTo>
                  <a:pt x="204" y="562"/>
                  <a:pt x="244" y="576"/>
                  <a:pt x="244" y="576"/>
                </a:cubicBezTo>
                <a:cubicBezTo>
                  <a:pt x="274" y="596"/>
                  <a:pt x="301" y="606"/>
                  <a:pt x="335" y="617"/>
                </a:cubicBezTo>
                <a:cubicBezTo>
                  <a:pt x="366" y="648"/>
                  <a:pt x="393" y="650"/>
                  <a:pt x="426" y="677"/>
                </a:cubicBezTo>
                <a:cubicBezTo>
                  <a:pt x="538" y="767"/>
                  <a:pt x="584" y="767"/>
                  <a:pt x="729" y="778"/>
                </a:cubicBezTo>
                <a:cubicBezTo>
                  <a:pt x="812" y="792"/>
                  <a:pt x="768" y="781"/>
                  <a:pt x="850" y="809"/>
                </a:cubicBezTo>
                <a:cubicBezTo>
                  <a:pt x="860" y="812"/>
                  <a:pt x="880" y="819"/>
                  <a:pt x="880" y="819"/>
                </a:cubicBezTo>
                <a:cubicBezTo>
                  <a:pt x="919" y="856"/>
                  <a:pt x="980" y="866"/>
                  <a:pt x="1032" y="879"/>
                </a:cubicBezTo>
                <a:cubicBezTo>
                  <a:pt x="1086" y="875"/>
                  <a:pt x="1151" y="893"/>
                  <a:pt x="1194" y="859"/>
                </a:cubicBezTo>
                <a:cubicBezTo>
                  <a:pt x="1219" y="839"/>
                  <a:pt x="1221" y="802"/>
                  <a:pt x="1244" y="778"/>
                </a:cubicBezTo>
                <a:cubicBezTo>
                  <a:pt x="1272" y="695"/>
                  <a:pt x="1238" y="632"/>
                  <a:pt x="1194" y="566"/>
                </a:cubicBezTo>
                <a:cubicBezTo>
                  <a:pt x="1187" y="556"/>
                  <a:pt x="1180" y="546"/>
                  <a:pt x="1173" y="536"/>
                </a:cubicBezTo>
                <a:cubicBezTo>
                  <a:pt x="1166" y="526"/>
                  <a:pt x="1153" y="506"/>
                  <a:pt x="1153" y="506"/>
                </a:cubicBezTo>
                <a:cubicBezTo>
                  <a:pt x="1121" y="375"/>
                  <a:pt x="1112" y="242"/>
                  <a:pt x="1012" y="142"/>
                </a:cubicBezTo>
                <a:cubicBezTo>
                  <a:pt x="997" y="96"/>
                  <a:pt x="966" y="71"/>
                  <a:pt x="931" y="41"/>
                </a:cubicBezTo>
                <a:cubicBezTo>
                  <a:pt x="916" y="28"/>
                  <a:pt x="890" y="0"/>
                  <a:pt x="890" y="0"/>
                </a:cubicBezTo>
                <a:cubicBezTo>
                  <a:pt x="867" y="3"/>
                  <a:pt x="843" y="5"/>
                  <a:pt x="820" y="10"/>
                </a:cubicBezTo>
                <a:cubicBezTo>
                  <a:pt x="764" y="21"/>
                  <a:pt x="785" y="20"/>
                  <a:pt x="799" y="20"/>
                </a:cubicBezTo>
                <a:close/>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0" name="Freeform 4">
            <a:extLst>
              <a:ext uri="{FF2B5EF4-FFF2-40B4-BE49-F238E27FC236}">
                <a16:creationId xmlns="" xmlns:a16="http://schemas.microsoft.com/office/drawing/2014/main" id="{87348DF1-A090-4664-BF31-A04BB07C1F3D}"/>
              </a:ext>
            </a:extLst>
          </p:cNvPr>
          <p:cNvSpPr>
            <a:spLocks/>
          </p:cNvSpPr>
          <p:nvPr/>
        </p:nvSpPr>
        <p:spPr bwMode="auto">
          <a:xfrm>
            <a:off x="4868863" y="3898900"/>
            <a:ext cx="309562" cy="1185863"/>
          </a:xfrm>
          <a:custGeom>
            <a:avLst/>
            <a:gdLst>
              <a:gd name="T0" fmla="*/ 0 w 242"/>
              <a:gd name="T1" fmla="*/ 0 h 747"/>
              <a:gd name="T2" fmla="*/ 2147483647 w 242"/>
              <a:gd name="T3" fmla="*/ 2147483647 h 747"/>
              <a:gd name="T4" fmla="*/ 2147483647 w 242"/>
              <a:gd name="T5" fmla="*/ 2147483647 h 747"/>
              <a:gd name="T6" fmla="*/ 2147483647 w 242"/>
              <a:gd name="T7" fmla="*/ 2147483647 h 747"/>
              <a:gd name="T8" fmla="*/ 2147483647 w 242"/>
              <a:gd name="T9" fmla="*/ 2147483647 h 747"/>
              <a:gd name="T10" fmla="*/ 2147483647 w 242"/>
              <a:gd name="T11" fmla="*/ 2147483647 h 747"/>
              <a:gd name="T12" fmla="*/ 2147483647 w 242"/>
              <a:gd name="T13" fmla="*/ 2147483647 h 747"/>
              <a:gd name="T14" fmla="*/ 2147483647 w 242"/>
              <a:gd name="T15" fmla="*/ 2147483647 h 747"/>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747"/>
              <a:gd name="T26" fmla="*/ 242 w 242"/>
              <a:gd name="T27" fmla="*/ 747 h 7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747">
                <a:moveTo>
                  <a:pt x="0" y="0"/>
                </a:moveTo>
                <a:cubicBezTo>
                  <a:pt x="38" y="25"/>
                  <a:pt x="38" y="46"/>
                  <a:pt x="81" y="60"/>
                </a:cubicBezTo>
                <a:cubicBezTo>
                  <a:pt x="104" y="95"/>
                  <a:pt x="148" y="132"/>
                  <a:pt x="161" y="171"/>
                </a:cubicBezTo>
                <a:cubicBezTo>
                  <a:pt x="186" y="243"/>
                  <a:pt x="170" y="214"/>
                  <a:pt x="202" y="262"/>
                </a:cubicBezTo>
                <a:cubicBezTo>
                  <a:pt x="220" y="319"/>
                  <a:pt x="223" y="378"/>
                  <a:pt x="242" y="434"/>
                </a:cubicBezTo>
                <a:cubicBezTo>
                  <a:pt x="239" y="505"/>
                  <a:pt x="241" y="576"/>
                  <a:pt x="232" y="646"/>
                </a:cubicBezTo>
                <a:cubicBezTo>
                  <a:pt x="230" y="661"/>
                  <a:pt x="191" y="700"/>
                  <a:pt x="182" y="707"/>
                </a:cubicBezTo>
                <a:cubicBezTo>
                  <a:pt x="163" y="722"/>
                  <a:pt x="121" y="747"/>
                  <a:pt x="121" y="747"/>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1" name="Freeform 5">
            <a:extLst>
              <a:ext uri="{FF2B5EF4-FFF2-40B4-BE49-F238E27FC236}">
                <a16:creationId xmlns="" xmlns:a16="http://schemas.microsoft.com/office/drawing/2014/main" id="{7ADFC9B1-3CE9-498C-9B3E-BB522AA43766}"/>
              </a:ext>
            </a:extLst>
          </p:cNvPr>
          <p:cNvSpPr>
            <a:spLocks/>
          </p:cNvSpPr>
          <p:nvPr/>
        </p:nvSpPr>
        <p:spPr bwMode="auto">
          <a:xfrm>
            <a:off x="2767013" y="5084763"/>
            <a:ext cx="1765300" cy="263525"/>
          </a:xfrm>
          <a:custGeom>
            <a:avLst/>
            <a:gdLst>
              <a:gd name="T0" fmla="*/ 2147483647 w 1380"/>
              <a:gd name="T1" fmla="*/ 0 h 166"/>
              <a:gd name="T2" fmla="*/ 2147483647 w 1380"/>
              <a:gd name="T3" fmla="*/ 2147483647 h 166"/>
              <a:gd name="T4" fmla="*/ 2147483647 w 1380"/>
              <a:gd name="T5" fmla="*/ 2147483647 h 166"/>
              <a:gd name="T6" fmla="*/ 2147483647 w 1380"/>
              <a:gd name="T7" fmla="*/ 2147483647 h 166"/>
              <a:gd name="T8" fmla="*/ 2147483647 w 1380"/>
              <a:gd name="T9" fmla="*/ 2147483647 h 166"/>
              <a:gd name="T10" fmla="*/ 2147483647 w 1380"/>
              <a:gd name="T11" fmla="*/ 2147483647 h 166"/>
              <a:gd name="T12" fmla="*/ 2147483647 w 1380"/>
              <a:gd name="T13" fmla="*/ 2147483647 h 166"/>
              <a:gd name="T14" fmla="*/ 2147483647 w 1380"/>
              <a:gd name="T15" fmla="*/ 2147483647 h 166"/>
              <a:gd name="T16" fmla="*/ 2147483647 w 1380"/>
              <a:gd name="T17" fmla="*/ 2147483647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80"/>
              <a:gd name="T28" fmla="*/ 0 h 166"/>
              <a:gd name="T29" fmla="*/ 1380 w 1380"/>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80" h="166">
                <a:moveTo>
                  <a:pt x="1380" y="0"/>
                </a:moveTo>
                <a:cubicBezTo>
                  <a:pt x="1213" y="8"/>
                  <a:pt x="1051" y="26"/>
                  <a:pt x="885" y="41"/>
                </a:cubicBezTo>
                <a:cubicBezTo>
                  <a:pt x="818" y="47"/>
                  <a:pt x="683" y="61"/>
                  <a:pt x="683" y="61"/>
                </a:cubicBezTo>
                <a:cubicBezTo>
                  <a:pt x="550" y="94"/>
                  <a:pt x="426" y="130"/>
                  <a:pt x="289" y="142"/>
                </a:cubicBezTo>
                <a:cubicBezTo>
                  <a:pt x="255" y="149"/>
                  <a:pt x="222" y="155"/>
                  <a:pt x="188" y="162"/>
                </a:cubicBezTo>
                <a:cubicBezTo>
                  <a:pt x="167" y="166"/>
                  <a:pt x="147" y="149"/>
                  <a:pt x="127" y="142"/>
                </a:cubicBezTo>
                <a:cubicBezTo>
                  <a:pt x="117" y="139"/>
                  <a:pt x="97" y="132"/>
                  <a:pt x="97" y="132"/>
                </a:cubicBezTo>
                <a:cubicBezTo>
                  <a:pt x="78" y="113"/>
                  <a:pt x="71" y="104"/>
                  <a:pt x="46" y="91"/>
                </a:cubicBezTo>
                <a:cubicBezTo>
                  <a:pt x="0" y="68"/>
                  <a:pt x="29" y="94"/>
                  <a:pt x="6" y="71"/>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2" name="Freeform 6">
            <a:extLst>
              <a:ext uri="{FF2B5EF4-FFF2-40B4-BE49-F238E27FC236}">
                <a16:creationId xmlns="" xmlns:a16="http://schemas.microsoft.com/office/drawing/2014/main" id="{F4EDA944-E096-4343-A4BD-F35F68F7F571}"/>
              </a:ext>
            </a:extLst>
          </p:cNvPr>
          <p:cNvSpPr>
            <a:spLocks/>
          </p:cNvSpPr>
          <p:nvPr/>
        </p:nvSpPr>
        <p:spPr bwMode="auto">
          <a:xfrm>
            <a:off x="3187700" y="3336925"/>
            <a:ext cx="608013" cy="1941513"/>
          </a:xfrm>
          <a:custGeom>
            <a:avLst/>
            <a:gdLst>
              <a:gd name="T0" fmla="*/ 2147483647 w 475"/>
              <a:gd name="T1" fmla="*/ 2147483647 h 1223"/>
              <a:gd name="T2" fmla="*/ 0 w 475"/>
              <a:gd name="T3" fmla="*/ 2147483647 h 1223"/>
              <a:gd name="T4" fmla="*/ 2147483647 w 475"/>
              <a:gd name="T5" fmla="*/ 2147483647 h 1223"/>
              <a:gd name="T6" fmla="*/ 2147483647 w 475"/>
              <a:gd name="T7" fmla="*/ 2147483647 h 1223"/>
              <a:gd name="T8" fmla="*/ 2147483647 w 475"/>
              <a:gd name="T9" fmla="*/ 2147483647 h 1223"/>
              <a:gd name="T10" fmla="*/ 2147483647 w 475"/>
              <a:gd name="T11" fmla="*/ 2147483647 h 1223"/>
              <a:gd name="T12" fmla="*/ 2147483647 w 475"/>
              <a:gd name="T13" fmla="*/ 2147483647 h 1223"/>
              <a:gd name="T14" fmla="*/ 2147483647 w 475"/>
              <a:gd name="T15" fmla="*/ 2147483647 h 1223"/>
              <a:gd name="T16" fmla="*/ 2147483647 w 475"/>
              <a:gd name="T17" fmla="*/ 2147483647 h 1223"/>
              <a:gd name="T18" fmla="*/ 2147483647 w 475"/>
              <a:gd name="T19" fmla="*/ 2147483647 h 1223"/>
              <a:gd name="T20" fmla="*/ 2147483647 w 475"/>
              <a:gd name="T21" fmla="*/ 2147483647 h 1223"/>
              <a:gd name="T22" fmla="*/ 2147483647 w 475"/>
              <a:gd name="T23" fmla="*/ 2147483647 h 1223"/>
              <a:gd name="T24" fmla="*/ 2147483647 w 475"/>
              <a:gd name="T25" fmla="*/ 2147483647 h 1223"/>
              <a:gd name="T26" fmla="*/ 2147483647 w 475"/>
              <a:gd name="T27" fmla="*/ 0 h 12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75"/>
              <a:gd name="T43" fmla="*/ 0 h 1223"/>
              <a:gd name="T44" fmla="*/ 475 w 475"/>
              <a:gd name="T45" fmla="*/ 1223 h 12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75" h="1223">
                <a:moveTo>
                  <a:pt x="51" y="1223"/>
                </a:moveTo>
                <a:cubicBezTo>
                  <a:pt x="33" y="1166"/>
                  <a:pt x="19" y="1108"/>
                  <a:pt x="0" y="1051"/>
                </a:cubicBezTo>
                <a:cubicBezTo>
                  <a:pt x="8" y="950"/>
                  <a:pt x="13" y="845"/>
                  <a:pt x="71" y="758"/>
                </a:cubicBezTo>
                <a:cubicBezTo>
                  <a:pt x="106" y="650"/>
                  <a:pt x="69" y="734"/>
                  <a:pt x="121" y="667"/>
                </a:cubicBezTo>
                <a:cubicBezTo>
                  <a:pt x="143" y="638"/>
                  <a:pt x="156" y="602"/>
                  <a:pt x="182" y="576"/>
                </a:cubicBezTo>
                <a:cubicBezTo>
                  <a:pt x="199" y="559"/>
                  <a:pt x="219" y="544"/>
                  <a:pt x="233" y="525"/>
                </a:cubicBezTo>
                <a:cubicBezTo>
                  <a:pt x="270" y="475"/>
                  <a:pt x="249" y="494"/>
                  <a:pt x="293" y="465"/>
                </a:cubicBezTo>
                <a:cubicBezTo>
                  <a:pt x="312" y="405"/>
                  <a:pt x="288" y="460"/>
                  <a:pt x="334" y="414"/>
                </a:cubicBezTo>
                <a:cubicBezTo>
                  <a:pt x="405" y="345"/>
                  <a:pt x="300" y="420"/>
                  <a:pt x="384" y="364"/>
                </a:cubicBezTo>
                <a:cubicBezTo>
                  <a:pt x="418" y="312"/>
                  <a:pt x="423" y="320"/>
                  <a:pt x="445" y="252"/>
                </a:cubicBezTo>
                <a:cubicBezTo>
                  <a:pt x="448" y="242"/>
                  <a:pt x="455" y="222"/>
                  <a:pt x="455" y="222"/>
                </a:cubicBezTo>
                <a:cubicBezTo>
                  <a:pt x="426" y="136"/>
                  <a:pt x="460" y="242"/>
                  <a:pt x="465" y="232"/>
                </a:cubicBezTo>
                <a:cubicBezTo>
                  <a:pt x="474" y="214"/>
                  <a:pt x="458" y="192"/>
                  <a:pt x="455" y="172"/>
                </a:cubicBezTo>
                <a:cubicBezTo>
                  <a:pt x="473" y="116"/>
                  <a:pt x="475" y="58"/>
                  <a:pt x="475"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3" name="Freeform 7">
            <a:extLst>
              <a:ext uri="{FF2B5EF4-FFF2-40B4-BE49-F238E27FC236}">
                <a16:creationId xmlns="" xmlns:a16="http://schemas.microsoft.com/office/drawing/2014/main" id="{24D7F0C3-4DD1-454E-847C-CA39A1891EF1}"/>
              </a:ext>
            </a:extLst>
          </p:cNvPr>
          <p:cNvSpPr>
            <a:spLocks/>
          </p:cNvSpPr>
          <p:nvPr/>
        </p:nvSpPr>
        <p:spPr bwMode="auto">
          <a:xfrm>
            <a:off x="2051050" y="3271838"/>
            <a:ext cx="1447800" cy="866775"/>
          </a:xfrm>
          <a:custGeom>
            <a:avLst/>
            <a:gdLst>
              <a:gd name="T0" fmla="*/ 2147483647 w 1132"/>
              <a:gd name="T1" fmla="*/ 2147483647 h 546"/>
              <a:gd name="T2" fmla="*/ 2147483647 w 1132"/>
              <a:gd name="T3" fmla="*/ 2147483647 h 546"/>
              <a:gd name="T4" fmla="*/ 2147483647 w 1132"/>
              <a:gd name="T5" fmla="*/ 2147483647 h 546"/>
              <a:gd name="T6" fmla="*/ 2147483647 w 1132"/>
              <a:gd name="T7" fmla="*/ 2147483647 h 546"/>
              <a:gd name="T8" fmla="*/ 2147483647 w 1132"/>
              <a:gd name="T9" fmla="*/ 2147483647 h 546"/>
              <a:gd name="T10" fmla="*/ 2147483647 w 1132"/>
              <a:gd name="T11" fmla="*/ 0 h 546"/>
              <a:gd name="T12" fmla="*/ 2147483647 w 1132"/>
              <a:gd name="T13" fmla="*/ 2147483647 h 546"/>
              <a:gd name="T14" fmla="*/ 0 w 1132"/>
              <a:gd name="T15" fmla="*/ 2147483647 h 546"/>
              <a:gd name="T16" fmla="*/ 0 60000 65536"/>
              <a:gd name="T17" fmla="*/ 0 60000 65536"/>
              <a:gd name="T18" fmla="*/ 0 60000 65536"/>
              <a:gd name="T19" fmla="*/ 0 60000 65536"/>
              <a:gd name="T20" fmla="*/ 0 60000 65536"/>
              <a:gd name="T21" fmla="*/ 0 60000 65536"/>
              <a:gd name="T22" fmla="*/ 0 60000 65536"/>
              <a:gd name="T23" fmla="*/ 0 60000 65536"/>
              <a:gd name="T24" fmla="*/ 0 w 1132"/>
              <a:gd name="T25" fmla="*/ 0 h 546"/>
              <a:gd name="T26" fmla="*/ 1132 w 1132"/>
              <a:gd name="T27" fmla="*/ 546 h 5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2" h="546">
                <a:moveTo>
                  <a:pt x="1132" y="546"/>
                </a:moveTo>
                <a:cubicBezTo>
                  <a:pt x="1058" y="476"/>
                  <a:pt x="989" y="367"/>
                  <a:pt x="889" y="334"/>
                </a:cubicBezTo>
                <a:cubicBezTo>
                  <a:pt x="822" y="265"/>
                  <a:pt x="735" y="211"/>
                  <a:pt x="647" y="172"/>
                </a:cubicBezTo>
                <a:cubicBezTo>
                  <a:pt x="586" y="145"/>
                  <a:pt x="517" y="134"/>
                  <a:pt x="455" y="112"/>
                </a:cubicBezTo>
                <a:cubicBezTo>
                  <a:pt x="303" y="57"/>
                  <a:pt x="409" y="77"/>
                  <a:pt x="263" y="61"/>
                </a:cubicBezTo>
                <a:cubicBezTo>
                  <a:pt x="207" y="34"/>
                  <a:pt x="142" y="13"/>
                  <a:pt x="81" y="0"/>
                </a:cubicBezTo>
                <a:cubicBezTo>
                  <a:pt x="78" y="17"/>
                  <a:pt x="83" y="39"/>
                  <a:pt x="71" y="51"/>
                </a:cubicBezTo>
                <a:cubicBezTo>
                  <a:pt x="61" y="61"/>
                  <a:pt x="7" y="18"/>
                  <a:pt x="0" y="11"/>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4" name="Freeform 8">
            <a:extLst>
              <a:ext uri="{FF2B5EF4-FFF2-40B4-BE49-F238E27FC236}">
                <a16:creationId xmlns="" xmlns:a16="http://schemas.microsoft.com/office/drawing/2014/main" id="{62EEBEBB-4664-4596-901A-0771299A186D}"/>
              </a:ext>
            </a:extLst>
          </p:cNvPr>
          <p:cNvSpPr>
            <a:spLocks/>
          </p:cNvSpPr>
          <p:nvPr/>
        </p:nvSpPr>
        <p:spPr bwMode="auto">
          <a:xfrm>
            <a:off x="2166938" y="4283075"/>
            <a:ext cx="608012" cy="914400"/>
          </a:xfrm>
          <a:custGeom>
            <a:avLst/>
            <a:gdLst>
              <a:gd name="T0" fmla="*/ 2147483647 w 475"/>
              <a:gd name="T1" fmla="*/ 2147483647 h 576"/>
              <a:gd name="T2" fmla="*/ 2147483647 w 475"/>
              <a:gd name="T3" fmla="*/ 2147483647 h 576"/>
              <a:gd name="T4" fmla="*/ 2147483647 w 475"/>
              <a:gd name="T5" fmla="*/ 2147483647 h 576"/>
              <a:gd name="T6" fmla="*/ 2147483647 w 475"/>
              <a:gd name="T7" fmla="*/ 2147483647 h 576"/>
              <a:gd name="T8" fmla="*/ 2147483647 w 475"/>
              <a:gd name="T9" fmla="*/ 2147483647 h 576"/>
              <a:gd name="T10" fmla="*/ 2147483647 w 475"/>
              <a:gd name="T11" fmla="*/ 2147483647 h 576"/>
              <a:gd name="T12" fmla="*/ 2147483647 w 475"/>
              <a:gd name="T13" fmla="*/ 2147483647 h 576"/>
              <a:gd name="T14" fmla="*/ 2147483647 w 475"/>
              <a:gd name="T15" fmla="*/ 2147483647 h 576"/>
              <a:gd name="T16" fmla="*/ 0 w 475"/>
              <a:gd name="T17" fmla="*/ 0 h 5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5"/>
              <a:gd name="T28" fmla="*/ 0 h 576"/>
              <a:gd name="T29" fmla="*/ 475 w 475"/>
              <a:gd name="T30" fmla="*/ 576 h 5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5" h="576">
                <a:moveTo>
                  <a:pt x="475" y="576"/>
                </a:moveTo>
                <a:cubicBezTo>
                  <a:pt x="449" y="537"/>
                  <a:pt x="420" y="514"/>
                  <a:pt x="384" y="485"/>
                </a:cubicBezTo>
                <a:cubicBezTo>
                  <a:pt x="352" y="459"/>
                  <a:pt x="332" y="423"/>
                  <a:pt x="303" y="394"/>
                </a:cubicBezTo>
                <a:cubicBezTo>
                  <a:pt x="284" y="337"/>
                  <a:pt x="307" y="390"/>
                  <a:pt x="263" y="334"/>
                </a:cubicBezTo>
                <a:cubicBezTo>
                  <a:pt x="223" y="283"/>
                  <a:pt x="175" y="183"/>
                  <a:pt x="111" y="162"/>
                </a:cubicBezTo>
                <a:cubicBezTo>
                  <a:pt x="87" y="87"/>
                  <a:pt x="122" y="173"/>
                  <a:pt x="71" y="111"/>
                </a:cubicBezTo>
                <a:cubicBezTo>
                  <a:pt x="57" y="94"/>
                  <a:pt x="52" y="70"/>
                  <a:pt x="40" y="51"/>
                </a:cubicBezTo>
                <a:cubicBezTo>
                  <a:pt x="37" y="41"/>
                  <a:pt x="37" y="29"/>
                  <a:pt x="30" y="20"/>
                </a:cubicBezTo>
                <a:cubicBezTo>
                  <a:pt x="23" y="11"/>
                  <a:pt x="0" y="0"/>
                  <a:pt x="0"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5" name="Freeform 9">
            <a:extLst>
              <a:ext uri="{FF2B5EF4-FFF2-40B4-BE49-F238E27FC236}">
                <a16:creationId xmlns="" xmlns:a16="http://schemas.microsoft.com/office/drawing/2014/main" id="{8C5FCB07-D49D-44B8-B608-4E56C8E5CD2B}"/>
              </a:ext>
            </a:extLst>
          </p:cNvPr>
          <p:cNvSpPr>
            <a:spLocks/>
          </p:cNvSpPr>
          <p:nvPr/>
        </p:nvSpPr>
        <p:spPr bwMode="auto">
          <a:xfrm>
            <a:off x="2217738" y="1989138"/>
            <a:ext cx="538162" cy="1493837"/>
          </a:xfrm>
          <a:custGeom>
            <a:avLst/>
            <a:gdLst>
              <a:gd name="T0" fmla="*/ 2147483647 w 420"/>
              <a:gd name="T1" fmla="*/ 2147483647 h 941"/>
              <a:gd name="T2" fmla="*/ 2147483647 w 420"/>
              <a:gd name="T3" fmla="*/ 2147483647 h 941"/>
              <a:gd name="T4" fmla="*/ 2147483647 w 420"/>
              <a:gd name="T5" fmla="*/ 2147483647 h 941"/>
              <a:gd name="T6" fmla="*/ 2147483647 w 420"/>
              <a:gd name="T7" fmla="*/ 2147483647 h 941"/>
              <a:gd name="T8" fmla="*/ 2147483647 w 420"/>
              <a:gd name="T9" fmla="*/ 2147483647 h 941"/>
              <a:gd name="T10" fmla="*/ 2147483647 w 420"/>
              <a:gd name="T11" fmla="*/ 2147483647 h 941"/>
              <a:gd name="T12" fmla="*/ 2147483647 w 420"/>
              <a:gd name="T13" fmla="*/ 2147483647 h 941"/>
              <a:gd name="T14" fmla="*/ 2147483647 w 420"/>
              <a:gd name="T15" fmla="*/ 2147483647 h 941"/>
              <a:gd name="T16" fmla="*/ 2147483647 w 420"/>
              <a:gd name="T17" fmla="*/ 2147483647 h 941"/>
              <a:gd name="T18" fmla="*/ 2147483647 w 420"/>
              <a:gd name="T19" fmla="*/ 2147483647 h 941"/>
              <a:gd name="T20" fmla="*/ 0 w 420"/>
              <a:gd name="T21" fmla="*/ 0 h 9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0"/>
              <a:gd name="T34" fmla="*/ 0 h 941"/>
              <a:gd name="T35" fmla="*/ 420 w 420"/>
              <a:gd name="T36" fmla="*/ 941 h 9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0" h="941">
                <a:moveTo>
                  <a:pt x="415" y="940"/>
                </a:moveTo>
                <a:cubicBezTo>
                  <a:pt x="391" y="852"/>
                  <a:pt x="420" y="941"/>
                  <a:pt x="384" y="869"/>
                </a:cubicBezTo>
                <a:cubicBezTo>
                  <a:pt x="369" y="839"/>
                  <a:pt x="375" y="823"/>
                  <a:pt x="364" y="788"/>
                </a:cubicBezTo>
                <a:cubicBezTo>
                  <a:pt x="350" y="745"/>
                  <a:pt x="343" y="754"/>
                  <a:pt x="324" y="717"/>
                </a:cubicBezTo>
                <a:cubicBezTo>
                  <a:pt x="300" y="670"/>
                  <a:pt x="291" y="600"/>
                  <a:pt x="263" y="556"/>
                </a:cubicBezTo>
                <a:cubicBezTo>
                  <a:pt x="241" y="523"/>
                  <a:pt x="211" y="500"/>
                  <a:pt x="192" y="465"/>
                </a:cubicBezTo>
                <a:cubicBezTo>
                  <a:pt x="179" y="443"/>
                  <a:pt x="176" y="415"/>
                  <a:pt x="162" y="394"/>
                </a:cubicBezTo>
                <a:cubicBezTo>
                  <a:pt x="139" y="360"/>
                  <a:pt x="108" y="332"/>
                  <a:pt x="91" y="293"/>
                </a:cubicBezTo>
                <a:cubicBezTo>
                  <a:pt x="59" y="220"/>
                  <a:pt x="57" y="141"/>
                  <a:pt x="20" y="71"/>
                </a:cubicBezTo>
                <a:cubicBezTo>
                  <a:pt x="17" y="57"/>
                  <a:pt x="14" y="44"/>
                  <a:pt x="10" y="30"/>
                </a:cubicBezTo>
                <a:cubicBezTo>
                  <a:pt x="7" y="20"/>
                  <a:pt x="0" y="0"/>
                  <a:pt x="0"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6" name="Freeform 10">
            <a:extLst>
              <a:ext uri="{FF2B5EF4-FFF2-40B4-BE49-F238E27FC236}">
                <a16:creationId xmlns="" xmlns:a16="http://schemas.microsoft.com/office/drawing/2014/main" id="{0042406F-0BF0-4AAD-9C07-9ACDB8E0E053}"/>
              </a:ext>
            </a:extLst>
          </p:cNvPr>
          <p:cNvSpPr>
            <a:spLocks/>
          </p:cNvSpPr>
          <p:nvPr/>
        </p:nvSpPr>
        <p:spPr bwMode="auto">
          <a:xfrm>
            <a:off x="2916238" y="2246313"/>
            <a:ext cx="887412" cy="512762"/>
          </a:xfrm>
          <a:custGeom>
            <a:avLst/>
            <a:gdLst>
              <a:gd name="T0" fmla="*/ 2147483647 w 693"/>
              <a:gd name="T1" fmla="*/ 2147483647 h 323"/>
              <a:gd name="T2" fmla="*/ 2147483647 w 693"/>
              <a:gd name="T3" fmla="*/ 2147483647 h 323"/>
              <a:gd name="T4" fmla="*/ 2147483647 w 693"/>
              <a:gd name="T5" fmla="*/ 2147483647 h 323"/>
              <a:gd name="T6" fmla="*/ 2147483647 w 693"/>
              <a:gd name="T7" fmla="*/ 2147483647 h 323"/>
              <a:gd name="T8" fmla="*/ 2147483647 w 693"/>
              <a:gd name="T9" fmla="*/ 2147483647 h 323"/>
              <a:gd name="T10" fmla="*/ 2147483647 w 693"/>
              <a:gd name="T11" fmla="*/ 2147483647 h 323"/>
              <a:gd name="T12" fmla="*/ 2147483647 w 693"/>
              <a:gd name="T13" fmla="*/ 2147483647 h 323"/>
              <a:gd name="T14" fmla="*/ 2147483647 w 693"/>
              <a:gd name="T15" fmla="*/ 0 h 323"/>
              <a:gd name="T16" fmla="*/ 0 w 693"/>
              <a:gd name="T17" fmla="*/ 2147483647 h 3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3"/>
              <a:gd name="T28" fmla="*/ 0 h 323"/>
              <a:gd name="T29" fmla="*/ 693 w 693"/>
              <a:gd name="T30" fmla="*/ 323 h 3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3" h="323">
                <a:moveTo>
                  <a:pt x="687" y="323"/>
                </a:moveTo>
                <a:cubicBezTo>
                  <a:pt x="647" y="263"/>
                  <a:pt x="693" y="317"/>
                  <a:pt x="626" y="283"/>
                </a:cubicBezTo>
                <a:cubicBezTo>
                  <a:pt x="617" y="279"/>
                  <a:pt x="614" y="268"/>
                  <a:pt x="606" y="262"/>
                </a:cubicBezTo>
                <a:cubicBezTo>
                  <a:pt x="552" y="221"/>
                  <a:pt x="562" y="227"/>
                  <a:pt x="515" y="212"/>
                </a:cubicBezTo>
                <a:cubicBezTo>
                  <a:pt x="480" y="188"/>
                  <a:pt x="429" y="158"/>
                  <a:pt x="404" y="121"/>
                </a:cubicBezTo>
                <a:cubicBezTo>
                  <a:pt x="381" y="86"/>
                  <a:pt x="373" y="73"/>
                  <a:pt x="333" y="60"/>
                </a:cubicBezTo>
                <a:cubicBezTo>
                  <a:pt x="330" y="50"/>
                  <a:pt x="331" y="37"/>
                  <a:pt x="323" y="30"/>
                </a:cubicBezTo>
                <a:cubicBezTo>
                  <a:pt x="310" y="19"/>
                  <a:pt x="203" y="2"/>
                  <a:pt x="192" y="0"/>
                </a:cubicBezTo>
                <a:cubicBezTo>
                  <a:pt x="68" y="14"/>
                  <a:pt x="132" y="10"/>
                  <a:pt x="0" y="1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27" name="Text Box 11">
            <a:extLst>
              <a:ext uri="{FF2B5EF4-FFF2-40B4-BE49-F238E27FC236}">
                <a16:creationId xmlns="" xmlns:a16="http://schemas.microsoft.com/office/drawing/2014/main" id="{DA169BA1-F89C-4B73-BEC9-28CBEBBCBF81}"/>
              </a:ext>
            </a:extLst>
          </p:cNvPr>
          <p:cNvSpPr txBox="1">
            <a:spLocks noChangeArrowheads="1"/>
          </p:cNvSpPr>
          <p:nvPr/>
        </p:nvSpPr>
        <p:spPr bwMode="auto">
          <a:xfrm>
            <a:off x="5937250" y="2224088"/>
            <a:ext cx="2930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dirty="0"/>
              <a:t>Destruction </a:t>
            </a:r>
            <a:r>
              <a:rPr lang="sr-Latn-RS" altLang="sr-Latn-RS" b="1" i="1" dirty="0" smtClean="0"/>
              <a:t>of </a:t>
            </a:r>
            <a:r>
              <a:rPr lang="en" altLang="sr-Latn-RS" b="1" i="1" dirty="0" smtClean="0"/>
              <a:t>alveolar </a:t>
            </a:r>
            <a:r>
              <a:rPr lang="en" altLang="sr-Latn-RS" b="1" i="1" dirty="0"/>
              <a:t>wall </a:t>
            </a:r>
          </a:p>
        </p:txBody>
      </p:sp>
      <p:sp>
        <p:nvSpPr>
          <p:cNvPr id="60428" name="Text Box 12">
            <a:extLst>
              <a:ext uri="{FF2B5EF4-FFF2-40B4-BE49-F238E27FC236}">
                <a16:creationId xmlns="" xmlns:a16="http://schemas.microsoft.com/office/drawing/2014/main" id="{527D0023-BF93-467F-BBBB-C09754218BD3}"/>
              </a:ext>
            </a:extLst>
          </p:cNvPr>
          <p:cNvSpPr txBox="1">
            <a:spLocks noChangeArrowheads="1"/>
          </p:cNvSpPr>
          <p:nvPr/>
        </p:nvSpPr>
        <p:spPr bwMode="auto">
          <a:xfrm>
            <a:off x="5916613" y="3789363"/>
            <a:ext cx="2349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b="1" i="1" dirty="0"/>
              <a:t>Loss </a:t>
            </a:r>
            <a:r>
              <a:rPr lang="sr-Latn-RS" altLang="sr-Latn-RS" b="1" i="1" dirty="0" smtClean="0"/>
              <a:t>of </a:t>
            </a:r>
            <a:r>
              <a:rPr lang="en" altLang="sr-Latn-RS" b="1" i="1" dirty="0" smtClean="0"/>
              <a:t>pulmonary </a:t>
            </a:r>
            <a:r>
              <a:rPr lang="en" altLang="sr-Latn-RS" b="1" i="1" dirty="0"/>
              <a:t>elasticity</a:t>
            </a:r>
            <a:endParaRPr lang="en-GB" altLang="sr-Latn-RS" b="1" i="1" dirty="0"/>
          </a:p>
        </p:txBody>
      </p:sp>
      <p:sp>
        <p:nvSpPr>
          <p:cNvPr id="60429" name="Freeform 13">
            <a:extLst>
              <a:ext uri="{FF2B5EF4-FFF2-40B4-BE49-F238E27FC236}">
                <a16:creationId xmlns="" xmlns:a16="http://schemas.microsoft.com/office/drawing/2014/main" id="{F1120496-9BC4-4CFA-9095-D2FF9D6D146F}"/>
              </a:ext>
            </a:extLst>
          </p:cNvPr>
          <p:cNvSpPr>
            <a:spLocks/>
          </p:cNvSpPr>
          <p:nvPr/>
        </p:nvSpPr>
        <p:spPr bwMode="auto">
          <a:xfrm>
            <a:off x="4937125" y="2373313"/>
            <a:ext cx="479425" cy="481012"/>
          </a:xfrm>
          <a:custGeom>
            <a:avLst/>
            <a:gdLst>
              <a:gd name="T0" fmla="*/ 0 w 374"/>
              <a:gd name="T1" fmla="*/ 2147483647 h 303"/>
              <a:gd name="T2" fmla="*/ 2147483647 w 374"/>
              <a:gd name="T3" fmla="*/ 2147483647 h 303"/>
              <a:gd name="T4" fmla="*/ 2147483647 w 374"/>
              <a:gd name="T5" fmla="*/ 2147483647 h 303"/>
              <a:gd name="T6" fmla="*/ 2147483647 w 374"/>
              <a:gd name="T7" fmla="*/ 0 h 303"/>
              <a:gd name="T8" fmla="*/ 2147483647 w 374"/>
              <a:gd name="T9" fmla="*/ 0 h 303"/>
              <a:gd name="T10" fmla="*/ 0 60000 65536"/>
              <a:gd name="T11" fmla="*/ 0 60000 65536"/>
              <a:gd name="T12" fmla="*/ 0 60000 65536"/>
              <a:gd name="T13" fmla="*/ 0 60000 65536"/>
              <a:gd name="T14" fmla="*/ 0 60000 65536"/>
              <a:gd name="T15" fmla="*/ 0 w 374"/>
              <a:gd name="T16" fmla="*/ 0 h 303"/>
              <a:gd name="T17" fmla="*/ 374 w 374"/>
              <a:gd name="T18" fmla="*/ 303 h 303"/>
            </a:gdLst>
            <a:ahLst/>
            <a:cxnLst>
              <a:cxn ang="T10">
                <a:pos x="T0" y="T1"/>
              </a:cxn>
              <a:cxn ang="T11">
                <a:pos x="T2" y="T3"/>
              </a:cxn>
              <a:cxn ang="T12">
                <a:pos x="T4" y="T5"/>
              </a:cxn>
              <a:cxn ang="T13">
                <a:pos x="T6" y="T7"/>
              </a:cxn>
              <a:cxn ang="T14">
                <a:pos x="T8" y="T9"/>
              </a:cxn>
            </a:cxnLst>
            <a:rect l="T15" t="T16" r="T17" b="T18"/>
            <a:pathLst>
              <a:path w="374" h="303">
                <a:moveTo>
                  <a:pt x="0" y="303"/>
                </a:moveTo>
                <a:cubicBezTo>
                  <a:pt x="14" y="263"/>
                  <a:pt x="26" y="246"/>
                  <a:pt x="61" y="222"/>
                </a:cubicBezTo>
                <a:cubicBezTo>
                  <a:pt x="99" y="165"/>
                  <a:pt x="164" y="119"/>
                  <a:pt x="213" y="70"/>
                </a:cubicBezTo>
                <a:cubicBezTo>
                  <a:pt x="240" y="43"/>
                  <a:pt x="236" y="0"/>
                  <a:pt x="293" y="0"/>
                </a:cubicBezTo>
                <a:cubicBezTo>
                  <a:pt x="320" y="0"/>
                  <a:pt x="347" y="0"/>
                  <a:pt x="374" y="0"/>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30" name="Freeform 14">
            <a:extLst>
              <a:ext uri="{FF2B5EF4-FFF2-40B4-BE49-F238E27FC236}">
                <a16:creationId xmlns="" xmlns:a16="http://schemas.microsoft.com/office/drawing/2014/main" id="{A8042459-342A-46E6-BA86-B60BEA041E7D}"/>
              </a:ext>
            </a:extLst>
          </p:cNvPr>
          <p:cNvSpPr>
            <a:spLocks/>
          </p:cNvSpPr>
          <p:nvPr/>
        </p:nvSpPr>
        <p:spPr bwMode="auto">
          <a:xfrm>
            <a:off x="5818188" y="2678113"/>
            <a:ext cx="709612" cy="754062"/>
          </a:xfrm>
          <a:custGeom>
            <a:avLst/>
            <a:gdLst>
              <a:gd name="T0" fmla="*/ 0 w 555"/>
              <a:gd name="T1" fmla="*/ 0 h 475"/>
              <a:gd name="T2" fmla="*/ 2147483647 w 555"/>
              <a:gd name="T3" fmla="*/ 2147483647 h 475"/>
              <a:gd name="T4" fmla="*/ 2147483647 w 555"/>
              <a:gd name="T5" fmla="*/ 2147483647 h 475"/>
              <a:gd name="T6" fmla="*/ 2147483647 w 555"/>
              <a:gd name="T7" fmla="*/ 2147483647 h 475"/>
              <a:gd name="T8" fmla="*/ 2147483647 w 555"/>
              <a:gd name="T9" fmla="*/ 2147483647 h 475"/>
              <a:gd name="T10" fmla="*/ 2147483647 w 555"/>
              <a:gd name="T11" fmla="*/ 2147483647 h 475"/>
              <a:gd name="T12" fmla="*/ 2147483647 w 555"/>
              <a:gd name="T13" fmla="*/ 2147483647 h 475"/>
              <a:gd name="T14" fmla="*/ 0 60000 65536"/>
              <a:gd name="T15" fmla="*/ 0 60000 65536"/>
              <a:gd name="T16" fmla="*/ 0 60000 65536"/>
              <a:gd name="T17" fmla="*/ 0 60000 65536"/>
              <a:gd name="T18" fmla="*/ 0 60000 65536"/>
              <a:gd name="T19" fmla="*/ 0 60000 65536"/>
              <a:gd name="T20" fmla="*/ 0 60000 65536"/>
              <a:gd name="T21" fmla="*/ 0 w 555"/>
              <a:gd name="T22" fmla="*/ 0 h 475"/>
              <a:gd name="T23" fmla="*/ 555 w 555"/>
              <a:gd name="T24" fmla="*/ 475 h 4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5" h="475">
                <a:moveTo>
                  <a:pt x="0" y="0"/>
                </a:moveTo>
                <a:cubicBezTo>
                  <a:pt x="50" y="75"/>
                  <a:pt x="127" y="140"/>
                  <a:pt x="192" y="202"/>
                </a:cubicBezTo>
                <a:cubicBezTo>
                  <a:pt x="219" y="227"/>
                  <a:pt x="226" y="266"/>
                  <a:pt x="252" y="293"/>
                </a:cubicBezTo>
                <a:cubicBezTo>
                  <a:pt x="259" y="313"/>
                  <a:pt x="316" y="402"/>
                  <a:pt x="323" y="404"/>
                </a:cubicBezTo>
                <a:cubicBezTo>
                  <a:pt x="343" y="411"/>
                  <a:pt x="384" y="424"/>
                  <a:pt x="384" y="424"/>
                </a:cubicBezTo>
                <a:cubicBezTo>
                  <a:pt x="432" y="456"/>
                  <a:pt x="455" y="453"/>
                  <a:pt x="515" y="464"/>
                </a:cubicBezTo>
                <a:cubicBezTo>
                  <a:pt x="529" y="467"/>
                  <a:pt x="555" y="475"/>
                  <a:pt x="555" y="475"/>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31" name="Freeform 15">
            <a:extLst>
              <a:ext uri="{FF2B5EF4-FFF2-40B4-BE49-F238E27FC236}">
                <a16:creationId xmlns="" xmlns:a16="http://schemas.microsoft.com/office/drawing/2014/main" id="{BC044D31-6DFE-4E21-A08F-BDC57F05C52A}"/>
              </a:ext>
            </a:extLst>
          </p:cNvPr>
          <p:cNvSpPr>
            <a:spLocks/>
          </p:cNvSpPr>
          <p:nvPr/>
        </p:nvSpPr>
        <p:spPr bwMode="auto">
          <a:xfrm>
            <a:off x="5119688" y="3222625"/>
            <a:ext cx="1085850" cy="481013"/>
          </a:xfrm>
          <a:custGeom>
            <a:avLst/>
            <a:gdLst>
              <a:gd name="T0" fmla="*/ 2147483647 w 849"/>
              <a:gd name="T1" fmla="*/ 0 h 303"/>
              <a:gd name="T2" fmla="*/ 2147483647 w 849"/>
              <a:gd name="T3" fmla="*/ 2147483647 h 303"/>
              <a:gd name="T4" fmla="*/ 2147483647 w 849"/>
              <a:gd name="T5" fmla="*/ 2147483647 h 303"/>
              <a:gd name="T6" fmla="*/ 2147483647 w 849"/>
              <a:gd name="T7" fmla="*/ 2147483647 h 303"/>
              <a:gd name="T8" fmla="*/ 0 w 849"/>
              <a:gd name="T9" fmla="*/ 2147483647 h 303"/>
              <a:gd name="T10" fmla="*/ 0 60000 65536"/>
              <a:gd name="T11" fmla="*/ 0 60000 65536"/>
              <a:gd name="T12" fmla="*/ 0 60000 65536"/>
              <a:gd name="T13" fmla="*/ 0 60000 65536"/>
              <a:gd name="T14" fmla="*/ 0 60000 65536"/>
              <a:gd name="T15" fmla="*/ 0 w 849"/>
              <a:gd name="T16" fmla="*/ 0 h 303"/>
              <a:gd name="T17" fmla="*/ 849 w 849"/>
              <a:gd name="T18" fmla="*/ 303 h 303"/>
            </a:gdLst>
            <a:ahLst/>
            <a:cxnLst>
              <a:cxn ang="T10">
                <a:pos x="T0" y="T1"/>
              </a:cxn>
              <a:cxn ang="T11">
                <a:pos x="T2" y="T3"/>
              </a:cxn>
              <a:cxn ang="T12">
                <a:pos x="T4" y="T5"/>
              </a:cxn>
              <a:cxn ang="T13">
                <a:pos x="T6" y="T7"/>
              </a:cxn>
              <a:cxn ang="T14">
                <a:pos x="T8" y="T9"/>
              </a:cxn>
            </a:cxnLst>
            <a:rect l="T15" t="T16" r="T17" b="T18"/>
            <a:pathLst>
              <a:path w="849" h="303">
                <a:moveTo>
                  <a:pt x="849" y="0"/>
                </a:moveTo>
                <a:cubicBezTo>
                  <a:pt x="708" y="7"/>
                  <a:pt x="652" y="12"/>
                  <a:pt x="535" y="41"/>
                </a:cubicBezTo>
                <a:cubicBezTo>
                  <a:pt x="459" y="79"/>
                  <a:pt x="375" y="91"/>
                  <a:pt x="293" y="111"/>
                </a:cubicBezTo>
                <a:cubicBezTo>
                  <a:pt x="249" y="134"/>
                  <a:pt x="203" y="155"/>
                  <a:pt x="162" y="182"/>
                </a:cubicBezTo>
                <a:cubicBezTo>
                  <a:pt x="123" y="238"/>
                  <a:pt x="49" y="254"/>
                  <a:pt x="0" y="303"/>
                </a:cubicBezTo>
              </a:path>
            </a:pathLst>
          </a:custGeom>
          <a:noFill/>
          <a:ln w="2857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60432" name="Line 16">
            <a:extLst>
              <a:ext uri="{FF2B5EF4-FFF2-40B4-BE49-F238E27FC236}">
                <a16:creationId xmlns="" xmlns:a16="http://schemas.microsoft.com/office/drawing/2014/main" id="{F2E54351-1A3B-4B25-816D-F04FAC768404}"/>
              </a:ext>
            </a:extLst>
          </p:cNvPr>
          <p:cNvSpPr>
            <a:spLocks noChangeShapeType="1"/>
          </p:cNvSpPr>
          <p:nvPr/>
        </p:nvSpPr>
        <p:spPr bwMode="auto">
          <a:xfrm flipH="1">
            <a:off x="5610225" y="2419350"/>
            <a:ext cx="288925" cy="730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60433" name="Line 17">
            <a:extLst>
              <a:ext uri="{FF2B5EF4-FFF2-40B4-BE49-F238E27FC236}">
                <a16:creationId xmlns="" xmlns:a16="http://schemas.microsoft.com/office/drawing/2014/main" id="{14DCDFEE-8A11-4BDB-8A23-63229EF80C6D}"/>
              </a:ext>
            </a:extLst>
          </p:cNvPr>
          <p:cNvSpPr>
            <a:spLocks noChangeShapeType="1"/>
          </p:cNvSpPr>
          <p:nvPr/>
        </p:nvSpPr>
        <p:spPr bwMode="auto">
          <a:xfrm flipH="1" flipV="1">
            <a:off x="5553075" y="3427413"/>
            <a:ext cx="638175"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60434" name="Text Box 18">
            <a:extLst>
              <a:ext uri="{FF2B5EF4-FFF2-40B4-BE49-F238E27FC236}">
                <a16:creationId xmlns="" xmlns:a16="http://schemas.microsoft.com/office/drawing/2014/main" id="{B532B5ED-A960-418E-A252-A5ED1311FCED}"/>
              </a:ext>
            </a:extLst>
          </p:cNvPr>
          <p:cNvSpPr txBox="1">
            <a:spLocks noChangeArrowheads="1"/>
          </p:cNvSpPr>
          <p:nvPr/>
        </p:nvSpPr>
        <p:spPr bwMode="auto">
          <a:xfrm>
            <a:off x="5916613" y="4437063"/>
            <a:ext cx="29931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b="1" i="1" dirty="0"/>
              <a:t>Destruction </a:t>
            </a:r>
            <a:r>
              <a:rPr lang="sr-Latn-RS" altLang="sr-Latn-RS" b="1" i="1" dirty="0" smtClean="0"/>
              <a:t>of</a:t>
            </a:r>
            <a:r>
              <a:rPr lang="en" altLang="sr-Latn-RS" b="1" i="1" dirty="0" smtClean="0"/>
              <a:t> </a:t>
            </a:r>
            <a:r>
              <a:rPr lang="en" altLang="sr-Latn-RS" b="1" i="1" dirty="0"/>
              <a:t>pulmonary</a:t>
            </a:r>
            <a:endParaRPr lang="en-GB" altLang="sr-Latn-RS" b="1" i="1" dirty="0"/>
          </a:p>
          <a:p>
            <a:pPr eaLnBrk="1" hangingPunct="1"/>
            <a:r>
              <a:rPr lang="en" altLang="sr-Latn-RS" b="1" i="1" dirty="0"/>
              <a:t>capillary </a:t>
            </a:r>
            <a:r>
              <a:rPr lang="sr-Latn-RS" altLang="sr-Latn-RS" b="1" i="1" dirty="0" smtClean="0"/>
              <a:t>vessels</a:t>
            </a:r>
            <a:endParaRPr lang="en-GB" altLang="sr-Latn-RS" b="1" i="1" dirty="0"/>
          </a:p>
        </p:txBody>
      </p:sp>
      <p:sp>
        <p:nvSpPr>
          <p:cNvPr id="60435" name="Line 19">
            <a:extLst>
              <a:ext uri="{FF2B5EF4-FFF2-40B4-BE49-F238E27FC236}">
                <a16:creationId xmlns="" xmlns:a16="http://schemas.microsoft.com/office/drawing/2014/main" id="{996E7E28-0714-42E1-9E13-57BAFC0D0644}"/>
              </a:ext>
            </a:extLst>
          </p:cNvPr>
          <p:cNvSpPr>
            <a:spLocks noChangeShapeType="1"/>
          </p:cNvSpPr>
          <p:nvPr/>
        </p:nvSpPr>
        <p:spPr bwMode="auto">
          <a:xfrm flipH="1" flipV="1">
            <a:off x="5203825" y="4364038"/>
            <a:ext cx="638175"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60436" name="Text Box 20">
            <a:extLst>
              <a:ext uri="{FF2B5EF4-FFF2-40B4-BE49-F238E27FC236}">
                <a16:creationId xmlns="" xmlns:a16="http://schemas.microsoft.com/office/drawing/2014/main" id="{6DFF42A7-F624-464C-B2BA-D5BF168B0C73}"/>
              </a:ext>
            </a:extLst>
          </p:cNvPr>
          <p:cNvSpPr txBox="1">
            <a:spLocks noChangeArrowheads="1"/>
          </p:cNvSpPr>
          <p:nvPr/>
        </p:nvSpPr>
        <p:spPr bwMode="auto">
          <a:xfrm>
            <a:off x="4876800" y="5378450"/>
            <a:ext cx="40110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b="1" i="1" dirty="0"/>
              <a:t>↑ Inflammatory </a:t>
            </a:r>
            <a:r>
              <a:rPr lang="en" altLang="sr-Latn-RS" b="1" i="1" dirty="0" smtClean="0"/>
              <a:t>cells</a:t>
            </a:r>
            <a:r>
              <a:rPr lang="sr-Latn-RS" altLang="sr-Latn-RS" b="1" i="1" dirty="0" smtClean="0"/>
              <a:t>:</a:t>
            </a:r>
            <a:endParaRPr lang="en-GB" altLang="sr-Latn-RS" b="1" i="1" dirty="0"/>
          </a:p>
          <a:p>
            <a:pPr eaLnBrk="1" hangingPunct="1"/>
            <a:r>
              <a:rPr lang="en" altLang="sr-Latn-RS" b="1" i="1" dirty="0"/>
              <a:t>  </a:t>
            </a:r>
            <a:r>
              <a:rPr lang="en" altLang="sr-Latn-RS" b="1" i="1" dirty="0" smtClean="0"/>
              <a:t>macrophages, </a:t>
            </a:r>
            <a:r>
              <a:rPr lang="en" altLang="sr-Latn-RS" b="1" i="1" dirty="0"/>
              <a:t>CD8 </a:t>
            </a:r>
            <a:r>
              <a:rPr lang="en" altLang="sr-Latn-RS" b="1" i="1" baseline="30000" dirty="0" smtClean="0"/>
              <a:t>+</a:t>
            </a:r>
            <a:r>
              <a:rPr lang="sr-Latn-RS" altLang="sr-Latn-RS" b="1" i="1" baseline="30000" dirty="0"/>
              <a:t> </a:t>
            </a:r>
            <a:r>
              <a:rPr lang="en" altLang="sr-Latn-RS" b="1" i="1" dirty="0" smtClean="0"/>
              <a:t>lymphocytes</a:t>
            </a:r>
            <a:endParaRPr lang="en-GB" altLang="sr-Latn-RS" b="1" i="1" dirty="0"/>
          </a:p>
        </p:txBody>
      </p:sp>
      <p:grpSp>
        <p:nvGrpSpPr>
          <p:cNvPr id="60437" name="Group 21">
            <a:extLst>
              <a:ext uri="{FF2B5EF4-FFF2-40B4-BE49-F238E27FC236}">
                <a16:creationId xmlns="" xmlns:a16="http://schemas.microsoft.com/office/drawing/2014/main" id="{BB0118AD-A9A6-48E4-8FCD-F4C8C618218B}"/>
              </a:ext>
            </a:extLst>
          </p:cNvPr>
          <p:cNvGrpSpPr>
            <a:grpSpLocks/>
          </p:cNvGrpSpPr>
          <p:nvPr/>
        </p:nvGrpSpPr>
        <p:grpSpPr bwMode="auto">
          <a:xfrm>
            <a:off x="4217988" y="4940300"/>
            <a:ext cx="233362" cy="215900"/>
            <a:chOff x="3548" y="857"/>
            <a:chExt cx="897" cy="535"/>
          </a:xfrm>
        </p:grpSpPr>
        <p:sp>
          <p:nvSpPr>
            <p:cNvPr id="60525" name="Freeform 22">
              <a:extLst>
                <a:ext uri="{FF2B5EF4-FFF2-40B4-BE49-F238E27FC236}">
                  <a16:creationId xmlns="" xmlns:a16="http://schemas.microsoft.com/office/drawing/2014/main" id="{1387FC60-EB56-46F6-84A7-966C30D9D6A9}"/>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526" name="Freeform 23">
              <a:extLst>
                <a:ext uri="{FF2B5EF4-FFF2-40B4-BE49-F238E27FC236}">
                  <a16:creationId xmlns="" xmlns:a16="http://schemas.microsoft.com/office/drawing/2014/main" id="{4084572F-C181-4872-BB32-9F7B5E93B040}"/>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527" name="Oval 24">
              <a:extLst>
                <a:ext uri="{FF2B5EF4-FFF2-40B4-BE49-F238E27FC236}">
                  <a16:creationId xmlns="" xmlns:a16="http://schemas.microsoft.com/office/drawing/2014/main" id="{F8A6E597-3B7D-4A22-841F-0F003E15A0A2}"/>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8" name="Oval 25">
              <a:extLst>
                <a:ext uri="{FF2B5EF4-FFF2-40B4-BE49-F238E27FC236}">
                  <a16:creationId xmlns="" xmlns:a16="http://schemas.microsoft.com/office/drawing/2014/main" id="{172EC7EE-DC4B-4A02-86D2-894227D9B12A}"/>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9" name="Oval 26">
              <a:extLst>
                <a:ext uri="{FF2B5EF4-FFF2-40B4-BE49-F238E27FC236}">
                  <a16:creationId xmlns="" xmlns:a16="http://schemas.microsoft.com/office/drawing/2014/main" id="{3FC26412-521D-4C50-9675-10B24D2F934E}"/>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30" name="Oval 27">
              <a:extLst>
                <a:ext uri="{FF2B5EF4-FFF2-40B4-BE49-F238E27FC236}">
                  <a16:creationId xmlns="" xmlns:a16="http://schemas.microsoft.com/office/drawing/2014/main" id="{DC16A066-CF01-40F8-92A5-DA0A44A62A81}"/>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31" name="Oval 28">
              <a:extLst>
                <a:ext uri="{FF2B5EF4-FFF2-40B4-BE49-F238E27FC236}">
                  <a16:creationId xmlns="" xmlns:a16="http://schemas.microsoft.com/office/drawing/2014/main" id="{3C7B9024-3F5C-49FC-8DF7-3D5A4C82F02F}"/>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32" name="Oval 29">
              <a:extLst>
                <a:ext uri="{FF2B5EF4-FFF2-40B4-BE49-F238E27FC236}">
                  <a16:creationId xmlns="" xmlns:a16="http://schemas.microsoft.com/office/drawing/2014/main" id="{E1C17E0B-C6DC-4AF5-9CF3-559E09E3AE68}"/>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38" name="Group 30">
            <a:extLst>
              <a:ext uri="{FF2B5EF4-FFF2-40B4-BE49-F238E27FC236}">
                <a16:creationId xmlns="" xmlns:a16="http://schemas.microsoft.com/office/drawing/2014/main" id="{952F16C7-FD2C-4159-803F-8F1AF414A19D}"/>
              </a:ext>
            </a:extLst>
          </p:cNvPr>
          <p:cNvGrpSpPr>
            <a:grpSpLocks/>
          </p:cNvGrpSpPr>
          <p:nvPr/>
        </p:nvGrpSpPr>
        <p:grpSpPr bwMode="auto">
          <a:xfrm>
            <a:off x="4972050" y="4364038"/>
            <a:ext cx="233363" cy="252412"/>
            <a:chOff x="2223" y="891"/>
            <a:chExt cx="571" cy="528"/>
          </a:xfrm>
        </p:grpSpPr>
        <p:sp>
          <p:nvSpPr>
            <p:cNvPr id="60523" name="Oval 31">
              <a:extLst>
                <a:ext uri="{FF2B5EF4-FFF2-40B4-BE49-F238E27FC236}">
                  <a16:creationId xmlns="" xmlns:a16="http://schemas.microsoft.com/office/drawing/2014/main" id="{ECEF6993-5FED-4B02-9D04-F56C7373B483}"/>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4" name="Freeform 32">
              <a:extLst>
                <a:ext uri="{FF2B5EF4-FFF2-40B4-BE49-F238E27FC236}">
                  <a16:creationId xmlns="" xmlns:a16="http://schemas.microsoft.com/office/drawing/2014/main" id="{91FEE4D8-6B60-4039-8DC1-3D575439B790}"/>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39" name="Group 33">
            <a:extLst>
              <a:ext uri="{FF2B5EF4-FFF2-40B4-BE49-F238E27FC236}">
                <a16:creationId xmlns="" xmlns:a16="http://schemas.microsoft.com/office/drawing/2014/main" id="{FACF0FC8-54AE-4C25-BF3C-295BCE61573D}"/>
              </a:ext>
            </a:extLst>
          </p:cNvPr>
          <p:cNvGrpSpPr>
            <a:grpSpLocks/>
          </p:cNvGrpSpPr>
          <p:nvPr/>
        </p:nvGrpSpPr>
        <p:grpSpPr bwMode="auto">
          <a:xfrm>
            <a:off x="2940050" y="2276475"/>
            <a:ext cx="233363" cy="215900"/>
            <a:chOff x="3548" y="857"/>
            <a:chExt cx="897" cy="535"/>
          </a:xfrm>
        </p:grpSpPr>
        <p:sp>
          <p:nvSpPr>
            <p:cNvPr id="60515" name="Freeform 34">
              <a:extLst>
                <a:ext uri="{FF2B5EF4-FFF2-40B4-BE49-F238E27FC236}">
                  <a16:creationId xmlns="" xmlns:a16="http://schemas.microsoft.com/office/drawing/2014/main" id="{386EC168-C2FE-4B10-9FE8-82DCB29F8AEE}"/>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516" name="Freeform 35">
              <a:extLst>
                <a:ext uri="{FF2B5EF4-FFF2-40B4-BE49-F238E27FC236}">
                  <a16:creationId xmlns="" xmlns:a16="http://schemas.microsoft.com/office/drawing/2014/main" id="{D86E7355-A3C2-4077-B627-3B47895D1F88}"/>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517" name="Oval 36">
              <a:extLst>
                <a:ext uri="{FF2B5EF4-FFF2-40B4-BE49-F238E27FC236}">
                  <a16:creationId xmlns="" xmlns:a16="http://schemas.microsoft.com/office/drawing/2014/main" id="{6C9B18D8-468D-4848-B988-D9BCE60AB125}"/>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8" name="Oval 37">
              <a:extLst>
                <a:ext uri="{FF2B5EF4-FFF2-40B4-BE49-F238E27FC236}">
                  <a16:creationId xmlns="" xmlns:a16="http://schemas.microsoft.com/office/drawing/2014/main" id="{14EBBB67-7843-42DD-88C9-E150157F95A2}"/>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9" name="Oval 38">
              <a:extLst>
                <a:ext uri="{FF2B5EF4-FFF2-40B4-BE49-F238E27FC236}">
                  <a16:creationId xmlns="" xmlns:a16="http://schemas.microsoft.com/office/drawing/2014/main" id="{E4D2A9AF-0A08-4052-9A20-854285190884}"/>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0" name="Oval 39">
              <a:extLst>
                <a:ext uri="{FF2B5EF4-FFF2-40B4-BE49-F238E27FC236}">
                  <a16:creationId xmlns="" xmlns:a16="http://schemas.microsoft.com/office/drawing/2014/main" id="{6117D687-326E-4110-9C9D-3E24CC4BCE3E}"/>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1" name="Oval 40">
              <a:extLst>
                <a:ext uri="{FF2B5EF4-FFF2-40B4-BE49-F238E27FC236}">
                  <a16:creationId xmlns="" xmlns:a16="http://schemas.microsoft.com/office/drawing/2014/main" id="{FF114900-EB50-4BE0-8B36-80E169125151}"/>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22" name="Oval 41">
              <a:extLst>
                <a:ext uri="{FF2B5EF4-FFF2-40B4-BE49-F238E27FC236}">
                  <a16:creationId xmlns="" xmlns:a16="http://schemas.microsoft.com/office/drawing/2014/main" id="{298150EE-0399-4A7E-AF9D-987051D5B9C6}"/>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40" name="Group 42">
            <a:extLst>
              <a:ext uri="{FF2B5EF4-FFF2-40B4-BE49-F238E27FC236}">
                <a16:creationId xmlns="" xmlns:a16="http://schemas.microsoft.com/office/drawing/2014/main" id="{6296828C-E1E0-44CB-A3AE-4FEEFFC54F8F}"/>
              </a:ext>
            </a:extLst>
          </p:cNvPr>
          <p:cNvGrpSpPr>
            <a:grpSpLocks/>
          </p:cNvGrpSpPr>
          <p:nvPr/>
        </p:nvGrpSpPr>
        <p:grpSpPr bwMode="auto">
          <a:xfrm>
            <a:off x="4913313" y="4795838"/>
            <a:ext cx="233362" cy="252412"/>
            <a:chOff x="2223" y="891"/>
            <a:chExt cx="571" cy="528"/>
          </a:xfrm>
        </p:grpSpPr>
        <p:sp>
          <p:nvSpPr>
            <p:cNvPr id="60513" name="Oval 43">
              <a:extLst>
                <a:ext uri="{FF2B5EF4-FFF2-40B4-BE49-F238E27FC236}">
                  <a16:creationId xmlns="" xmlns:a16="http://schemas.microsoft.com/office/drawing/2014/main" id="{5E82FC02-42A9-4451-9CBD-8193AB64C840}"/>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4" name="Freeform 44">
              <a:extLst>
                <a:ext uri="{FF2B5EF4-FFF2-40B4-BE49-F238E27FC236}">
                  <a16:creationId xmlns="" xmlns:a16="http://schemas.microsoft.com/office/drawing/2014/main" id="{76BA6B0E-9AB9-46CB-AF8D-9C1EBB7FF048}"/>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41" name="Group 45">
            <a:extLst>
              <a:ext uri="{FF2B5EF4-FFF2-40B4-BE49-F238E27FC236}">
                <a16:creationId xmlns="" xmlns:a16="http://schemas.microsoft.com/office/drawing/2014/main" id="{A574A8E5-DEF8-46A1-B346-719B6AAE5D63}"/>
              </a:ext>
            </a:extLst>
          </p:cNvPr>
          <p:cNvGrpSpPr>
            <a:grpSpLocks/>
          </p:cNvGrpSpPr>
          <p:nvPr/>
        </p:nvGrpSpPr>
        <p:grpSpPr bwMode="auto">
          <a:xfrm>
            <a:off x="2419350" y="4508500"/>
            <a:ext cx="231775" cy="215900"/>
            <a:chOff x="3548" y="857"/>
            <a:chExt cx="897" cy="535"/>
          </a:xfrm>
        </p:grpSpPr>
        <p:sp>
          <p:nvSpPr>
            <p:cNvPr id="60505" name="Freeform 46">
              <a:extLst>
                <a:ext uri="{FF2B5EF4-FFF2-40B4-BE49-F238E27FC236}">
                  <a16:creationId xmlns="" xmlns:a16="http://schemas.microsoft.com/office/drawing/2014/main" id="{2C835497-2282-434E-A1C8-6EC1DBB7F628}"/>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506" name="Freeform 47">
              <a:extLst>
                <a:ext uri="{FF2B5EF4-FFF2-40B4-BE49-F238E27FC236}">
                  <a16:creationId xmlns="" xmlns:a16="http://schemas.microsoft.com/office/drawing/2014/main" id="{6D6256DF-3ECA-4F14-B051-BF88E56F792A}"/>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507" name="Oval 48">
              <a:extLst>
                <a:ext uri="{FF2B5EF4-FFF2-40B4-BE49-F238E27FC236}">
                  <a16:creationId xmlns="" xmlns:a16="http://schemas.microsoft.com/office/drawing/2014/main" id="{17433CFD-548E-45A8-9DFA-E4FC352D944E}"/>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8" name="Oval 49">
              <a:extLst>
                <a:ext uri="{FF2B5EF4-FFF2-40B4-BE49-F238E27FC236}">
                  <a16:creationId xmlns="" xmlns:a16="http://schemas.microsoft.com/office/drawing/2014/main" id="{7C89F994-209A-4D44-898B-D82E9973D5B5}"/>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9" name="Oval 50">
              <a:extLst>
                <a:ext uri="{FF2B5EF4-FFF2-40B4-BE49-F238E27FC236}">
                  <a16:creationId xmlns="" xmlns:a16="http://schemas.microsoft.com/office/drawing/2014/main" id="{3D58C7D3-D24F-4EEB-A30B-5D577733036E}"/>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0" name="Oval 51">
              <a:extLst>
                <a:ext uri="{FF2B5EF4-FFF2-40B4-BE49-F238E27FC236}">
                  <a16:creationId xmlns="" xmlns:a16="http://schemas.microsoft.com/office/drawing/2014/main" id="{602FE058-A7CA-484E-8F7C-0DF1D48A6F04}"/>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1" name="Oval 52">
              <a:extLst>
                <a:ext uri="{FF2B5EF4-FFF2-40B4-BE49-F238E27FC236}">
                  <a16:creationId xmlns="" xmlns:a16="http://schemas.microsoft.com/office/drawing/2014/main" id="{9D93885A-57BE-4E44-97A4-CB6B72081C7D}"/>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12" name="Oval 53">
              <a:extLst>
                <a:ext uri="{FF2B5EF4-FFF2-40B4-BE49-F238E27FC236}">
                  <a16:creationId xmlns="" xmlns:a16="http://schemas.microsoft.com/office/drawing/2014/main" id="{497302B4-B03A-4978-B356-71A42923A418}"/>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42" name="Group 54">
            <a:extLst>
              <a:ext uri="{FF2B5EF4-FFF2-40B4-BE49-F238E27FC236}">
                <a16:creationId xmlns="" xmlns:a16="http://schemas.microsoft.com/office/drawing/2014/main" id="{2D5A8FBC-F852-42AD-912F-34F05B97C87D}"/>
              </a:ext>
            </a:extLst>
          </p:cNvPr>
          <p:cNvGrpSpPr>
            <a:grpSpLocks/>
          </p:cNvGrpSpPr>
          <p:nvPr/>
        </p:nvGrpSpPr>
        <p:grpSpPr bwMode="auto">
          <a:xfrm>
            <a:off x="5610225" y="3140075"/>
            <a:ext cx="233363" cy="252413"/>
            <a:chOff x="2223" y="891"/>
            <a:chExt cx="571" cy="528"/>
          </a:xfrm>
        </p:grpSpPr>
        <p:sp>
          <p:nvSpPr>
            <p:cNvPr id="60503" name="Oval 55">
              <a:extLst>
                <a:ext uri="{FF2B5EF4-FFF2-40B4-BE49-F238E27FC236}">
                  <a16:creationId xmlns="" xmlns:a16="http://schemas.microsoft.com/office/drawing/2014/main" id="{F9E2C2EB-8675-4FF1-947F-739147F7B1FC}"/>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4" name="Freeform 56">
              <a:extLst>
                <a:ext uri="{FF2B5EF4-FFF2-40B4-BE49-F238E27FC236}">
                  <a16:creationId xmlns="" xmlns:a16="http://schemas.microsoft.com/office/drawing/2014/main" id="{080600DB-05C6-4724-965C-01B1064DF4A8}"/>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43" name="Group 57">
            <a:extLst>
              <a:ext uri="{FF2B5EF4-FFF2-40B4-BE49-F238E27FC236}">
                <a16:creationId xmlns="" xmlns:a16="http://schemas.microsoft.com/office/drawing/2014/main" id="{058CEEDA-DD2F-4322-BC25-9B009DA09B61}"/>
              </a:ext>
            </a:extLst>
          </p:cNvPr>
          <p:cNvGrpSpPr>
            <a:grpSpLocks/>
          </p:cNvGrpSpPr>
          <p:nvPr/>
        </p:nvGrpSpPr>
        <p:grpSpPr bwMode="auto">
          <a:xfrm>
            <a:off x="2203450" y="3357563"/>
            <a:ext cx="233363" cy="215900"/>
            <a:chOff x="3548" y="857"/>
            <a:chExt cx="897" cy="535"/>
          </a:xfrm>
        </p:grpSpPr>
        <p:sp>
          <p:nvSpPr>
            <p:cNvPr id="60495" name="Freeform 58">
              <a:extLst>
                <a:ext uri="{FF2B5EF4-FFF2-40B4-BE49-F238E27FC236}">
                  <a16:creationId xmlns="" xmlns:a16="http://schemas.microsoft.com/office/drawing/2014/main" id="{ADB6E040-59B8-4B99-8F3D-B2C544BECC8F}"/>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496" name="Freeform 59">
              <a:extLst>
                <a:ext uri="{FF2B5EF4-FFF2-40B4-BE49-F238E27FC236}">
                  <a16:creationId xmlns="" xmlns:a16="http://schemas.microsoft.com/office/drawing/2014/main" id="{09D49F76-6A42-44B4-B606-360EF1A38F82}"/>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497" name="Oval 60">
              <a:extLst>
                <a:ext uri="{FF2B5EF4-FFF2-40B4-BE49-F238E27FC236}">
                  <a16:creationId xmlns="" xmlns:a16="http://schemas.microsoft.com/office/drawing/2014/main" id="{E71FD755-FAF9-4555-BDCA-284711BD4D66}"/>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8" name="Oval 61">
              <a:extLst>
                <a:ext uri="{FF2B5EF4-FFF2-40B4-BE49-F238E27FC236}">
                  <a16:creationId xmlns="" xmlns:a16="http://schemas.microsoft.com/office/drawing/2014/main" id="{0B511793-2A87-4FCB-8701-03AE7E911C59}"/>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9" name="Oval 62">
              <a:extLst>
                <a:ext uri="{FF2B5EF4-FFF2-40B4-BE49-F238E27FC236}">
                  <a16:creationId xmlns="" xmlns:a16="http://schemas.microsoft.com/office/drawing/2014/main" id="{CD860294-576E-4A8E-A5FA-3E9C2EE1E564}"/>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0" name="Oval 63">
              <a:extLst>
                <a:ext uri="{FF2B5EF4-FFF2-40B4-BE49-F238E27FC236}">
                  <a16:creationId xmlns="" xmlns:a16="http://schemas.microsoft.com/office/drawing/2014/main" id="{DFD4E353-DEFC-4AE0-B7DA-6B67A82615BA}"/>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1" name="Oval 64">
              <a:extLst>
                <a:ext uri="{FF2B5EF4-FFF2-40B4-BE49-F238E27FC236}">
                  <a16:creationId xmlns="" xmlns:a16="http://schemas.microsoft.com/office/drawing/2014/main" id="{5BDE5237-479C-47AC-A97B-550E0CD343E0}"/>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502" name="Oval 65">
              <a:extLst>
                <a:ext uri="{FF2B5EF4-FFF2-40B4-BE49-F238E27FC236}">
                  <a16:creationId xmlns="" xmlns:a16="http://schemas.microsoft.com/office/drawing/2014/main" id="{0AF930F2-D5D7-4201-A6C3-115AB226559A}"/>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44" name="Group 66">
            <a:extLst>
              <a:ext uri="{FF2B5EF4-FFF2-40B4-BE49-F238E27FC236}">
                <a16:creationId xmlns="" xmlns:a16="http://schemas.microsoft.com/office/drawing/2014/main" id="{1C828540-E064-4270-8D26-797D5FBB1FD0}"/>
              </a:ext>
            </a:extLst>
          </p:cNvPr>
          <p:cNvGrpSpPr>
            <a:grpSpLocks/>
          </p:cNvGrpSpPr>
          <p:nvPr/>
        </p:nvGrpSpPr>
        <p:grpSpPr bwMode="auto">
          <a:xfrm>
            <a:off x="5610225" y="2563813"/>
            <a:ext cx="233363" cy="252412"/>
            <a:chOff x="2223" y="891"/>
            <a:chExt cx="571" cy="528"/>
          </a:xfrm>
        </p:grpSpPr>
        <p:sp>
          <p:nvSpPr>
            <p:cNvPr id="60493" name="Oval 67">
              <a:extLst>
                <a:ext uri="{FF2B5EF4-FFF2-40B4-BE49-F238E27FC236}">
                  <a16:creationId xmlns="" xmlns:a16="http://schemas.microsoft.com/office/drawing/2014/main" id="{698A3205-8C16-4CED-9C54-1C15C40E82BF}"/>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4" name="Freeform 68">
              <a:extLst>
                <a:ext uri="{FF2B5EF4-FFF2-40B4-BE49-F238E27FC236}">
                  <a16:creationId xmlns="" xmlns:a16="http://schemas.microsoft.com/office/drawing/2014/main" id="{C0427BE9-542C-41D5-9440-97CB6EFC3885}"/>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45" name="Group 69">
            <a:extLst>
              <a:ext uri="{FF2B5EF4-FFF2-40B4-BE49-F238E27FC236}">
                <a16:creationId xmlns="" xmlns:a16="http://schemas.microsoft.com/office/drawing/2014/main" id="{B438936F-230C-4B69-8E5B-24FAD3C76424}"/>
              </a:ext>
            </a:extLst>
          </p:cNvPr>
          <p:cNvGrpSpPr>
            <a:grpSpLocks/>
          </p:cNvGrpSpPr>
          <p:nvPr/>
        </p:nvGrpSpPr>
        <p:grpSpPr bwMode="auto">
          <a:xfrm>
            <a:off x="5087938" y="2563813"/>
            <a:ext cx="233362" cy="215900"/>
            <a:chOff x="3548" y="857"/>
            <a:chExt cx="897" cy="535"/>
          </a:xfrm>
        </p:grpSpPr>
        <p:sp>
          <p:nvSpPr>
            <p:cNvPr id="60485" name="Freeform 70">
              <a:extLst>
                <a:ext uri="{FF2B5EF4-FFF2-40B4-BE49-F238E27FC236}">
                  <a16:creationId xmlns="" xmlns:a16="http://schemas.microsoft.com/office/drawing/2014/main" id="{C727CAEA-15CC-4B5A-91D2-7647C6F15C92}"/>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486" name="Freeform 71">
              <a:extLst>
                <a:ext uri="{FF2B5EF4-FFF2-40B4-BE49-F238E27FC236}">
                  <a16:creationId xmlns="" xmlns:a16="http://schemas.microsoft.com/office/drawing/2014/main" id="{5C2E2A32-F377-45DA-BC76-72451C254DCF}"/>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487" name="Oval 72">
              <a:extLst>
                <a:ext uri="{FF2B5EF4-FFF2-40B4-BE49-F238E27FC236}">
                  <a16:creationId xmlns="" xmlns:a16="http://schemas.microsoft.com/office/drawing/2014/main" id="{5A622CF9-DF0D-476A-8E2F-0F4406859458}"/>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88" name="Oval 73">
              <a:extLst>
                <a:ext uri="{FF2B5EF4-FFF2-40B4-BE49-F238E27FC236}">
                  <a16:creationId xmlns="" xmlns:a16="http://schemas.microsoft.com/office/drawing/2014/main" id="{7BC6D14F-9A54-4EA4-90BA-DD275AFF879F}"/>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89" name="Oval 74">
              <a:extLst>
                <a:ext uri="{FF2B5EF4-FFF2-40B4-BE49-F238E27FC236}">
                  <a16:creationId xmlns="" xmlns:a16="http://schemas.microsoft.com/office/drawing/2014/main" id="{5C9F57EB-3208-4D40-8EE1-72AA99D7036E}"/>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0" name="Oval 75">
              <a:extLst>
                <a:ext uri="{FF2B5EF4-FFF2-40B4-BE49-F238E27FC236}">
                  <a16:creationId xmlns="" xmlns:a16="http://schemas.microsoft.com/office/drawing/2014/main" id="{EA8B0B85-F079-427A-8A54-5DEB9A98D489}"/>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1" name="Oval 76">
              <a:extLst>
                <a:ext uri="{FF2B5EF4-FFF2-40B4-BE49-F238E27FC236}">
                  <a16:creationId xmlns="" xmlns:a16="http://schemas.microsoft.com/office/drawing/2014/main" id="{EB993CDE-7CF0-4588-A3F8-C60D6CD96079}"/>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92" name="Oval 77">
              <a:extLst>
                <a:ext uri="{FF2B5EF4-FFF2-40B4-BE49-F238E27FC236}">
                  <a16:creationId xmlns="" xmlns:a16="http://schemas.microsoft.com/office/drawing/2014/main" id="{EE077E70-20DA-4495-8F0F-B0132FDFEB81}"/>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46" name="Group 78">
            <a:extLst>
              <a:ext uri="{FF2B5EF4-FFF2-40B4-BE49-F238E27FC236}">
                <a16:creationId xmlns="" xmlns:a16="http://schemas.microsoft.com/office/drawing/2014/main" id="{0687FAF8-0F80-4FD3-A96B-9E90DE283E41}"/>
              </a:ext>
            </a:extLst>
          </p:cNvPr>
          <p:cNvGrpSpPr>
            <a:grpSpLocks/>
          </p:cNvGrpSpPr>
          <p:nvPr/>
        </p:nvGrpSpPr>
        <p:grpSpPr bwMode="auto">
          <a:xfrm>
            <a:off x="2825750" y="3571875"/>
            <a:ext cx="231775" cy="252413"/>
            <a:chOff x="2223" y="891"/>
            <a:chExt cx="571" cy="528"/>
          </a:xfrm>
        </p:grpSpPr>
        <p:sp>
          <p:nvSpPr>
            <p:cNvPr id="60483" name="Oval 79">
              <a:extLst>
                <a:ext uri="{FF2B5EF4-FFF2-40B4-BE49-F238E27FC236}">
                  <a16:creationId xmlns="" xmlns:a16="http://schemas.microsoft.com/office/drawing/2014/main" id="{D33B181E-2A69-4AF4-881C-6121C74CADAB}"/>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84" name="Freeform 80">
              <a:extLst>
                <a:ext uri="{FF2B5EF4-FFF2-40B4-BE49-F238E27FC236}">
                  <a16:creationId xmlns="" xmlns:a16="http://schemas.microsoft.com/office/drawing/2014/main" id="{8BE0C91F-6B02-4D81-99C0-FF49BB25D4DA}"/>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47" name="Group 81">
            <a:extLst>
              <a:ext uri="{FF2B5EF4-FFF2-40B4-BE49-F238E27FC236}">
                <a16:creationId xmlns="" xmlns:a16="http://schemas.microsoft.com/office/drawing/2014/main" id="{D7C8D24C-970F-4C87-9D5C-2EA7AAE75569}"/>
              </a:ext>
            </a:extLst>
          </p:cNvPr>
          <p:cNvGrpSpPr>
            <a:grpSpLocks/>
          </p:cNvGrpSpPr>
          <p:nvPr/>
        </p:nvGrpSpPr>
        <p:grpSpPr bwMode="auto">
          <a:xfrm>
            <a:off x="4335463" y="2419350"/>
            <a:ext cx="231775" cy="252413"/>
            <a:chOff x="2223" y="891"/>
            <a:chExt cx="571" cy="528"/>
          </a:xfrm>
        </p:grpSpPr>
        <p:sp>
          <p:nvSpPr>
            <p:cNvPr id="60481" name="Oval 82">
              <a:extLst>
                <a:ext uri="{FF2B5EF4-FFF2-40B4-BE49-F238E27FC236}">
                  <a16:creationId xmlns="" xmlns:a16="http://schemas.microsoft.com/office/drawing/2014/main" id="{C7C083F2-A341-47F8-BAE0-630591FA0753}"/>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82" name="Freeform 83">
              <a:extLst>
                <a:ext uri="{FF2B5EF4-FFF2-40B4-BE49-F238E27FC236}">
                  <a16:creationId xmlns="" xmlns:a16="http://schemas.microsoft.com/office/drawing/2014/main" id="{797CECD8-8CFB-46D9-9400-51211D591746}"/>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48" name="Group 84">
            <a:extLst>
              <a:ext uri="{FF2B5EF4-FFF2-40B4-BE49-F238E27FC236}">
                <a16:creationId xmlns="" xmlns:a16="http://schemas.microsoft.com/office/drawing/2014/main" id="{1D1D92A1-7BE8-496C-BA48-767082A1E909}"/>
              </a:ext>
            </a:extLst>
          </p:cNvPr>
          <p:cNvGrpSpPr>
            <a:grpSpLocks/>
          </p:cNvGrpSpPr>
          <p:nvPr/>
        </p:nvGrpSpPr>
        <p:grpSpPr bwMode="auto">
          <a:xfrm>
            <a:off x="5087938" y="3427413"/>
            <a:ext cx="233362" cy="215900"/>
            <a:chOff x="3548" y="857"/>
            <a:chExt cx="897" cy="535"/>
          </a:xfrm>
        </p:grpSpPr>
        <p:sp>
          <p:nvSpPr>
            <p:cNvPr id="60473" name="Freeform 85">
              <a:extLst>
                <a:ext uri="{FF2B5EF4-FFF2-40B4-BE49-F238E27FC236}">
                  <a16:creationId xmlns="" xmlns:a16="http://schemas.microsoft.com/office/drawing/2014/main" id="{12CAEDD8-8084-4335-A5C7-E0158E2EB1C7}"/>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474" name="Freeform 86">
              <a:extLst>
                <a:ext uri="{FF2B5EF4-FFF2-40B4-BE49-F238E27FC236}">
                  <a16:creationId xmlns="" xmlns:a16="http://schemas.microsoft.com/office/drawing/2014/main" id="{430A2504-BB99-41DF-B279-149BDD6A0FBF}"/>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475" name="Oval 87">
              <a:extLst>
                <a:ext uri="{FF2B5EF4-FFF2-40B4-BE49-F238E27FC236}">
                  <a16:creationId xmlns="" xmlns:a16="http://schemas.microsoft.com/office/drawing/2014/main" id="{9EA99A61-75DA-4B49-BEA9-50E195F61C52}"/>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6" name="Oval 88">
              <a:extLst>
                <a:ext uri="{FF2B5EF4-FFF2-40B4-BE49-F238E27FC236}">
                  <a16:creationId xmlns="" xmlns:a16="http://schemas.microsoft.com/office/drawing/2014/main" id="{CFA971F9-02B7-444C-BA96-C3439315F798}"/>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7" name="Oval 89">
              <a:extLst>
                <a:ext uri="{FF2B5EF4-FFF2-40B4-BE49-F238E27FC236}">
                  <a16:creationId xmlns="" xmlns:a16="http://schemas.microsoft.com/office/drawing/2014/main" id="{7E7A610E-693B-41E2-99B1-D49E60FBC11C}"/>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8" name="Oval 90">
              <a:extLst>
                <a:ext uri="{FF2B5EF4-FFF2-40B4-BE49-F238E27FC236}">
                  <a16:creationId xmlns="" xmlns:a16="http://schemas.microsoft.com/office/drawing/2014/main" id="{A16E5A24-44DE-42A8-A77E-058962846AE5}"/>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9" name="Oval 91">
              <a:extLst>
                <a:ext uri="{FF2B5EF4-FFF2-40B4-BE49-F238E27FC236}">
                  <a16:creationId xmlns="" xmlns:a16="http://schemas.microsoft.com/office/drawing/2014/main" id="{AB615E6E-3C60-4A32-8CDA-C5110D496692}"/>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80" name="Oval 92">
              <a:extLst>
                <a:ext uri="{FF2B5EF4-FFF2-40B4-BE49-F238E27FC236}">
                  <a16:creationId xmlns="" xmlns:a16="http://schemas.microsoft.com/office/drawing/2014/main" id="{7FED95F2-056A-41F6-8C4D-49BD3DBC0BE7}"/>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49" name="Group 93">
            <a:extLst>
              <a:ext uri="{FF2B5EF4-FFF2-40B4-BE49-F238E27FC236}">
                <a16:creationId xmlns="" xmlns:a16="http://schemas.microsoft.com/office/drawing/2014/main" id="{3948EBA8-0535-4503-A9F6-331AE1A3034E}"/>
              </a:ext>
            </a:extLst>
          </p:cNvPr>
          <p:cNvGrpSpPr>
            <a:grpSpLocks/>
          </p:cNvGrpSpPr>
          <p:nvPr/>
        </p:nvGrpSpPr>
        <p:grpSpPr bwMode="auto">
          <a:xfrm>
            <a:off x="3522663" y="5156200"/>
            <a:ext cx="231775" cy="252413"/>
            <a:chOff x="2223" y="891"/>
            <a:chExt cx="571" cy="528"/>
          </a:xfrm>
        </p:grpSpPr>
        <p:sp>
          <p:nvSpPr>
            <p:cNvPr id="60471" name="Oval 94">
              <a:extLst>
                <a:ext uri="{FF2B5EF4-FFF2-40B4-BE49-F238E27FC236}">
                  <a16:creationId xmlns="" xmlns:a16="http://schemas.microsoft.com/office/drawing/2014/main" id="{42739BD8-93F7-47D4-91EA-26DE4E23728F}"/>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2" name="Freeform 95">
              <a:extLst>
                <a:ext uri="{FF2B5EF4-FFF2-40B4-BE49-F238E27FC236}">
                  <a16:creationId xmlns="" xmlns:a16="http://schemas.microsoft.com/office/drawing/2014/main" id="{46C7494A-6FF1-4458-82A6-F78CF7E3BC85}"/>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50" name="Group 96">
            <a:extLst>
              <a:ext uri="{FF2B5EF4-FFF2-40B4-BE49-F238E27FC236}">
                <a16:creationId xmlns="" xmlns:a16="http://schemas.microsoft.com/office/drawing/2014/main" id="{AF191C40-8F6E-40B8-AA18-9F65A2B1B918}"/>
              </a:ext>
            </a:extLst>
          </p:cNvPr>
          <p:cNvGrpSpPr>
            <a:grpSpLocks/>
          </p:cNvGrpSpPr>
          <p:nvPr/>
        </p:nvGrpSpPr>
        <p:grpSpPr bwMode="auto">
          <a:xfrm>
            <a:off x="3232150" y="5156200"/>
            <a:ext cx="231775" cy="215900"/>
            <a:chOff x="3548" y="857"/>
            <a:chExt cx="897" cy="535"/>
          </a:xfrm>
        </p:grpSpPr>
        <p:sp>
          <p:nvSpPr>
            <p:cNvPr id="60463" name="Freeform 97">
              <a:extLst>
                <a:ext uri="{FF2B5EF4-FFF2-40B4-BE49-F238E27FC236}">
                  <a16:creationId xmlns="" xmlns:a16="http://schemas.microsoft.com/office/drawing/2014/main" id="{C6A25D6C-C030-4A17-B502-45F12A980428}"/>
                </a:ext>
              </a:extLst>
            </p:cNvPr>
            <p:cNvSpPr>
              <a:spLocks/>
            </p:cNvSpPr>
            <p:nvPr/>
          </p:nvSpPr>
          <p:spPr bwMode="auto">
            <a:xfrm>
              <a:off x="3548" y="857"/>
              <a:ext cx="897" cy="535"/>
            </a:xfrm>
            <a:custGeom>
              <a:avLst/>
              <a:gdLst>
                <a:gd name="T0" fmla="*/ 632 w 897"/>
                <a:gd name="T1" fmla="*/ 79 h 535"/>
                <a:gd name="T2" fmla="*/ 588 w 897"/>
                <a:gd name="T3" fmla="*/ 67 h 535"/>
                <a:gd name="T4" fmla="*/ 550 w 897"/>
                <a:gd name="T5" fmla="*/ 56 h 535"/>
                <a:gd name="T6" fmla="*/ 510 w 897"/>
                <a:gd name="T7" fmla="*/ 47 h 535"/>
                <a:gd name="T8" fmla="*/ 456 w 897"/>
                <a:gd name="T9" fmla="*/ 45 h 535"/>
                <a:gd name="T10" fmla="*/ 366 w 897"/>
                <a:gd name="T11" fmla="*/ 40 h 535"/>
                <a:gd name="T12" fmla="*/ 266 w 897"/>
                <a:gd name="T13" fmla="*/ 19 h 535"/>
                <a:gd name="T14" fmla="*/ 166 w 897"/>
                <a:gd name="T15" fmla="*/ 2 h 535"/>
                <a:gd name="T16" fmla="*/ 94 w 897"/>
                <a:gd name="T17" fmla="*/ 6 h 535"/>
                <a:gd name="T18" fmla="*/ 74 w 897"/>
                <a:gd name="T19" fmla="*/ 52 h 535"/>
                <a:gd name="T20" fmla="*/ 104 w 897"/>
                <a:gd name="T21" fmla="*/ 125 h 535"/>
                <a:gd name="T22" fmla="*/ 96 w 897"/>
                <a:gd name="T23" fmla="*/ 155 h 535"/>
                <a:gd name="T24" fmla="*/ 70 w 897"/>
                <a:gd name="T25" fmla="*/ 176 h 535"/>
                <a:gd name="T26" fmla="*/ 37 w 897"/>
                <a:gd name="T27" fmla="*/ 196 h 535"/>
                <a:gd name="T28" fmla="*/ 10 w 897"/>
                <a:gd name="T29" fmla="*/ 225 h 535"/>
                <a:gd name="T30" fmla="*/ 0 w 897"/>
                <a:gd name="T31" fmla="*/ 266 h 535"/>
                <a:gd name="T32" fmla="*/ 13 w 897"/>
                <a:gd name="T33" fmla="*/ 290 h 535"/>
                <a:gd name="T34" fmla="*/ 38 w 897"/>
                <a:gd name="T35" fmla="*/ 310 h 535"/>
                <a:gd name="T36" fmla="*/ 67 w 897"/>
                <a:gd name="T37" fmla="*/ 330 h 535"/>
                <a:gd name="T38" fmla="*/ 96 w 897"/>
                <a:gd name="T39" fmla="*/ 350 h 535"/>
                <a:gd name="T40" fmla="*/ 129 w 897"/>
                <a:gd name="T41" fmla="*/ 383 h 535"/>
                <a:gd name="T42" fmla="*/ 163 w 897"/>
                <a:gd name="T43" fmla="*/ 416 h 535"/>
                <a:gd name="T44" fmla="*/ 193 w 897"/>
                <a:gd name="T45" fmla="*/ 436 h 535"/>
                <a:gd name="T46" fmla="*/ 224 w 897"/>
                <a:gd name="T47" fmla="*/ 448 h 535"/>
                <a:gd name="T48" fmla="*/ 262 w 897"/>
                <a:gd name="T49" fmla="*/ 460 h 535"/>
                <a:gd name="T50" fmla="*/ 312 w 897"/>
                <a:gd name="T51" fmla="*/ 476 h 535"/>
                <a:gd name="T52" fmla="*/ 387 w 897"/>
                <a:gd name="T53" fmla="*/ 504 h 535"/>
                <a:gd name="T54" fmla="*/ 435 w 897"/>
                <a:gd name="T55" fmla="*/ 521 h 535"/>
                <a:gd name="T56" fmla="*/ 477 w 897"/>
                <a:gd name="T57" fmla="*/ 531 h 535"/>
                <a:gd name="T58" fmla="*/ 525 w 897"/>
                <a:gd name="T59" fmla="*/ 534 h 535"/>
                <a:gd name="T60" fmla="*/ 588 w 897"/>
                <a:gd name="T61" fmla="*/ 528 h 535"/>
                <a:gd name="T62" fmla="*/ 684 w 897"/>
                <a:gd name="T63" fmla="*/ 511 h 535"/>
                <a:gd name="T64" fmla="*/ 760 w 897"/>
                <a:gd name="T65" fmla="*/ 492 h 535"/>
                <a:gd name="T66" fmla="*/ 823 w 897"/>
                <a:gd name="T67" fmla="*/ 468 h 535"/>
                <a:gd name="T68" fmla="*/ 869 w 897"/>
                <a:gd name="T69" fmla="*/ 436 h 535"/>
                <a:gd name="T70" fmla="*/ 893 w 897"/>
                <a:gd name="T71" fmla="*/ 397 h 535"/>
                <a:gd name="T72" fmla="*/ 889 w 897"/>
                <a:gd name="T73" fmla="*/ 370 h 535"/>
                <a:gd name="T74" fmla="*/ 868 w 897"/>
                <a:gd name="T75" fmla="*/ 360 h 535"/>
                <a:gd name="T76" fmla="*/ 839 w 897"/>
                <a:gd name="T77" fmla="*/ 352 h 535"/>
                <a:gd name="T78" fmla="*/ 811 w 897"/>
                <a:gd name="T79" fmla="*/ 340 h 535"/>
                <a:gd name="T80" fmla="*/ 790 w 897"/>
                <a:gd name="T81" fmla="*/ 323 h 535"/>
                <a:gd name="T82" fmla="*/ 787 w 897"/>
                <a:gd name="T83" fmla="*/ 291 h 535"/>
                <a:gd name="T84" fmla="*/ 803 w 897"/>
                <a:gd name="T85" fmla="*/ 262 h 535"/>
                <a:gd name="T86" fmla="*/ 828 w 897"/>
                <a:gd name="T87" fmla="*/ 235 h 535"/>
                <a:gd name="T88" fmla="*/ 852 w 897"/>
                <a:gd name="T89" fmla="*/ 210 h 535"/>
                <a:gd name="T90" fmla="*/ 867 w 897"/>
                <a:gd name="T91" fmla="*/ 188 h 535"/>
                <a:gd name="T92" fmla="*/ 863 w 897"/>
                <a:gd name="T93" fmla="*/ 171 h 535"/>
                <a:gd name="T94" fmla="*/ 851 w 897"/>
                <a:gd name="T95" fmla="*/ 170 h 535"/>
                <a:gd name="T96" fmla="*/ 834 w 897"/>
                <a:gd name="T97" fmla="*/ 173 h 535"/>
                <a:gd name="T98" fmla="*/ 817 w 897"/>
                <a:gd name="T99" fmla="*/ 178 h 535"/>
                <a:gd name="T100" fmla="*/ 803 w 897"/>
                <a:gd name="T101" fmla="*/ 179 h 535"/>
                <a:gd name="T102" fmla="*/ 796 w 897"/>
                <a:gd name="T103" fmla="*/ 171 h 535"/>
                <a:gd name="T104" fmla="*/ 804 w 897"/>
                <a:gd name="T105" fmla="*/ 157 h 535"/>
                <a:gd name="T106" fmla="*/ 820 w 897"/>
                <a:gd name="T107" fmla="*/ 141 h 535"/>
                <a:gd name="T108" fmla="*/ 838 w 897"/>
                <a:gd name="T109" fmla="*/ 125 h 535"/>
                <a:gd name="T110" fmla="*/ 852 w 897"/>
                <a:gd name="T111" fmla="*/ 109 h 535"/>
                <a:gd name="T112" fmla="*/ 855 w 897"/>
                <a:gd name="T113" fmla="*/ 96 h 535"/>
                <a:gd name="T114" fmla="*/ 839 w 897"/>
                <a:gd name="T115" fmla="*/ 80 h 535"/>
                <a:gd name="T116" fmla="*/ 814 w 897"/>
                <a:gd name="T117" fmla="*/ 79 h 535"/>
                <a:gd name="T118" fmla="*/ 782 w 897"/>
                <a:gd name="T119" fmla="*/ 83 h 535"/>
                <a:gd name="T120" fmla="*/ 744 w 897"/>
                <a:gd name="T121" fmla="*/ 88 h 535"/>
                <a:gd name="T122" fmla="*/ 701 w 897"/>
                <a:gd name="T123" fmla="*/ 89 h 5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97"/>
                <a:gd name="T187" fmla="*/ 0 h 535"/>
                <a:gd name="T188" fmla="*/ 897 w 897"/>
                <a:gd name="T189" fmla="*/ 535 h 5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97" h="535">
                  <a:moveTo>
                    <a:pt x="694" y="89"/>
                  </a:moveTo>
                  <a:lnTo>
                    <a:pt x="670" y="86"/>
                  </a:lnTo>
                  <a:lnTo>
                    <a:pt x="660" y="84"/>
                  </a:lnTo>
                  <a:lnTo>
                    <a:pt x="650" y="82"/>
                  </a:lnTo>
                  <a:lnTo>
                    <a:pt x="641" y="81"/>
                  </a:lnTo>
                  <a:lnTo>
                    <a:pt x="632" y="79"/>
                  </a:lnTo>
                  <a:lnTo>
                    <a:pt x="624" y="77"/>
                  </a:lnTo>
                  <a:lnTo>
                    <a:pt x="616" y="75"/>
                  </a:lnTo>
                  <a:lnTo>
                    <a:pt x="608" y="73"/>
                  </a:lnTo>
                  <a:lnTo>
                    <a:pt x="601" y="71"/>
                  </a:lnTo>
                  <a:lnTo>
                    <a:pt x="594" y="69"/>
                  </a:lnTo>
                  <a:lnTo>
                    <a:pt x="588" y="67"/>
                  </a:lnTo>
                  <a:lnTo>
                    <a:pt x="581" y="65"/>
                  </a:lnTo>
                  <a:lnTo>
                    <a:pt x="575" y="63"/>
                  </a:lnTo>
                  <a:lnTo>
                    <a:pt x="569" y="61"/>
                  </a:lnTo>
                  <a:lnTo>
                    <a:pt x="563" y="59"/>
                  </a:lnTo>
                  <a:lnTo>
                    <a:pt x="556" y="57"/>
                  </a:lnTo>
                  <a:lnTo>
                    <a:pt x="550" y="56"/>
                  </a:lnTo>
                  <a:lnTo>
                    <a:pt x="544" y="54"/>
                  </a:lnTo>
                  <a:lnTo>
                    <a:pt x="538" y="52"/>
                  </a:lnTo>
                  <a:lnTo>
                    <a:pt x="531" y="51"/>
                  </a:lnTo>
                  <a:lnTo>
                    <a:pt x="524" y="50"/>
                  </a:lnTo>
                  <a:lnTo>
                    <a:pt x="517" y="48"/>
                  </a:lnTo>
                  <a:lnTo>
                    <a:pt x="510" y="47"/>
                  </a:lnTo>
                  <a:lnTo>
                    <a:pt x="502" y="46"/>
                  </a:lnTo>
                  <a:lnTo>
                    <a:pt x="494" y="46"/>
                  </a:lnTo>
                  <a:lnTo>
                    <a:pt x="485" y="45"/>
                  </a:lnTo>
                  <a:lnTo>
                    <a:pt x="476" y="45"/>
                  </a:lnTo>
                  <a:lnTo>
                    <a:pt x="466" y="45"/>
                  </a:lnTo>
                  <a:lnTo>
                    <a:pt x="456" y="45"/>
                  </a:lnTo>
                  <a:lnTo>
                    <a:pt x="445" y="45"/>
                  </a:lnTo>
                  <a:lnTo>
                    <a:pt x="434" y="46"/>
                  </a:lnTo>
                  <a:lnTo>
                    <a:pt x="410" y="46"/>
                  </a:lnTo>
                  <a:lnTo>
                    <a:pt x="396" y="44"/>
                  </a:lnTo>
                  <a:lnTo>
                    <a:pt x="382" y="42"/>
                  </a:lnTo>
                  <a:lnTo>
                    <a:pt x="366" y="40"/>
                  </a:lnTo>
                  <a:lnTo>
                    <a:pt x="351" y="37"/>
                  </a:lnTo>
                  <a:lnTo>
                    <a:pt x="334" y="34"/>
                  </a:lnTo>
                  <a:lnTo>
                    <a:pt x="318" y="30"/>
                  </a:lnTo>
                  <a:lnTo>
                    <a:pt x="300" y="26"/>
                  </a:lnTo>
                  <a:lnTo>
                    <a:pt x="283" y="23"/>
                  </a:lnTo>
                  <a:lnTo>
                    <a:pt x="266" y="19"/>
                  </a:lnTo>
                  <a:lnTo>
                    <a:pt x="248" y="16"/>
                  </a:lnTo>
                  <a:lnTo>
                    <a:pt x="231" y="12"/>
                  </a:lnTo>
                  <a:lnTo>
                    <a:pt x="214" y="9"/>
                  </a:lnTo>
                  <a:lnTo>
                    <a:pt x="197" y="6"/>
                  </a:lnTo>
                  <a:lnTo>
                    <a:pt x="181" y="4"/>
                  </a:lnTo>
                  <a:lnTo>
                    <a:pt x="166" y="2"/>
                  </a:lnTo>
                  <a:lnTo>
                    <a:pt x="151" y="0"/>
                  </a:lnTo>
                  <a:lnTo>
                    <a:pt x="137" y="0"/>
                  </a:lnTo>
                  <a:lnTo>
                    <a:pt x="125" y="0"/>
                  </a:lnTo>
                  <a:lnTo>
                    <a:pt x="113" y="1"/>
                  </a:lnTo>
                  <a:lnTo>
                    <a:pt x="102" y="3"/>
                  </a:lnTo>
                  <a:lnTo>
                    <a:pt x="94" y="6"/>
                  </a:lnTo>
                  <a:lnTo>
                    <a:pt x="86" y="10"/>
                  </a:lnTo>
                  <a:lnTo>
                    <a:pt x="80" y="16"/>
                  </a:lnTo>
                  <a:lnTo>
                    <a:pt x="76" y="22"/>
                  </a:lnTo>
                  <a:lnTo>
                    <a:pt x="73" y="31"/>
                  </a:lnTo>
                  <a:lnTo>
                    <a:pt x="73" y="40"/>
                  </a:lnTo>
                  <a:lnTo>
                    <a:pt x="74" y="52"/>
                  </a:lnTo>
                  <a:lnTo>
                    <a:pt x="78" y="64"/>
                  </a:lnTo>
                  <a:lnTo>
                    <a:pt x="84" y="79"/>
                  </a:lnTo>
                  <a:lnTo>
                    <a:pt x="93" y="96"/>
                  </a:lnTo>
                  <a:lnTo>
                    <a:pt x="100" y="112"/>
                  </a:lnTo>
                  <a:lnTo>
                    <a:pt x="102" y="119"/>
                  </a:lnTo>
                  <a:lnTo>
                    <a:pt x="104" y="125"/>
                  </a:lnTo>
                  <a:lnTo>
                    <a:pt x="104" y="131"/>
                  </a:lnTo>
                  <a:lnTo>
                    <a:pt x="104" y="137"/>
                  </a:lnTo>
                  <a:lnTo>
                    <a:pt x="103" y="142"/>
                  </a:lnTo>
                  <a:lnTo>
                    <a:pt x="101" y="146"/>
                  </a:lnTo>
                  <a:lnTo>
                    <a:pt x="99" y="151"/>
                  </a:lnTo>
                  <a:lnTo>
                    <a:pt x="96" y="155"/>
                  </a:lnTo>
                  <a:lnTo>
                    <a:pt x="93" y="159"/>
                  </a:lnTo>
                  <a:lnTo>
                    <a:pt x="89" y="162"/>
                  </a:lnTo>
                  <a:lnTo>
                    <a:pt x="84" y="166"/>
                  </a:lnTo>
                  <a:lnTo>
                    <a:pt x="80" y="169"/>
                  </a:lnTo>
                  <a:lnTo>
                    <a:pt x="75" y="173"/>
                  </a:lnTo>
                  <a:lnTo>
                    <a:pt x="70" y="176"/>
                  </a:lnTo>
                  <a:lnTo>
                    <a:pt x="65" y="179"/>
                  </a:lnTo>
                  <a:lnTo>
                    <a:pt x="59" y="182"/>
                  </a:lnTo>
                  <a:lnTo>
                    <a:pt x="54" y="186"/>
                  </a:lnTo>
                  <a:lnTo>
                    <a:pt x="48" y="189"/>
                  </a:lnTo>
                  <a:lnTo>
                    <a:pt x="43" y="192"/>
                  </a:lnTo>
                  <a:lnTo>
                    <a:pt x="37" y="196"/>
                  </a:lnTo>
                  <a:lnTo>
                    <a:pt x="32" y="200"/>
                  </a:lnTo>
                  <a:lnTo>
                    <a:pt x="27" y="205"/>
                  </a:lnTo>
                  <a:lnTo>
                    <a:pt x="22" y="209"/>
                  </a:lnTo>
                  <a:lnTo>
                    <a:pt x="18" y="214"/>
                  </a:lnTo>
                  <a:lnTo>
                    <a:pt x="13" y="220"/>
                  </a:lnTo>
                  <a:lnTo>
                    <a:pt x="10" y="225"/>
                  </a:lnTo>
                  <a:lnTo>
                    <a:pt x="6" y="232"/>
                  </a:lnTo>
                  <a:lnTo>
                    <a:pt x="4" y="238"/>
                  </a:lnTo>
                  <a:lnTo>
                    <a:pt x="1" y="246"/>
                  </a:lnTo>
                  <a:lnTo>
                    <a:pt x="0" y="254"/>
                  </a:lnTo>
                  <a:lnTo>
                    <a:pt x="0" y="262"/>
                  </a:lnTo>
                  <a:lnTo>
                    <a:pt x="0" y="266"/>
                  </a:lnTo>
                  <a:lnTo>
                    <a:pt x="2" y="270"/>
                  </a:lnTo>
                  <a:lnTo>
                    <a:pt x="3" y="274"/>
                  </a:lnTo>
                  <a:lnTo>
                    <a:pt x="5" y="278"/>
                  </a:lnTo>
                  <a:lnTo>
                    <a:pt x="8" y="282"/>
                  </a:lnTo>
                  <a:lnTo>
                    <a:pt x="10" y="286"/>
                  </a:lnTo>
                  <a:lnTo>
                    <a:pt x="13" y="290"/>
                  </a:lnTo>
                  <a:lnTo>
                    <a:pt x="17" y="293"/>
                  </a:lnTo>
                  <a:lnTo>
                    <a:pt x="20" y="297"/>
                  </a:lnTo>
                  <a:lnTo>
                    <a:pt x="24" y="300"/>
                  </a:lnTo>
                  <a:lnTo>
                    <a:pt x="28" y="304"/>
                  </a:lnTo>
                  <a:lnTo>
                    <a:pt x="33" y="307"/>
                  </a:lnTo>
                  <a:lnTo>
                    <a:pt x="38" y="310"/>
                  </a:lnTo>
                  <a:lnTo>
                    <a:pt x="42" y="314"/>
                  </a:lnTo>
                  <a:lnTo>
                    <a:pt x="47" y="317"/>
                  </a:lnTo>
                  <a:lnTo>
                    <a:pt x="52" y="320"/>
                  </a:lnTo>
                  <a:lnTo>
                    <a:pt x="57" y="324"/>
                  </a:lnTo>
                  <a:lnTo>
                    <a:pt x="62" y="327"/>
                  </a:lnTo>
                  <a:lnTo>
                    <a:pt x="67" y="330"/>
                  </a:lnTo>
                  <a:lnTo>
                    <a:pt x="72" y="334"/>
                  </a:lnTo>
                  <a:lnTo>
                    <a:pt x="77" y="337"/>
                  </a:lnTo>
                  <a:lnTo>
                    <a:pt x="82" y="340"/>
                  </a:lnTo>
                  <a:lnTo>
                    <a:pt x="87" y="344"/>
                  </a:lnTo>
                  <a:lnTo>
                    <a:pt x="92" y="347"/>
                  </a:lnTo>
                  <a:lnTo>
                    <a:pt x="96" y="350"/>
                  </a:lnTo>
                  <a:lnTo>
                    <a:pt x="100" y="354"/>
                  </a:lnTo>
                  <a:lnTo>
                    <a:pt x="104" y="358"/>
                  </a:lnTo>
                  <a:lnTo>
                    <a:pt x="108" y="361"/>
                  </a:lnTo>
                  <a:lnTo>
                    <a:pt x="112" y="364"/>
                  </a:lnTo>
                  <a:lnTo>
                    <a:pt x="116" y="368"/>
                  </a:lnTo>
                  <a:lnTo>
                    <a:pt x="129" y="383"/>
                  </a:lnTo>
                  <a:lnTo>
                    <a:pt x="135" y="390"/>
                  </a:lnTo>
                  <a:lnTo>
                    <a:pt x="141" y="396"/>
                  </a:lnTo>
                  <a:lnTo>
                    <a:pt x="147" y="402"/>
                  </a:lnTo>
                  <a:lnTo>
                    <a:pt x="152" y="407"/>
                  </a:lnTo>
                  <a:lnTo>
                    <a:pt x="158" y="412"/>
                  </a:lnTo>
                  <a:lnTo>
                    <a:pt x="163" y="416"/>
                  </a:lnTo>
                  <a:lnTo>
                    <a:pt x="168" y="420"/>
                  </a:lnTo>
                  <a:lnTo>
                    <a:pt x="173" y="424"/>
                  </a:lnTo>
                  <a:lnTo>
                    <a:pt x="178" y="427"/>
                  </a:lnTo>
                  <a:lnTo>
                    <a:pt x="183" y="430"/>
                  </a:lnTo>
                  <a:lnTo>
                    <a:pt x="188" y="433"/>
                  </a:lnTo>
                  <a:lnTo>
                    <a:pt x="193" y="436"/>
                  </a:lnTo>
                  <a:lnTo>
                    <a:pt x="198" y="438"/>
                  </a:lnTo>
                  <a:lnTo>
                    <a:pt x="203" y="441"/>
                  </a:lnTo>
                  <a:lnTo>
                    <a:pt x="208" y="443"/>
                  </a:lnTo>
                  <a:lnTo>
                    <a:pt x="214" y="445"/>
                  </a:lnTo>
                  <a:lnTo>
                    <a:pt x="219" y="447"/>
                  </a:lnTo>
                  <a:lnTo>
                    <a:pt x="224" y="448"/>
                  </a:lnTo>
                  <a:lnTo>
                    <a:pt x="230" y="450"/>
                  </a:lnTo>
                  <a:lnTo>
                    <a:pt x="236" y="452"/>
                  </a:lnTo>
                  <a:lnTo>
                    <a:pt x="242" y="454"/>
                  </a:lnTo>
                  <a:lnTo>
                    <a:pt x="248" y="456"/>
                  </a:lnTo>
                  <a:lnTo>
                    <a:pt x="255" y="458"/>
                  </a:lnTo>
                  <a:lnTo>
                    <a:pt x="262" y="460"/>
                  </a:lnTo>
                  <a:lnTo>
                    <a:pt x="269" y="462"/>
                  </a:lnTo>
                  <a:lnTo>
                    <a:pt x="277" y="464"/>
                  </a:lnTo>
                  <a:lnTo>
                    <a:pt x="285" y="467"/>
                  </a:lnTo>
                  <a:lnTo>
                    <a:pt x="294" y="470"/>
                  </a:lnTo>
                  <a:lnTo>
                    <a:pt x="302" y="472"/>
                  </a:lnTo>
                  <a:lnTo>
                    <a:pt x="312" y="476"/>
                  </a:lnTo>
                  <a:lnTo>
                    <a:pt x="336" y="485"/>
                  </a:lnTo>
                  <a:lnTo>
                    <a:pt x="348" y="489"/>
                  </a:lnTo>
                  <a:lnTo>
                    <a:pt x="358" y="493"/>
                  </a:lnTo>
                  <a:lnTo>
                    <a:pt x="368" y="497"/>
                  </a:lnTo>
                  <a:lnTo>
                    <a:pt x="378" y="500"/>
                  </a:lnTo>
                  <a:lnTo>
                    <a:pt x="387" y="504"/>
                  </a:lnTo>
                  <a:lnTo>
                    <a:pt x="396" y="507"/>
                  </a:lnTo>
                  <a:lnTo>
                    <a:pt x="404" y="510"/>
                  </a:lnTo>
                  <a:lnTo>
                    <a:pt x="412" y="513"/>
                  </a:lnTo>
                  <a:lnTo>
                    <a:pt x="420" y="516"/>
                  </a:lnTo>
                  <a:lnTo>
                    <a:pt x="428" y="519"/>
                  </a:lnTo>
                  <a:lnTo>
                    <a:pt x="435" y="521"/>
                  </a:lnTo>
                  <a:lnTo>
                    <a:pt x="442" y="523"/>
                  </a:lnTo>
                  <a:lnTo>
                    <a:pt x="449" y="525"/>
                  </a:lnTo>
                  <a:lnTo>
                    <a:pt x="456" y="527"/>
                  </a:lnTo>
                  <a:lnTo>
                    <a:pt x="463" y="528"/>
                  </a:lnTo>
                  <a:lnTo>
                    <a:pt x="470" y="530"/>
                  </a:lnTo>
                  <a:lnTo>
                    <a:pt x="477" y="531"/>
                  </a:lnTo>
                  <a:lnTo>
                    <a:pt x="484" y="532"/>
                  </a:lnTo>
                  <a:lnTo>
                    <a:pt x="492" y="533"/>
                  </a:lnTo>
                  <a:lnTo>
                    <a:pt x="500" y="533"/>
                  </a:lnTo>
                  <a:lnTo>
                    <a:pt x="508" y="534"/>
                  </a:lnTo>
                  <a:lnTo>
                    <a:pt x="516" y="534"/>
                  </a:lnTo>
                  <a:lnTo>
                    <a:pt x="525" y="534"/>
                  </a:lnTo>
                  <a:lnTo>
                    <a:pt x="534" y="533"/>
                  </a:lnTo>
                  <a:lnTo>
                    <a:pt x="544" y="532"/>
                  </a:lnTo>
                  <a:lnTo>
                    <a:pt x="554" y="532"/>
                  </a:lnTo>
                  <a:lnTo>
                    <a:pt x="564" y="530"/>
                  </a:lnTo>
                  <a:lnTo>
                    <a:pt x="576" y="529"/>
                  </a:lnTo>
                  <a:lnTo>
                    <a:pt x="588" y="528"/>
                  </a:lnTo>
                  <a:lnTo>
                    <a:pt x="601" y="526"/>
                  </a:lnTo>
                  <a:lnTo>
                    <a:pt x="629" y="522"/>
                  </a:lnTo>
                  <a:lnTo>
                    <a:pt x="643" y="519"/>
                  </a:lnTo>
                  <a:lnTo>
                    <a:pt x="657" y="517"/>
                  </a:lnTo>
                  <a:lnTo>
                    <a:pt x="670" y="514"/>
                  </a:lnTo>
                  <a:lnTo>
                    <a:pt x="684" y="511"/>
                  </a:lnTo>
                  <a:lnTo>
                    <a:pt x="697" y="508"/>
                  </a:lnTo>
                  <a:lnTo>
                    <a:pt x="710" y="506"/>
                  </a:lnTo>
                  <a:lnTo>
                    <a:pt x="723" y="502"/>
                  </a:lnTo>
                  <a:lnTo>
                    <a:pt x="736" y="499"/>
                  </a:lnTo>
                  <a:lnTo>
                    <a:pt x="748" y="496"/>
                  </a:lnTo>
                  <a:lnTo>
                    <a:pt x="760" y="492"/>
                  </a:lnTo>
                  <a:lnTo>
                    <a:pt x="771" y="488"/>
                  </a:lnTo>
                  <a:lnTo>
                    <a:pt x="782" y="485"/>
                  </a:lnTo>
                  <a:lnTo>
                    <a:pt x="793" y="481"/>
                  </a:lnTo>
                  <a:lnTo>
                    <a:pt x="804" y="476"/>
                  </a:lnTo>
                  <a:lnTo>
                    <a:pt x="814" y="472"/>
                  </a:lnTo>
                  <a:lnTo>
                    <a:pt x="823" y="468"/>
                  </a:lnTo>
                  <a:lnTo>
                    <a:pt x="832" y="463"/>
                  </a:lnTo>
                  <a:lnTo>
                    <a:pt x="841" y="458"/>
                  </a:lnTo>
                  <a:lnTo>
                    <a:pt x="848" y="453"/>
                  </a:lnTo>
                  <a:lnTo>
                    <a:pt x="856" y="448"/>
                  </a:lnTo>
                  <a:lnTo>
                    <a:pt x="863" y="442"/>
                  </a:lnTo>
                  <a:lnTo>
                    <a:pt x="869" y="436"/>
                  </a:lnTo>
                  <a:lnTo>
                    <a:pt x="875" y="430"/>
                  </a:lnTo>
                  <a:lnTo>
                    <a:pt x="880" y="424"/>
                  </a:lnTo>
                  <a:lnTo>
                    <a:pt x="884" y="418"/>
                  </a:lnTo>
                  <a:lnTo>
                    <a:pt x="888" y="411"/>
                  </a:lnTo>
                  <a:lnTo>
                    <a:pt x="891" y="404"/>
                  </a:lnTo>
                  <a:lnTo>
                    <a:pt x="893" y="397"/>
                  </a:lnTo>
                  <a:lnTo>
                    <a:pt x="895" y="390"/>
                  </a:lnTo>
                  <a:lnTo>
                    <a:pt x="896" y="383"/>
                  </a:lnTo>
                  <a:lnTo>
                    <a:pt x="894" y="377"/>
                  </a:lnTo>
                  <a:lnTo>
                    <a:pt x="893" y="374"/>
                  </a:lnTo>
                  <a:lnTo>
                    <a:pt x="891" y="372"/>
                  </a:lnTo>
                  <a:lnTo>
                    <a:pt x="889" y="370"/>
                  </a:lnTo>
                  <a:lnTo>
                    <a:pt x="886" y="368"/>
                  </a:lnTo>
                  <a:lnTo>
                    <a:pt x="883" y="366"/>
                  </a:lnTo>
                  <a:lnTo>
                    <a:pt x="880" y="365"/>
                  </a:lnTo>
                  <a:lnTo>
                    <a:pt x="876" y="363"/>
                  </a:lnTo>
                  <a:lnTo>
                    <a:pt x="872" y="362"/>
                  </a:lnTo>
                  <a:lnTo>
                    <a:pt x="868" y="360"/>
                  </a:lnTo>
                  <a:lnTo>
                    <a:pt x="864" y="359"/>
                  </a:lnTo>
                  <a:lnTo>
                    <a:pt x="859" y="357"/>
                  </a:lnTo>
                  <a:lnTo>
                    <a:pt x="854" y="356"/>
                  </a:lnTo>
                  <a:lnTo>
                    <a:pt x="849" y="354"/>
                  </a:lnTo>
                  <a:lnTo>
                    <a:pt x="844" y="353"/>
                  </a:lnTo>
                  <a:lnTo>
                    <a:pt x="839" y="352"/>
                  </a:lnTo>
                  <a:lnTo>
                    <a:pt x="834" y="350"/>
                  </a:lnTo>
                  <a:lnTo>
                    <a:pt x="830" y="348"/>
                  </a:lnTo>
                  <a:lnTo>
                    <a:pt x="825" y="347"/>
                  </a:lnTo>
                  <a:lnTo>
                    <a:pt x="820" y="345"/>
                  </a:lnTo>
                  <a:lnTo>
                    <a:pt x="815" y="343"/>
                  </a:lnTo>
                  <a:lnTo>
                    <a:pt x="811" y="340"/>
                  </a:lnTo>
                  <a:lnTo>
                    <a:pt x="807" y="338"/>
                  </a:lnTo>
                  <a:lnTo>
                    <a:pt x="803" y="336"/>
                  </a:lnTo>
                  <a:lnTo>
                    <a:pt x="799" y="333"/>
                  </a:lnTo>
                  <a:lnTo>
                    <a:pt x="796" y="330"/>
                  </a:lnTo>
                  <a:lnTo>
                    <a:pt x="793" y="327"/>
                  </a:lnTo>
                  <a:lnTo>
                    <a:pt x="790" y="323"/>
                  </a:lnTo>
                  <a:lnTo>
                    <a:pt x="788" y="320"/>
                  </a:lnTo>
                  <a:lnTo>
                    <a:pt x="787" y="315"/>
                  </a:lnTo>
                  <a:lnTo>
                    <a:pt x="786" y="311"/>
                  </a:lnTo>
                  <a:lnTo>
                    <a:pt x="785" y="301"/>
                  </a:lnTo>
                  <a:lnTo>
                    <a:pt x="786" y="296"/>
                  </a:lnTo>
                  <a:lnTo>
                    <a:pt x="787" y="291"/>
                  </a:lnTo>
                  <a:lnTo>
                    <a:pt x="788" y="286"/>
                  </a:lnTo>
                  <a:lnTo>
                    <a:pt x="790" y="281"/>
                  </a:lnTo>
                  <a:lnTo>
                    <a:pt x="793" y="276"/>
                  </a:lnTo>
                  <a:lnTo>
                    <a:pt x="796" y="272"/>
                  </a:lnTo>
                  <a:lnTo>
                    <a:pt x="799" y="267"/>
                  </a:lnTo>
                  <a:lnTo>
                    <a:pt x="803" y="262"/>
                  </a:lnTo>
                  <a:lnTo>
                    <a:pt x="806" y="258"/>
                  </a:lnTo>
                  <a:lnTo>
                    <a:pt x="810" y="253"/>
                  </a:lnTo>
                  <a:lnTo>
                    <a:pt x="814" y="248"/>
                  </a:lnTo>
                  <a:lnTo>
                    <a:pt x="819" y="244"/>
                  </a:lnTo>
                  <a:lnTo>
                    <a:pt x="823" y="240"/>
                  </a:lnTo>
                  <a:lnTo>
                    <a:pt x="828" y="235"/>
                  </a:lnTo>
                  <a:lnTo>
                    <a:pt x="832" y="231"/>
                  </a:lnTo>
                  <a:lnTo>
                    <a:pt x="836" y="227"/>
                  </a:lnTo>
                  <a:lnTo>
                    <a:pt x="840" y="222"/>
                  </a:lnTo>
                  <a:lnTo>
                    <a:pt x="844" y="218"/>
                  </a:lnTo>
                  <a:lnTo>
                    <a:pt x="848" y="214"/>
                  </a:lnTo>
                  <a:lnTo>
                    <a:pt x="852" y="210"/>
                  </a:lnTo>
                  <a:lnTo>
                    <a:pt x="855" y="206"/>
                  </a:lnTo>
                  <a:lnTo>
                    <a:pt x="858" y="203"/>
                  </a:lnTo>
                  <a:lnTo>
                    <a:pt x="861" y="199"/>
                  </a:lnTo>
                  <a:lnTo>
                    <a:pt x="863" y="195"/>
                  </a:lnTo>
                  <a:lnTo>
                    <a:pt x="865" y="192"/>
                  </a:lnTo>
                  <a:lnTo>
                    <a:pt x="867" y="188"/>
                  </a:lnTo>
                  <a:lnTo>
                    <a:pt x="868" y="184"/>
                  </a:lnTo>
                  <a:lnTo>
                    <a:pt x="868" y="181"/>
                  </a:lnTo>
                  <a:lnTo>
                    <a:pt x="868" y="178"/>
                  </a:lnTo>
                  <a:lnTo>
                    <a:pt x="867" y="175"/>
                  </a:lnTo>
                  <a:lnTo>
                    <a:pt x="865" y="172"/>
                  </a:lnTo>
                  <a:lnTo>
                    <a:pt x="863" y="171"/>
                  </a:lnTo>
                  <a:lnTo>
                    <a:pt x="862" y="170"/>
                  </a:lnTo>
                  <a:lnTo>
                    <a:pt x="860" y="170"/>
                  </a:lnTo>
                  <a:lnTo>
                    <a:pt x="858" y="170"/>
                  </a:lnTo>
                  <a:lnTo>
                    <a:pt x="856" y="170"/>
                  </a:lnTo>
                  <a:lnTo>
                    <a:pt x="854" y="170"/>
                  </a:lnTo>
                  <a:lnTo>
                    <a:pt x="851" y="170"/>
                  </a:lnTo>
                  <a:lnTo>
                    <a:pt x="848" y="170"/>
                  </a:lnTo>
                  <a:lnTo>
                    <a:pt x="846" y="171"/>
                  </a:lnTo>
                  <a:lnTo>
                    <a:pt x="843" y="171"/>
                  </a:lnTo>
                  <a:lnTo>
                    <a:pt x="840" y="172"/>
                  </a:lnTo>
                  <a:lnTo>
                    <a:pt x="837" y="173"/>
                  </a:lnTo>
                  <a:lnTo>
                    <a:pt x="834" y="173"/>
                  </a:lnTo>
                  <a:lnTo>
                    <a:pt x="831" y="174"/>
                  </a:lnTo>
                  <a:lnTo>
                    <a:pt x="828" y="175"/>
                  </a:lnTo>
                  <a:lnTo>
                    <a:pt x="826" y="176"/>
                  </a:lnTo>
                  <a:lnTo>
                    <a:pt x="822" y="176"/>
                  </a:lnTo>
                  <a:lnTo>
                    <a:pt x="820" y="177"/>
                  </a:lnTo>
                  <a:lnTo>
                    <a:pt x="817" y="178"/>
                  </a:lnTo>
                  <a:lnTo>
                    <a:pt x="814" y="178"/>
                  </a:lnTo>
                  <a:lnTo>
                    <a:pt x="812" y="179"/>
                  </a:lnTo>
                  <a:lnTo>
                    <a:pt x="809" y="179"/>
                  </a:lnTo>
                  <a:lnTo>
                    <a:pt x="807" y="179"/>
                  </a:lnTo>
                  <a:lnTo>
                    <a:pt x="805" y="179"/>
                  </a:lnTo>
                  <a:lnTo>
                    <a:pt x="803" y="179"/>
                  </a:lnTo>
                  <a:lnTo>
                    <a:pt x="802" y="178"/>
                  </a:lnTo>
                  <a:lnTo>
                    <a:pt x="800" y="178"/>
                  </a:lnTo>
                  <a:lnTo>
                    <a:pt x="799" y="177"/>
                  </a:lnTo>
                  <a:lnTo>
                    <a:pt x="798" y="176"/>
                  </a:lnTo>
                  <a:lnTo>
                    <a:pt x="797" y="175"/>
                  </a:lnTo>
                  <a:lnTo>
                    <a:pt x="796" y="171"/>
                  </a:lnTo>
                  <a:lnTo>
                    <a:pt x="797" y="168"/>
                  </a:lnTo>
                  <a:lnTo>
                    <a:pt x="798" y="166"/>
                  </a:lnTo>
                  <a:lnTo>
                    <a:pt x="799" y="164"/>
                  </a:lnTo>
                  <a:lnTo>
                    <a:pt x="800" y="162"/>
                  </a:lnTo>
                  <a:lnTo>
                    <a:pt x="802" y="159"/>
                  </a:lnTo>
                  <a:lnTo>
                    <a:pt x="804" y="157"/>
                  </a:lnTo>
                  <a:lnTo>
                    <a:pt x="806" y="154"/>
                  </a:lnTo>
                  <a:lnTo>
                    <a:pt x="809" y="152"/>
                  </a:lnTo>
                  <a:lnTo>
                    <a:pt x="811" y="149"/>
                  </a:lnTo>
                  <a:lnTo>
                    <a:pt x="814" y="146"/>
                  </a:lnTo>
                  <a:lnTo>
                    <a:pt x="817" y="144"/>
                  </a:lnTo>
                  <a:lnTo>
                    <a:pt x="820" y="141"/>
                  </a:lnTo>
                  <a:lnTo>
                    <a:pt x="823" y="138"/>
                  </a:lnTo>
                  <a:lnTo>
                    <a:pt x="826" y="136"/>
                  </a:lnTo>
                  <a:lnTo>
                    <a:pt x="829" y="133"/>
                  </a:lnTo>
                  <a:lnTo>
                    <a:pt x="832" y="130"/>
                  </a:lnTo>
                  <a:lnTo>
                    <a:pt x="835" y="127"/>
                  </a:lnTo>
                  <a:lnTo>
                    <a:pt x="838" y="125"/>
                  </a:lnTo>
                  <a:lnTo>
                    <a:pt x="840" y="122"/>
                  </a:lnTo>
                  <a:lnTo>
                    <a:pt x="843" y="119"/>
                  </a:lnTo>
                  <a:lnTo>
                    <a:pt x="846" y="117"/>
                  </a:lnTo>
                  <a:lnTo>
                    <a:pt x="848" y="114"/>
                  </a:lnTo>
                  <a:lnTo>
                    <a:pt x="850" y="112"/>
                  </a:lnTo>
                  <a:lnTo>
                    <a:pt x="852" y="109"/>
                  </a:lnTo>
                  <a:lnTo>
                    <a:pt x="853" y="107"/>
                  </a:lnTo>
                  <a:lnTo>
                    <a:pt x="854" y="104"/>
                  </a:lnTo>
                  <a:lnTo>
                    <a:pt x="855" y="102"/>
                  </a:lnTo>
                  <a:lnTo>
                    <a:pt x="855" y="100"/>
                  </a:lnTo>
                  <a:lnTo>
                    <a:pt x="855" y="98"/>
                  </a:lnTo>
                  <a:lnTo>
                    <a:pt x="855" y="96"/>
                  </a:lnTo>
                  <a:lnTo>
                    <a:pt x="852" y="90"/>
                  </a:lnTo>
                  <a:lnTo>
                    <a:pt x="850" y="87"/>
                  </a:lnTo>
                  <a:lnTo>
                    <a:pt x="848" y="85"/>
                  </a:lnTo>
                  <a:lnTo>
                    <a:pt x="845" y="83"/>
                  </a:lnTo>
                  <a:lnTo>
                    <a:pt x="842" y="82"/>
                  </a:lnTo>
                  <a:lnTo>
                    <a:pt x="839" y="80"/>
                  </a:lnTo>
                  <a:lnTo>
                    <a:pt x="836" y="80"/>
                  </a:lnTo>
                  <a:lnTo>
                    <a:pt x="832" y="79"/>
                  </a:lnTo>
                  <a:lnTo>
                    <a:pt x="828" y="79"/>
                  </a:lnTo>
                  <a:lnTo>
                    <a:pt x="824" y="78"/>
                  </a:lnTo>
                  <a:lnTo>
                    <a:pt x="819" y="79"/>
                  </a:lnTo>
                  <a:lnTo>
                    <a:pt x="814" y="79"/>
                  </a:lnTo>
                  <a:lnTo>
                    <a:pt x="810" y="80"/>
                  </a:lnTo>
                  <a:lnTo>
                    <a:pt x="805" y="80"/>
                  </a:lnTo>
                  <a:lnTo>
                    <a:pt x="800" y="81"/>
                  </a:lnTo>
                  <a:lnTo>
                    <a:pt x="794" y="82"/>
                  </a:lnTo>
                  <a:lnTo>
                    <a:pt x="788" y="82"/>
                  </a:lnTo>
                  <a:lnTo>
                    <a:pt x="782" y="83"/>
                  </a:lnTo>
                  <a:lnTo>
                    <a:pt x="776" y="84"/>
                  </a:lnTo>
                  <a:lnTo>
                    <a:pt x="770" y="85"/>
                  </a:lnTo>
                  <a:lnTo>
                    <a:pt x="764" y="86"/>
                  </a:lnTo>
                  <a:lnTo>
                    <a:pt x="757" y="87"/>
                  </a:lnTo>
                  <a:lnTo>
                    <a:pt x="751" y="88"/>
                  </a:lnTo>
                  <a:lnTo>
                    <a:pt x="744" y="88"/>
                  </a:lnTo>
                  <a:lnTo>
                    <a:pt x="737" y="89"/>
                  </a:lnTo>
                  <a:lnTo>
                    <a:pt x="730" y="90"/>
                  </a:lnTo>
                  <a:lnTo>
                    <a:pt x="723" y="90"/>
                  </a:lnTo>
                  <a:lnTo>
                    <a:pt x="716" y="90"/>
                  </a:lnTo>
                  <a:lnTo>
                    <a:pt x="708" y="90"/>
                  </a:lnTo>
                  <a:lnTo>
                    <a:pt x="701" y="89"/>
                  </a:lnTo>
                  <a:lnTo>
                    <a:pt x="694" y="89"/>
                  </a:lnTo>
                </a:path>
              </a:pathLst>
            </a:custGeom>
            <a:solidFill>
              <a:srgbClr val="CC9900"/>
            </a:solidFill>
            <a:ln w="9525">
              <a:solidFill>
                <a:schemeClr val="tx1"/>
              </a:solidFill>
              <a:round/>
              <a:headEnd/>
              <a:tailEnd/>
            </a:ln>
          </p:spPr>
          <p:txBody>
            <a:bodyPr/>
            <a:lstStyle/>
            <a:p>
              <a:endParaRPr lang="sr-Latn-RS"/>
            </a:p>
          </p:txBody>
        </p:sp>
        <p:sp>
          <p:nvSpPr>
            <p:cNvPr id="60464" name="Freeform 98">
              <a:extLst>
                <a:ext uri="{FF2B5EF4-FFF2-40B4-BE49-F238E27FC236}">
                  <a16:creationId xmlns="" xmlns:a16="http://schemas.microsoft.com/office/drawing/2014/main" id="{72C1C769-463D-4D33-8DA8-5A2B1B0DD683}"/>
                </a:ext>
              </a:extLst>
            </p:cNvPr>
            <p:cNvSpPr>
              <a:spLocks/>
            </p:cNvSpPr>
            <p:nvPr/>
          </p:nvSpPr>
          <p:spPr bwMode="auto">
            <a:xfrm>
              <a:off x="3678" y="952"/>
              <a:ext cx="401" cy="366"/>
            </a:xfrm>
            <a:custGeom>
              <a:avLst/>
              <a:gdLst>
                <a:gd name="T0" fmla="*/ 220 w 401"/>
                <a:gd name="T1" fmla="*/ 11 h 366"/>
                <a:gd name="T2" fmla="*/ 197 w 401"/>
                <a:gd name="T3" fmla="*/ 5 h 366"/>
                <a:gd name="T4" fmla="*/ 177 w 401"/>
                <a:gd name="T5" fmla="*/ 0 h 366"/>
                <a:gd name="T6" fmla="*/ 154 w 401"/>
                <a:gd name="T7" fmla="*/ 2 h 366"/>
                <a:gd name="T8" fmla="*/ 112 w 401"/>
                <a:gd name="T9" fmla="*/ 16 h 366"/>
                <a:gd name="T10" fmla="*/ 80 w 401"/>
                <a:gd name="T11" fmla="*/ 31 h 366"/>
                <a:gd name="T12" fmla="*/ 56 w 401"/>
                <a:gd name="T13" fmla="*/ 49 h 366"/>
                <a:gd name="T14" fmla="*/ 35 w 401"/>
                <a:gd name="T15" fmla="*/ 75 h 366"/>
                <a:gd name="T16" fmla="*/ 15 w 401"/>
                <a:gd name="T17" fmla="*/ 115 h 366"/>
                <a:gd name="T18" fmla="*/ 5 w 401"/>
                <a:gd name="T19" fmla="*/ 138 h 366"/>
                <a:gd name="T20" fmla="*/ 1 w 401"/>
                <a:gd name="T21" fmla="*/ 157 h 366"/>
                <a:gd name="T22" fmla="*/ 0 w 401"/>
                <a:gd name="T23" fmla="*/ 174 h 366"/>
                <a:gd name="T24" fmla="*/ 5 w 401"/>
                <a:gd name="T25" fmla="*/ 193 h 366"/>
                <a:gd name="T26" fmla="*/ 18 w 401"/>
                <a:gd name="T27" fmla="*/ 215 h 366"/>
                <a:gd name="T28" fmla="*/ 32 w 401"/>
                <a:gd name="T29" fmla="*/ 226 h 366"/>
                <a:gd name="T30" fmla="*/ 48 w 401"/>
                <a:gd name="T31" fmla="*/ 230 h 366"/>
                <a:gd name="T32" fmla="*/ 68 w 401"/>
                <a:gd name="T33" fmla="*/ 235 h 366"/>
                <a:gd name="T34" fmla="*/ 100 w 401"/>
                <a:gd name="T35" fmla="*/ 250 h 366"/>
                <a:gd name="T36" fmla="*/ 127 w 401"/>
                <a:gd name="T37" fmla="*/ 266 h 366"/>
                <a:gd name="T38" fmla="*/ 147 w 401"/>
                <a:gd name="T39" fmla="*/ 279 h 366"/>
                <a:gd name="T40" fmla="*/ 166 w 401"/>
                <a:gd name="T41" fmla="*/ 290 h 366"/>
                <a:gd name="T42" fmla="*/ 194 w 401"/>
                <a:gd name="T43" fmla="*/ 304 h 366"/>
                <a:gd name="T44" fmla="*/ 229 w 401"/>
                <a:gd name="T45" fmla="*/ 317 h 366"/>
                <a:gd name="T46" fmla="*/ 249 w 401"/>
                <a:gd name="T47" fmla="*/ 324 h 366"/>
                <a:gd name="T48" fmla="*/ 266 w 401"/>
                <a:gd name="T49" fmla="*/ 328 h 366"/>
                <a:gd name="T50" fmla="*/ 288 w 401"/>
                <a:gd name="T51" fmla="*/ 332 h 366"/>
                <a:gd name="T52" fmla="*/ 321 w 401"/>
                <a:gd name="T53" fmla="*/ 341 h 366"/>
                <a:gd name="T54" fmla="*/ 346 w 401"/>
                <a:gd name="T55" fmla="*/ 351 h 366"/>
                <a:gd name="T56" fmla="*/ 367 w 401"/>
                <a:gd name="T57" fmla="*/ 360 h 366"/>
                <a:gd name="T58" fmla="*/ 383 w 401"/>
                <a:gd name="T59" fmla="*/ 365 h 366"/>
                <a:gd name="T60" fmla="*/ 394 w 401"/>
                <a:gd name="T61" fmla="*/ 360 h 366"/>
                <a:gd name="T62" fmla="*/ 400 w 401"/>
                <a:gd name="T63" fmla="*/ 333 h 366"/>
                <a:gd name="T64" fmla="*/ 394 w 401"/>
                <a:gd name="T65" fmla="*/ 297 h 366"/>
                <a:gd name="T66" fmla="*/ 378 w 401"/>
                <a:gd name="T67" fmla="*/ 259 h 366"/>
                <a:gd name="T68" fmla="*/ 354 w 401"/>
                <a:gd name="T69" fmla="*/ 228 h 366"/>
                <a:gd name="T70" fmla="*/ 327 w 401"/>
                <a:gd name="T71" fmla="*/ 212 h 366"/>
                <a:gd name="T72" fmla="*/ 310 w 401"/>
                <a:gd name="T73" fmla="*/ 217 h 366"/>
                <a:gd name="T74" fmla="*/ 293 w 401"/>
                <a:gd name="T75" fmla="*/ 230 h 366"/>
                <a:gd name="T76" fmla="*/ 274 w 401"/>
                <a:gd name="T77" fmla="*/ 242 h 366"/>
                <a:gd name="T78" fmla="*/ 252 w 401"/>
                <a:gd name="T79" fmla="*/ 244 h 366"/>
                <a:gd name="T80" fmla="*/ 223 w 401"/>
                <a:gd name="T81" fmla="*/ 236 h 366"/>
                <a:gd name="T82" fmla="*/ 203 w 401"/>
                <a:gd name="T83" fmla="*/ 225 h 366"/>
                <a:gd name="T84" fmla="*/ 188 w 401"/>
                <a:gd name="T85" fmla="*/ 210 h 366"/>
                <a:gd name="T86" fmla="*/ 178 w 401"/>
                <a:gd name="T87" fmla="*/ 190 h 366"/>
                <a:gd name="T88" fmla="*/ 175 w 401"/>
                <a:gd name="T89" fmla="*/ 158 h 366"/>
                <a:gd name="T90" fmla="*/ 183 w 401"/>
                <a:gd name="T91" fmla="*/ 133 h 366"/>
                <a:gd name="T92" fmla="*/ 198 w 401"/>
                <a:gd name="T93" fmla="*/ 111 h 366"/>
                <a:gd name="T94" fmla="*/ 220 w 401"/>
                <a:gd name="T95" fmla="*/ 85 h 366"/>
                <a:gd name="T96" fmla="*/ 243 w 401"/>
                <a:gd name="T97" fmla="*/ 53 h 366"/>
                <a:gd name="T98" fmla="*/ 254 w 401"/>
                <a:gd name="T99" fmla="*/ 41 h 366"/>
                <a:gd name="T100" fmla="*/ 264 w 401"/>
                <a:gd name="T101" fmla="*/ 31 h 366"/>
                <a:gd name="T102" fmla="*/ 272 w 401"/>
                <a:gd name="T103" fmla="*/ 24 h 366"/>
                <a:gd name="T104" fmla="*/ 274 w 401"/>
                <a:gd name="T105" fmla="*/ 16 h 366"/>
                <a:gd name="T106" fmla="*/ 272 w 401"/>
                <a:gd name="T107" fmla="*/ 13 h 366"/>
                <a:gd name="T108" fmla="*/ 268 w 401"/>
                <a:gd name="T109" fmla="*/ 12 h 366"/>
                <a:gd name="T110" fmla="*/ 263 w 401"/>
                <a:gd name="T111" fmla="*/ 13 h 366"/>
                <a:gd name="T112" fmla="*/ 256 w 401"/>
                <a:gd name="T113" fmla="*/ 14 h 3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1"/>
                <a:gd name="T172" fmla="*/ 0 h 366"/>
                <a:gd name="T173" fmla="*/ 401 w 401"/>
                <a:gd name="T174" fmla="*/ 366 h 3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1" h="366">
                  <a:moveTo>
                    <a:pt x="252" y="15"/>
                  </a:moveTo>
                  <a:lnTo>
                    <a:pt x="241" y="14"/>
                  </a:lnTo>
                  <a:lnTo>
                    <a:pt x="236" y="14"/>
                  </a:lnTo>
                  <a:lnTo>
                    <a:pt x="232" y="13"/>
                  </a:lnTo>
                  <a:lnTo>
                    <a:pt x="228" y="12"/>
                  </a:lnTo>
                  <a:lnTo>
                    <a:pt x="224" y="12"/>
                  </a:lnTo>
                  <a:lnTo>
                    <a:pt x="220" y="11"/>
                  </a:lnTo>
                  <a:lnTo>
                    <a:pt x="216" y="10"/>
                  </a:lnTo>
                  <a:lnTo>
                    <a:pt x="213" y="9"/>
                  </a:lnTo>
                  <a:lnTo>
                    <a:pt x="210" y="8"/>
                  </a:lnTo>
                  <a:lnTo>
                    <a:pt x="206" y="7"/>
                  </a:lnTo>
                  <a:lnTo>
                    <a:pt x="203" y="6"/>
                  </a:lnTo>
                  <a:lnTo>
                    <a:pt x="200" y="6"/>
                  </a:lnTo>
                  <a:lnTo>
                    <a:pt x="197" y="5"/>
                  </a:lnTo>
                  <a:lnTo>
                    <a:pt x="194" y="4"/>
                  </a:lnTo>
                  <a:lnTo>
                    <a:pt x="192" y="3"/>
                  </a:lnTo>
                  <a:lnTo>
                    <a:pt x="189" y="2"/>
                  </a:lnTo>
                  <a:lnTo>
                    <a:pt x="186" y="2"/>
                  </a:lnTo>
                  <a:lnTo>
                    <a:pt x="183" y="1"/>
                  </a:lnTo>
                  <a:lnTo>
                    <a:pt x="180" y="1"/>
                  </a:lnTo>
                  <a:lnTo>
                    <a:pt x="177" y="0"/>
                  </a:lnTo>
                  <a:lnTo>
                    <a:pt x="174" y="0"/>
                  </a:lnTo>
                  <a:lnTo>
                    <a:pt x="171" y="0"/>
                  </a:lnTo>
                  <a:lnTo>
                    <a:pt x="168" y="0"/>
                  </a:lnTo>
                  <a:lnTo>
                    <a:pt x="164" y="0"/>
                  </a:lnTo>
                  <a:lnTo>
                    <a:pt x="161" y="1"/>
                  </a:lnTo>
                  <a:lnTo>
                    <a:pt x="157" y="1"/>
                  </a:lnTo>
                  <a:lnTo>
                    <a:pt x="154" y="2"/>
                  </a:lnTo>
                  <a:lnTo>
                    <a:pt x="149" y="3"/>
                  </a:lnTo>
                  <a:lnTo>
                    <a:pt x="145" y="4"/>
                  </a:lnTo>
                  <a:lnTo>
                    <a:pt x="140" y="6"/>
                  </a:lnTo>
                  <a:lnTo>
                    <a:pt x="136" y="8"/>
                  </a:lnTo>
                  <a:lnTo>
                    <a:pt x="124" y="12"/>
                  </a:lnTo>
                  <a:lnTo>
                    <a:pt x="118" y="14"/>
                  </a:lnTo>
                  <a:lnTo>
                    <a:pt x="112" y="16"/>
                  </a:lnTo>
                  <a:lnTo>
                    <a:pt x="107" y="18"/>
                  </a:lnTo>
                  <a:lnTo>
                    <a:pt x="102" y="20"/>
                  </a:lnTo>
                  <a:lnTo>
                    <a:pt x="98" y="22"/>
                  </a:lnTo>
                  <a:lnTo>
                    <a:pt x="93" y="24"/>
                  </a:lnTo>
                  <a:lnTo>
                    <a:pt x="88" y="26"/>
                  </a:lnTo>
                  <a:lnTo>
                    <a:pt x="84" y="28"/>
                  </a:lnTo>
                  <a:lnTo>
                    <a:pt x="80" y="31"/>
                  </a:lnTo>
                  <a:lnTo>
                    <a:pt x="76" y="33"/>
                  </a:lnTo>
                  <a:lnTo>
                    <a:pt x="73" y="35"/>
                  </a:lnTo>
                  <a:lnTo>
                    <a:pt x="69" y="38"/>
                  </a:lnTo>
                  <a:lnTo>
                    <a:pt x="66" y="40"/>
                  </a:lnTo>
                  <a:lnTo>
                    <a:pt x="62" y="43"/>
                  </a:lnTo>
                  <a:lnTo>
                    <a:pt x="59" y="46"/>
                  </a:lnTo>
                  <a:lnTo>
                    <a:pt x="56" y="49"/>
                  </a:lnTo>
                  <a:lnTo>
                    <a:pt x="53" y="52"/>
                  </a:lnTo>
                  <a:lnTo>
                    <a:pt x="50" y="55"/>
                  </a:lnTo>
                  <a:lnTo>
                    <a:pt x="47" y="59"/>
                  </a:lnTo>
                  <a:lnTo>
                    <a:pt x="44" y="62"/>
                  </a:lnTo>
                  <a:lnTo>
                    <a:pt x="41" y="66"/>
                  </a:lnTo>
                  <a:lnTo>
                    <a:pt x="38" y="71"/>
                  </a:lnTo>
                  <a:lnTo>
                    <a:pt x="35" y="75"/>
                  </a:lnTo>
                  <a:lnTo>
                    <a:pt x="32" y="80"/>
                  </a:lnTo>
                  <a:lnTo>
                    <a:pt x="30" y="85"/>
                  </a:lnTo>
                  <a:lnTo>
                    <a:pt x="26" y="90"/>
                  </a:lnTo>
                  <a:lnTo>
                    <a:pt x="24" y="96"/>
                  </a:lnTo>
                  <a:lnTo>
                    <a:pt x="21" y="102"/>
                  </a:lnTo>
                  <a:lnTo>
                    <a:pt x="18" y="108"/>
                  </a:lnTo>
                  <a:lnTo>
                    <a:pt x="15" y="115"/>
                  </a:lnTo>
                  <a:lnTo>
                    <a:pt x="12" y="121"/>
                  </a:lnTo>
                  <a:lnTo>
                    <a:pt x="10" y="124"/>
                  </a:lnTo>
                  <a:lnTo>
                    <a:pt x="9" y="127"/>
                  </a:lnTo>
                  <a:lnTo>
                    <a:pt x="8" y="130"/>
                  </a:lnTo>
                  <a:lnTo>
                    <a:pt x="7" y="133"/>
                  </a:lnTo>
                  <a:lnTo>
                    <a:pt x="6" y="136"/>
                  </a:lnTo>
                  <a:lnTo>
                    <a:pt x="5" y="138"/>
                  </a:lnTo>
                  <a:lnTo>
                    <a:pt x="4" y="141"/>
                  </a:lnTo>
                  <a:lnTo>
                    <a:pt x="3" y="144"/>
                  </a:lnTo>
                  <a:lnTo>
                    <a:pt x="3" y="146"/>
                  </a:lnTo>
                  <a:lnTo>
                    <a:pt x="2" y="149"/>
                  </a:lnTo>
                  <a:lnTo>
                    <a:pt x="2" y="152"/>
                  </a:lnTo>
                  <a:lnTo>
                    <a:pt x="1" y="154"/>
                  </a:lnTo>
                  <a:lnTo>
                    <a:pt x="1" y="157"/>
                  </a:lnTo>
                  <a:lnTo>
                    <a:pt x="0" y="160"/>
                  </a:lnTo>
                  <a:lnTo>
                    <a:pt x="0" y="162"/>
                  </a:lnTo>
                  <a:lnTo>
                    <a:pt x="0" y="164"/>
                  </a:lnTo>
                  <a:lnTo>
                    <a:pt x="0" y="167"/>
                  </a:lnTo>
                  <a:lnTo>
                    <a:pt x="0" y="170"/>
                  </a:lnTo>
                  <a:lnTo>
                    <a:pt x="0" y="172"/>
                  </a:lnTo>
                  <a:lnTo>
                    <a:pt x="0" y="174"/>
                  </a:lnTo>
                  <a:lnTo>
                    <a:pt x="1" y="177"/>
                  </a:lnTo>
                  <a:lnTo>
                    <a:pt x="1" y="180"/>
                  </a:lnTo>
                  <a:lnTo>
                    <a:pt x="2" y="182"/>
                  </a:lnTo>
                  <a:lnTo>
                    <a:pt x="2" y="185"/>
                  </a:lnTo>
                  <a:lnTo>
                    <a:pt x="3" y="188"/>
                  </a:lnTo>
                  <a:lnTo>
                    <a:pt x="4" y="190"/>
                  </a:lnTo>
                  <a:lnTo>
                    <a:pt x="5" y="193"/>
                  </a:lnTo>
                  <a:lnTo>
                    <a:pt x="6" y="196"/>
                  </a:lnTo>
                  <a:lnTo>
                    <a:pt x="7" y="198"/>
                  </a:lnTo>
                  <a:lnTo>
                    <a:pt x="9" y="201"/>
                  </a:lnTo>
                  <a:lnTo>
                    <a:pt x="12" y="208"/>
                  </a:lnTo>
                  <a:lnTo>
                    <a:pt x="14" y="210"/>
                  </a:lnTo>
                  <a:lnTo>
                    <a:pt x="16" y="213"/>
                  </a:lnTo>
                  <a:lnTo>
                    <a:pt x="18" y="215"/>
                  </a:lnTo>
                  <a:lnTo>
                    <a:pt x="20" y="217"/>
                  </a:lnTo>
                  <a:lnTo>
                    <a:pt x="21" y="219"/>
                  </a:lnTo>
                  <a:lnTo>
                    <a:pt x="23" y="221"/>
                  </a:lnTo>
                  <a:lnTo>
                    <a:pt x="25" y="222"/>
                  </a:lnTo>
                  <a:lnTo>
                    <a:pt x="27" y="223"/>
                  </a:lnTo>
                  <a:lnTo>
                    <a:pt x="30" y="224"/>
                  </a:lnTo>
                  <a:lnTo>
                    <a:pt x="32" y="226"/>
                  </a:lnTo>
                  <a:lnTo>
                    <a:pt x="34" y="226"/>
                  </a:lnTo>
                  <a:lnTo>
                    <a:pt x="36" y="227"/>
                  </a:lnTo>
                  <a:lnTo>
                    <a:pt x="38" y="228"/>
                  </a:lnTo>
                  <a:lnTo>
                    <a:pt x="41" y="228"/>
                  </a:lnTo>
                  <a:lnTo>
                    <a:pt x="43" y="229"/>
                  </a:lnTo>
                  <a:lnTo>
                    <a:pt x="46" y="230"/>
                  </a:lnTo>
                  <a:lnTo>
                    <a:pt x="48" y="230"/>
                  </a:lnTo>
                  <a:lnTo>
                    <a:pt x="51" y="231"/>
                  </a:lnTo>
                  <a:lnTo>
                    <a:pt x="54" y="231"/>
                  </a:lnTo>
                  <a:lnTo>
                    <a:pt x="56" y="232"/>
                  </a:lnTo>
                  <a:lnTo>
                    <a:pt x="59" y="232"/>
                  </a:lnTo>
                  <a:lnTo>
                    <a:pt x="62" y="233"/>
                  </a:lnTo>
                  <a:lnTo>
                    <a:pt x="65" y="234"/>
                  </a:lnTo>
                  <a:lnTo>
                    <a:pt x="68" y="235"/>
                  </a:lnTo>
                  <a:lnTo>
                    <a:pt x="72" y="236"/>
                  </a:lnTo>
                  <a:lnTo>
                    <a:pt x="75" y="237"/>
                  </a:lnTo>
                  <a:lnTo>
                    <a:pt x="78" y="238"/>
                  </a:lnTo>
                  <a:lnTo>
                    <a:pt x="82" y="240"/>
                  </a:lnTo>
                  <a:lnTo>
                    <a:pt x="86" y="242"/>
                  </a:lnTo>
                  <a:lnTo>
                    <a:pt x="90" y="244"/>
                  </a:lnTo>
                  <a:lnTo>
                    <a:pt x="100" y="250"/>
                  </a:lnTo>
                  <a:lnTo>
                    <a:pt x="104" y="252"/>
                  </a:lnTo>
                  <a:lnTo>
                    <a:pt x="108" y="255"/>
                  </a:lnTo>
                  <a:lnTo>
                    <a:pt x="113" y="257"/>
                  </a:lnTo>
                  <a:lnTo>
                    <a:pt x="116" y="259"/>
                  </a:lnTo>
                  <a:lnTo>
                    <a:pt x="120" y="262"/>
                  </a:lnTo>
                  <a:lnTo>
                    <a:pt x="124" y="264"/>
                  </a:lnTo>
                  <a:lnTo>
                    <a:pt x="127" y="266"/>
                  </a:lnTo>
                  <a:lnTo>
                    <a:pt x="130" y="268"/>
                  </a:lnTo>
                  <a:lnTo>
                    <a:pt x="133" y="270"/>
                  </a:lnTo>
                  <a:lnTo>
                    <a:pt x="136" y="272"/>
                  </a:lnTo>
                  <a:lnTo>
                    <a:pt x="138" y="274"/>
                  </a:lnTo>
                  <a:lnTo>
                    <a:pt x="141" y="275"/>
                  </a:lnTo>
                  <a:lnTo>
                    <a:pt x="144" y="277"/>
                  </a:lnTo>
                  <a:lnTo>
                    <a:pt x="147" y="279"/>
                  </a:lnTo>
                  <a:lnTo>
                    <a:pt x="149" y="280"/>
                  </a:lnTo>
                  <a:lnTo>
                    <a:pt x="152" y="282"/>
                  </a:lnTo>
                  <a:lnTo>
                    <a:pt x="155" y="284"/>
                  </a:lnTo>
                  <a:lnTo>
                    <a:pt x="158" y="286"/>
                  </a:lnTo>
                  <a:lnTo>
                    <a:pt x="160" y="287"/>
                  </a:lnTo>
                  <a:lnTo>
                    <a:pt x="164" y="289"/>
                  </a:lnTo>
                  <a:lnTo>
                    <a:pt x="166" y="290"/>
                  </a:lnTo>
                  <a:lnTo>
                    <a:pt x="170" y="292"/>
                  </a:lnTo>
                  <a:lnTo>
                    <a:pt x="174" y="294"/>
                  </a:lnTo>
                  <a:lnTo>
                    <a:pt x="177" y="296"/>
                  </a:lnTo>
                  <a:lnTo>
                    <a:pt x="181" y="298"/>
                  </a:lnTo>
                  <a:lnTo>
                    <a:pt x="185" y="300"/>
                  </a:lnTo>
                  <a:lnTo>
                    <a:pt x="190" y="302"/>
                  </a:lnTo>
                  <a:lnTo>
                    <a:pt x="194" y="304"/>
                  </a:lnTo>
                  <a:lnTo>
                    <a:pt x="200" y="306"/>
                  </a:lnTo>
                  <a:lnTo>
                    <a:pt x="205" y="308"/>
                  </a:lnTo>
                  <a:lnTo>
                    <a:pt x="214" y="312"/>
                  </a:lnTo>
                  <a:lnTo>
                    <a:pt x="218" y="313"/>
                  </a:lnTo>
                  <a:lnTo>
                    <a:pt x="222" y="315"/>
                  </a:lnTo>
                  <a:lnTo>
                    <a:pt x="225" y="316"/>
                  </a:lnTo>
                  <a:lnTo>
                    <a:pt x="229" y="317"/>
                  </a:lnTo>
                  <a:lnTo>
                    <a:pt x="232" y="318"/>
                  </a:lnTo>
                  <a:lnTo>
                    <a:pt x="235" y="320"/>
                  </a:lnTo>
                  <a:lnTo>
                    <a:pt x="238" y="320"/>
                  </a:lnTo>
                  <a:lnTo>
                    <a:pt x="241" y="321"/>
                  </a:lnTo>
                  <a:lnTo>
                    <a:pt x="244" y="322"/>
                  </a:lnTo>
                  <a:lnTo>
                    <a:pt x="246" y="323"/>
                  </a:lnTo>
                  <a:lnTo>
                    <a:pt x="249" y="324"/>
                  </a:lnTo>
                  <a:lnTo>
                    <a:pt x="251" y="324"/>
                  </a:lnTo>
                  <a:lnTo>
                    <a:pt x="254" y="325"/>
                  </a:lnTo>
                  <a:lnTo>
                    <a:pt x="256" y="325"/>
                  </a:lnTo>
                  <a:lnTo>
                    <a:pt x="259" y="326"/>
                  </a:lnTo>
                  <a:lnTo>
                    <a:pt x="261" y="326"/>
                  </a:lnTo>
                  <a:lnTo>
                    <a:pt x="264" y="327"/>
                  </a:lnTo>
                  <a:lnTo>
                    <a:pt x="266" y="328"/>
                  </a:lnTo>
                  <a:lnTo>
                    <a:pt x="269" y="328"/>
                  </a:lnTo>
                  <a:lnTo>
                    <a:pt x="272" y="328"/>
                  </a:lnTo>
                  <a:lnTo>
                    <a:pt x="275" y="329"/>
                  </a:lnTo>
                  <a:lnTo>
                    <a:pt x="278" y="330"/>
                  </a:lnTo>
                  <a:lnTo>
                    <a:pt x="281" y="330"/>
                  </a:lnTo>
                  <a:lnTo>
                    <a:pt x="284" y="331"/>
                  </a:lnTo>
                  <a:lnTo>
                    <a:pt x="288" y="332"/>
                  </a:lnTo>
                  <a:lnTo>
                    <a:pt x="292" y="333"/>
                  </a:lnTo>
                  <a:lnTo>
                    <a:pt x="296" y="334"/>
                  </a:lnTo>
                  <a:lnTo>
                    <a:pt x="300" y="335"/>
                  </a:lnTo>
                  <a:lnTo>
                    <a:pt x="304" y="336"/>
                  </a:lnTo>
                  <a:lnTo>
                    <a:pt x="309" y="338"/>
                  </a:lnTo>
                  <a:lnTo>
                    <a:pt x="317" y="340"/>
                  </a:lnTo>
                  <a:lnTo>
                    <a:pt x="321" y="341"/>
                  </a:lnTo>
                  <a:lnTo>
                    <a:pt x="325" y="342"/>
                  </a:lnTo>
                  <a:lnTo>
                    <a:pt x="328" y="344"/>
                  </a:lnTo>
                  <a:lnTo>
                    <a:pt x="332" y="345"/>
                  </a:lnTo>
                  <a:lnTo>
                    <a:pt x="336" y="347"/>
                  </a:lnTo>
                  <a:lnTo>
                    <a:pt x="339" y="348"/>
                  </a:lnTo>
                  <a:lnTo>
                    <a:pt x="342" y="350"/>
                  </a:lnTo>
                  <a:lnTo>
                    <a:pt x="346" y="351"/>
                  </a:lnTo>
                  <a:lnTo>
                    <a:pt x="349" y="352"/>
                  </a:lnTo>
                  <a:lnTo>
                    <a:pt x="352" y="354"/>
                  </a:lnTo>
                  <a:lnTo>
                    <a:pt x="355" y="356"/>
                  </a:lnTo>
                  <a:lnTo>
                    <a:pt x="358" y="357"/>
                  </a:lnTo>
                  <a:lnTo>
                    <a:pt x="361" y="358"/>
                  </a:lnTo>
                  <a:lnTo>
                    <a:pt x="364" y="360"/>
                  </a:lnTo>
                  <a:lnTo>
                    <a:pt x="367" y="360"/>
                  </a:lnTo>
                  <a:lnTo>
                    <a:pt x="369" y="362"/>
                  </a:lnTo>
                  <a:lnTo>
                    <a:pt x="372" y="362"/>
                  </a:lnTo>
                  <a:lnTo>
                    <a:pt x="374" y="363"/>
                  </a:lnTo>
                  <a:lnTo>
                    <a:pt x="377" y="364"/>
                  </a:lnTo>
                  <a:lnTo>
                    <a:pt x="379" y="364"/>
                  </a:lnTo>
                  <a:lnTo>
                    <a:pt x="381" y="365"/>
                  </a:lnTo>
                  <a:lnTo>
                    <a:pt x="383" y="365"/>
                  </a:lnTo>
                  <a:lnTo>
                    <a:pt x="385" y="365"/>
                  </a:lnTo>
                  <a:lnTo>
                    <a:pt x="387" y="365"/>
                  </a:lnTo>
                  <a:lnTo>
                    <a:pt x="388" y="364"/>
                  </a:lnTo>
                  <a:lnTo>
                    <a:pt x="390" y="364"/>
                  </a:lnTo>
                  <a:lnTo>
                    <a:pt x="392" y="363"/>
                  </a:lnTo>
                  <a:lnTo>
                    <a:pt x="393" y="362"/>
                  </a:lnTo>
                  <a:lnTo>
                    <a:pt x="394" y="360"/>
                  </a:lnTo>
                  <a:lnTo>
                    <a:pt x="396" y="359"/>
                  </a:lnTo>
                  <a:lnTo>
                    <a:pt x="398" y="353"/>
                  </a:lnTo>
                  <a:lnTo>
                    <a:pt x="399" y="349"/>
                  </a:lnTo>
                  <a:lnTo>
                    <a:pt x="400" y="346"/>
                  </a:lnTo>
                  <a:lnTo>
                    <a:pt x="400" y="341"/>
                  </a:lnTo>
                  <a:lnTo>
                    <a:pt x="400" y="337"/>
                  </a:lnTo>
                  <a:lnTo>
                    <a:pt x="400" y="333"/>
                  </a:lnTo>
                  <a:lnTo>
                    <a:pt x="400" y="328"/>
                  </a:lnTo>
                  <a:lnTo>
                    <a:pt x="400" y="323"/>
                  </a:lnTo>
                  <a:lnTo>
                    <a:pt x="399" y="318"/>
                  </a:lnTo>
                  <a:lnTo>
                    <a:pt x="398" y="313"/>
                  </a:lnTo>
                  <a:lnTo>
                    <a:pt x="397" y="308"/>
                  </a:lnTo>
                  <a:lnTo>
                    <a:pt x="395" y="302"/>
                  </a:lnTo>
                  <a:lnTo>
                    <a:pt x="394" y="297"/>
                  </a:lnTo>
                  <a:lnTo>
                    <a:pt x="392" y="291"/>
                  </a:lnTo>
                  <a:lnTo>
                    <a:pt x="390" y="286"/>
                  </a:lnTo>
                  <a:lnTo>
                    <a:pt x="388" y="280"/>
                  </a:lnTo>
                  <a:lnTo>
                    <a:pt x="386" y="275"/>
                  </a:lnTo>
                  <a:lnTo>
                    <a:pt x="383" y="270"/>
                  </a:lnTo>
                  <a:lnTo>
                    <a:pt x="380" y="264"/>
                  </a:lnTo>
                  <a:lnTo>
                    <a:pt x="378" y="259"/>
                  </a:lnTo>
                  <a:lnTo>
                    <a:pt x="375" y="254"/>
                  </a:lnTo>
                  <a:lnTo>
                    <a:pt x="372" y="249"/>
                  </a:lnTo>
                  <a:lnTo>
                    <a:pt x="368" y="244"/>
                  </a:lnTo>
                  <a:lnTo>
                    <a:pt x="365" y="240"/>
                  </a:lnTo>
                  <a:lnTo>
                    <a:pt x="362" y="236"/>
                  </a:lnTo>
                  <a:lnTo>
                    <a:pt x="358" y="232"/>
                  </a:lnTo>
                  <a:lnTo>
                    <a:pt x="354" y="228"/>
                  </a:lnTo>
                  <a:lnTo>
                    <a:pt x="350" y="224"/>
                  </a:lnTo>
                  <a:lnTo>
                    <a:pt x="346" y="221"/>
                  </a:lnTo>
                  <a:lnTo>
                    <a:pt x="342" y="218"/>
                  </a:lnTo>
                  <a:lnTo>
                    <a:pt x="338" y="216"/>
                  </a:lnTo>
                  <a:lnTo>
                    <a:pt x="332" y="213"/>
                  </a:lnTo>
                  <a:lnTo>
                    <a:pt x="329" y="212"/>
                  </a:lnTo>
                  <a:lnTo>
                    <a:pt x="327" y="212"/>
                  </a:lnTo>
                  <a:lnTo>
                    <a:pt x="324" y="212"/>
                  </a:lnTo>
                  <a:lnTo>
                    <a:pt x="322" y="212"/>
                  </a:lnTo>
                  <a:lnTo>
                    <a:pt x="319" y="213"/>
                  </a:lnTo>
                  <a:lnTo>
                    <a:pt x="316" y="214"/>
                  </a:lnTo>
                  <a:lnTo>
                    <a:pt x="314" y="214"/>
                  </a:lnTo>
                  <a:lnTo>
                    <a:pt x="312" y="216"/>
                  </a:lnTo>
                  <a:lnTo>
                    <a:pt x="310" y="217"/>
                  </a:lnTo>
                  <a:lnTo>
                    <a:pt x="307" y="219"/>
                  </a:lnTo>
                  <a:lnTo>
                    <a:pt x="305" y="220"/>
                  </a:lnTo>
                  <a:lnTo>
                    <a:pt x="302" y="222"/>
                  </a:lnTo>
                  <a:lnTo>
                    <a:pt x="300" y="224"/>
                  </a:lnTo>
                  <a:lnTo>
                    <a:pt x="298" y="226"/>
                  </a:lnTo>
                  <a:lnTo>
                    <a:pt x="295" y="228"/>
                  </a:lnTo>
                  <a:lnTo>
                    <a:pt x="293" y="230"/>
                  </a:lnTo>
                  <a:lnTo>
                    <a:pt x="290" y="232"/>
                  </a:lnTo>
                  <a:lnTo>
                    <a:pt x="288" y="234"/>
                  </a:lnTo>
                  <a:lnTo>
                    <a:pt x="285" y="236"/>
                  </a:lnTo>
                  <a:lnTo>
                    <a:pt x="283" y="238"/>
                  </a:lnTo>
                  <a:lnTo>
                    <a:pt x="280" y="239"/>
                  </a:lnTo>
                  <a:lnTo>
                    <a:pt x="277" y="240"/>
                  </a:lnTo>
                  <a:lnTo>
                    <a:pt x="274" y="242"/>
                  </a:lnTo>
                  <a:lnTo>
                    <a:pt x="272" y="243"/>
                  </a:lnTo>
                  <a:lnTo>
                    <a:pt x="268" y="244"/>
                  </a:lnTo>
                  <a:lnTo>
                    <a:pt x="265" y="244"/>
                  </a:lnTo>
                  <a:lnTo>
                    <a:pt x="262" y="245"/>
                  </a:lnTo>
                  <a:lnTo>
                    <a:pt x="259" y="245"/>
                  </a:lnTo>
                  <a:lnTo>
                    <a:pt x="255" y="244"/>
                  </a:lnTo>
                  <a:lnTo>
                    <a:pt x="252" y="244"/>
                  </a:lnTo>
                  <a:lnTo>
                    <a:pt x="244" y="242"/>
                  </a:lnTo>
                  <a:lnTo>
                    <a:pt x="240" y="241"/>
                  </a:lnTo>
                  <a:lnTo>
                    <a:pt x="237" y="240"/>
                  </a:lnTo>
                  <a:lnTo>
                    <a:pt x="233" y="239"/>
                  </a:lnTo>
                  <a:lnTo>
                    <a:pt x="230" y="238"/>
                  </a:lnTo>
                  <a:lnTo>
                    <a:pt x="226" y="237"/>
                  </a:lnTo>
                  <a:lnTo>
                    <a:pt x="223" y="236"/>
                  </a:lnTo>
                  <a:lnTo>
                    <a:pt x="220" y="234"/>
                  </a:lnTo>
                  <a:lnTo>
                    <a:pt x="217" y="233"/>
                  </a:lnTo>
                  <a:lnTo>
                    <a:pt x="214" y="232"/>
                  </a:lnTo>
                  <a:lnTo>
                    <a:pt x="211" y="230"/>
                  </a:lnTo>
                  <a:lnTo>
                    <a:pt x="208" y="228"/>
                  </a:lnTo>
                  <a:lnTo>
                    <a:pt x="206" y="227"/>
                  </a:lnTo>
                  <a:lnTo>
                    <a:pt x="203" y="225"/>
                  </a:lnTo>
                  <a:lnTo>
                    <a:pt x="201" y="223"/>
                  </a:lnTo>
                  <a:lnTo>
                    <a:pt x="198" y="221"/>
                  </a:lnTo>
                  <a:lnTo>
                    <a:pt x="196" y="219"/>
                  </a:lnTo>
                  <a:lnTo>
                    <a:pt x="194" y="217"/>
                  </a:lnTo>
                  <a:lnTo>
                    <a:pt x="192" y="215"/>
                  </a:lnTo>
                  <a:lnTo>
                    <a:pt x="190" y="213"/>
                  </a:lnTo>
                  <a:lnTo>
                    <a:pt x="188" y="210"/>
                  </a:lnTo>
                  <a:lnTo>
                    <a:pt x="186" y="208"/>
                  </a:lnTo>
                  <a:lnTo>
                    <a:pt x="185" y="205"/>
                  </a:lnTo>
                  <a:lnTo>
                    <a:pt x="183" y="202"/>
                  </a:lnTo>
                  <a:lnTo>
                    <a:pt x="182" y="200"/>
                  </a:lnTo>
                  <a:lnTo>
                    <a:pt x="180" y="196"/>
                  </a:lnTo>
                  <a:lnTo>
                    <a:pt x="180" y="193"/>
                  </a:lnTo>
                  <a:lnTo>
                    <a:pt x="178" y="190"/>
                  </a:lnTo>
                  <a:lnTo>
                    <a:pt x="178" y="187"/>
                  </a:lnTo>
                  <a:lnTo>
                    <a:pt x="177" y="183"/>
                  </a:lnTo>
                  <a:lnTo>
                    <a:pt x="176" y="180"/>
                  </a:lnTo>
                  <a:lnTo>
                    <a:pt x="175" y="170"/>
                  </a:lnTo>
                  <a:lnTo>
                    <a:pt x="175" y="166"/>
                  </a:lnTo>
                  <a:lnTo>
                    <a:pt x="175" y="162"/>
                  </a:lnTo>
                  <a:lnTo>
                    <a:pt x="175" y="158"/>
                  </a:lnTo>
                  <a:lnTo>
                    <a:pt x="176" y="154"/>
                  </a:lnTo>
                  <a:lnTo>
                    <a:pt x="176" y="150"/>
                  </a:lnTo>
                  <a:lnTo>
                    <a:pt x="178" y="147"/>
                  </a:lnTo>
                  <a:lnTo>
                    <a:pt x="178" y="143"/>
                  </a:lnTo>
                  <a:lnTo>
                    <a:pt x="180" y="140"/>
                  </a:lnTo>
                  <a:lnTo>
                    <a:pt x="181" y="136"/>
                  </a:lnTo>
                  <a:lnTo>
                    <a:pt x="183" y="133"/>
                  </a:lnTo>
                  <a:lnTo>
                    <a:pt x="185" y="130"/>
                  </a:lnTo>
                  <a:lnTo>
                    <a:pt x="187" y="127"/>
                  </a:lnTo>
                  <a:lnTo>
                    <a:pt x="189" y="124"/>
                  </a:lnTo>
                  <a:lnTo>
                    <a:pt x="191" y="120"/>
                  </a:lnTo>
                  <a:lnTo>
                    <a:pt x="193" y="117"/>
                  </a:lnTo>
                  <a:lnTo>
                    <a:pt x="196" y="114"/>
                  </a:lnTo>
                  <a:lnTo>
                    <a:pt x="198" y="111"/>
                  </a:lnTo>
                  <a:lnTo>
                    <a:pt x="201" y="107"/>
                  </a:lnTo>
                  <a:lnTo>
                    <a:pt x="204" y="104"/>
                  </a:lnTo>
                  <a:lnTo>
                    <a:pt x="207" y="100"/>
                  </a:lnTo>
                  <a:lnTo>
                    <a:pt x="210" y="97"/>
                  </a:lnTo>
                  <a:lnTo>
                    <a:pt x="213" y="93"/>
                  </a:lnTo>
                  <a:lnTo>
                    <a:pt x="216" y="89"/>
                  </a:lnTo>
                  <a:lnTo>
                    <a:pt x="220" y="85"/>
                  </a:lnTo>
                  <a:lnTo>
                    <a:pt x="223" y="81"/>
                  </a:lnTo>
                  <a:lnTo>
                    <a:pt x="226" y="77"/>
                  </a:lnTo>
                  <a:lnTo>
                    <a:pt x="230" y="72"/>
                  </a:lnTo>
                  <a:lnTo>
                    <a:pt x="233" y="68"/>
                  </a:lnTo>
                  <a:lnTo>
                    <a:pt x="236" y="62"/>
                  </a:lnTo>
                  <a:lnTo>
                    <a:pt x="240" y="58"/>
                  </a:lnTo>
                  <a:lnTo>
                    <a:pt x="243" y="53"/>
                  </a:lnTo>
                  <a:lnTo>
                    <a:pt x="244" y="51"/>
                  </a:lnTo>
                  <a:lnTo>
                    <a:pt x="246" y="49"/>
                  </a:lnTo>
                  <a:lnTo>
                    <a:pt x="247" y="48"/>
                  </a:lnTo>
                  <a:lnTo>
                    <a:pt x="249" y="46"/>
                  </a:lnTo>
                  <a:lnTo>
                    <a:pt x="250" y="44"/>
                  </a:lnTo>
                  <a:lnTo>
                    <a:pt x="252" y="42"/>
                  </a:lnTo>
                  <a:lnTo>
                    <a:pt x="254" y="41"/>
                  </a:lnTo>
                  <a:lnTo>
                    <a:pt x="255" y="39"/>
                  </a:lnTo>
                  <a:lnTo>
                    <a:pt x="257" y="38"/>
                  </a:lnTo>
                  <a:lnTo>
                    <a:pt x="258" y="36"/>
                  </a:lnTo>
                  <a:lnTo>
                    <a:pt x="260" y="35"/>
                  </a:lnTo>
                  <a:lnTo>
                    <a:pt x="261" y="34"/>
                  </a:lnTo>
                  <a:lnTo>
                    <a:pt x="263" y="32"/>
                  </a:lnTo>
                  <a:lnTo>
                    <a:pt x="264" y="31"/>
                  </a:lnTo>
                  <a:lnTo>
                    <a:pt x="265" y="30"/>
                  </a:lnTo>
                  <a:lnTo>
                    <a:pt x="266" y="29"/>
                  </a:lnTo>
                  <a:lnTo>
                    <a:pt x="268" y="28"/>
                  </a:lnTo>
                  <a:lnTo>
                    <a:pt x="269" y="27"/>
                  </a:lnTo>
                  <a:lnTo>
                    <a:pt x="270" y="26"/>
                  </a:lnTo>
                  <a:lnTo>
                    <a:pt x="271" y="25"/>
                  </a:lnTo>
                  <a:lnTo>
                    <a:pt x="272" y="24"/>
                  </a:lnTo>
                  <a:lnTo>
                    <a:pt x="272" y="22"/>
                  </a:lnTo>
                  <a:lnTo>
                    <a:pt x="273" y="22"/>
                  </a:lnTo>
                  <a:lnTo>
                    <a:pt x="274" y="20"/>
                  </a:lnTo>
                  <a:lnTo>
                    <a:pt x="274" y="18"/>
                  </a:lnTo>
                  <a:lnTo>
                    <a:pt x="274" y="16"/>
                  </a:lnTo>
                  <a:lnTo>
                    <a:pt x="274" y="15"/>
                  </a:lnTo>
                  <a:lnTo>
                    <a:pt x="274" y="14"/>
                  </a:lnTo>
                  <a:lnTo>
                    <a:pt x="274" y="13"/>
                  </a:lnTo>
                  <a:lnTo>
                    <a:pt x="273" y="13"/>
                  </a:lnTo>
                  <a:lnTo>
                    <a:pt x="272" y="13"/>
                  </a:lnTo>
                  <a:lnTo>
                    <a:pt x="272" y="12"/>
                  </a:lnTo>
                  <a:lnTo>
                    <a:pt x="271" y="12"/>
                  </a:lnTo>
                  <a:lnTo>
                    <a:pt x="270" y="12"/>
                  </a:lnTo>
                  <a:lnTo>
                    <a:pt x="269" y="12"/>
                  </a:lnTo>
                  <a:lnTo>
                    <a:pt x="268" y="12"/>
                  </a:lnTo>
                  <a:lnTo>
                    <a:pt x="267" y="13"/>
                  </a:lnTo>
                  <a:lnTo>
                    <a:pt x="266" y="13"/>
                  </a:lnTo>
                  <a:lnTo>
                    <a:pt x="265" y="13"/>
                  </a:lnTo>
                  <a:lnTo>
                    <a:pt x="264" y="13"/>
                  </a:lnTo>
                  <a:lnTo>
                    <a:pt x="263" y="13"/>
                  </a:lnTo>
                  <a:lnTo>
                    <a:pt x="262" y="14"/>
                  </a:lnTo>
                  <a:lnTo>
                    <a:pt x="261" y="14"/>
                  </a:lnTo>
                  <a:lnTo>
                    <a:pt x="260" y="14"/>
                  </a:lnTo>
                  <a:lnTo>
                    <a:pt x="258" y="14"/>
                  </a:lnTo>
                  <a:lnTo>
                    <a:pt x="256" y="14"/>
                  </a:lnTo>
                  <a:lnTo>
                    <a:pt x="254" y="14"/>
                  </a:lnTo>
                  <a:lnTo>
                    <a:pt x="254" y="15"/>
                  </a:lnTo>
                  <a:lnTo>
                    <a:pt x="252" y="15"/>
                  </a:lnTo>
                </a:path>
              </a:pathLst>
            </a:custGeom>
            <a:solidFill>
              <a:srgbClr val="FFFF00"/>
            </a:solidFill>
            <a:ln w="9525">
              <a:solidFill>
                <a:schemeClr val="tx1"/>
              </a:solidFill>
              <a:round/>
              <a:headEnd/>
              <a:tailEnd/>
            </a:ln>
          </p:spPr>
          <p:txBody>
            <a:bodyPr/>
            <a:lstStyle/>
            <a:p>
              <a:endParaRPr lang="sr-Latn-RS"/>
            </a:p>
          </p:txBody>
        </p:sp>
        <p:sp>
          <p:nvSpPr>
            <p:cNvPr id="60465" name="Oval 99">
              <a:extLst>
                <a:ext uri="{FF2B5EF4-FFF2-40B4-BE49-F238E27FC236}">
                  <a16:creationId xmlns="" xmlns:a16="http://schemas.microsoft.com/office/drawing/2014/main" id="{68938652-2D21-49D1-9F1F-5072FFF7DA54}"/>
                </a:ext>
              </a:extLst>
            </p:cNvPr>
            <p:cNvSpPr>
              <a:spLocks noChangeArrowheads="1"/>
            </p:cNvSpPr>
            <p:nvPr/>
          </p:nvSpPr>
          <p:spPr bwMode="auto">
            <a:xfrm flipV="1">
              <a:off x="4080" y="967"/>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6" name="Oval 100">
              <a:extLst>
                <a:ext uri="{FF2B5EF4-FFF2-40B4-BE49-F238E27FC236}">
                  <a16:creationId xmlns="" xmlns:a16="http://schemas.microsoft.com/office/drawing/2014/main" id="{A58753A7-FF5B-4BF4-95DD-6785D8E508E9}"/>
                </a:ext>
              </a:extLst>
            </p:cNvPr>
            <p:cNvSpPr>
              <a:spLocks noChangeArrowheads="1"/>
            </p:cNvSpPr>
            <p:nvPr/>
          </p:nvSpPr>
          <p:spPr bwMode="auto">
            <a:xfrm flipV="1">
              <a:off x="3988" y="1032"/>
              <a:ext cx="69" cy="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7" name="Oval 101">
              <a:extLst>
                <a:ext uri="{FF2B5EF4-FFF2-40B4-BE49-F238E27FC236}">
                  <a16:creationId xmlns="" xmlns:a16="http://schemas.microsoft.com/office/drawing/2014/main" id="{CC990906-434D-4952-9EC9-A7A7D9E5F27A}"/>
                </a:ext>
              </a:extLst>
            </p:cNvPr>
            <p:cNvSpPr>
              <a:spLocks noChangeArrowheads="1"/>
            </p:cNvSpPr>
            <p:nvPr/>
          </p:nvSpPr>
          <p:spPr bwMode="auto">
            <a:xfrm flipV="1">
              <a:off x="4162" y="1073"/>
              <a:ext cx="70"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8" name="Oval 102">
              <a:extLst>
                <a:ext uri="{FF2B5EF4-FFF2-40B4-BE49-F238E27FC236}">
                  <a16:creationId xmlns="" xmlns:a16="http://schemas.microsoft.com/office/drawing/2014/main" id="{9D79B057-3518-4D37-9F8B-A059DAFC7010}"/>
                </a:ext>
              </a:extLst>
            </p:cNvPr>
            <p:cNvSpPr>
              <a:spLocks noChangeArrowheads="1"/>
            </p:cNvSpPr>
            <p:nvPr/>
          </p:nvSpPr>
          <p:spPr bwMode="auto">
            <a:xfrm flipV="1">
              <a:off x="4129" y="1229"/>
              <a:ext cx="69" cy="28"/>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9" name="Oval 103">
              <a:extLst>
                <a:ext uri="{FF2B5EF4-FFF2-40B4-BE49-F238E27FC236}">
                  <a16:creationId xmlns="" xmlns:a16="http://schemas.microsoft.com/office/drawing/2014/main" id="{C876F9D9-2EE2-4AFB-9109-24E312669EBB}"/>
                </a:ext>
              </a:extLst>
            </p:cNvPr>
            <p:cNvSpPr>
              <a:spLocks noChangeArrowheads="1"/>
            </p:cNvSpPr>
            <p:nvPr/>
          </p:nvSpPr>
          <p:spPr bwMode="auto">
            <a:xfrm flipV="1">
              <a:off x="4268" y="985"/>
              <a:ext cx="70" cy="1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70" name="Oval 104">
              <a:extLst>
                <a:ext uri="{FF2B5EF4-FFF2-40B4-BE49-F238E27FC236}">
                  <a16:creationId xmlns="" xmlns:a16="http://schemas.microsoft.com/office/drawing/2014/main" id="{2EA15DEE-573C-4BCD-B271-6FEEF3332BA6}"/>
                </a:ext>
              </a:extLst>
            </p:cNvPr>
            <p:cNvSpPr>
              <a:spLocks noChangeArrowheads="1"/>
            </p:cNvSpPr>
            <p:nvPr/>
          </p:nvSpPr>
          <p:spPr bwMode="auto">
            <a:xfrm flipV="1">
              <a:off x="4287" y="1224"/>
              <a:ext cx="69" cy="29"/>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grpSp>
      <p:grpSp>
        <p:nvGrpSpPr>
          <p:cNvPr id="60451" name="Group 105">
            <a:extLst>
              <a:ext uri="{FF2B5EF4-FFF2-40B4-BE49-F238E27FC236}">
                <a16:creationId xmlns="" xmlns:a16="http://schemas.microsoft.com/office/drawing/2014/main" id="{41DD6299-7294-4C58-952E-55E175A34488}"/>
              </a:ext>
            </a:extLst>
          </p:cNvPr>
          <p:cNvGrpSpPr>
            <a:grpSpLocks/>
          </p:cNvGrpSpPr>
          <p:nvPr/>
        </p:nvGrpSpPr>
        <p:grpSpPr bwMode="auto">
          <a:xfrm>
            <a:off x="3405188" y="4076700"/>
            <a:ext cx="233362" cy="252413"/>
            <a:chOff x="2223" y="891"/>
            <a:chExt cx="571" cy="528"/>
          </a:xfrm>
        </p:grpSpPr>
        <p:sp>
          <p:nvSpPr>
            <p:cNvPr id="60461" name="Oval 106">
              <a:extLst>
                <a:ext uri="{FF2B5EF4-FFF2-40B4-BE49-F238E27FC236}">
                  <a16:creationId xmlns="" xmlns:a16="http://schemas.microsoft.com/office/drawing/2014/main" id="{C62FB127-769F-4D9C-A2B6-EE89D13A8DBC}"/>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2" name="Freeform 107">
              <a:extLst>
                <a:ext uri="{FF2B5EF4-FFF2-40B4-BE49-F238E27FC236}">
                  <a16:creationId xmlns="" xmlns:a16="http://schemas.microsoft.com/office/drawing/2014/main" id="{F7A25C67-4054-43D6-B2A0-8011657E936A}"/>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grpSp>
        <p:nvGrpSpPr>
          <p:cNvPr id="60452" name="Group 108">
            <a:extLst>
              <a:ext uri="{FF2B5EF4-FFF2-40B4-BE49-F238E27FC236}">
                <a16:creationId xmlns="" xmlns:a16="http://schemas.microsoft.com/office/drawing/2014/main" id="{37C19945-C08D-4979-B285-7EE9BACB24AE}"/>
              </a:ext>
            </a:extLst>
          </p:cNvPr>
          <p:cNvGrpSpPr>
            <a:grpSpLocks/>
          </p:cNvGrpSpPr>
          <p:nvPr/>
        </p:nvGrpSpPr>
        <p:grpSpPr bwMode="auto">
          <a:xfrm>
            <a:off x="4681538" y="3571875"/>
            <a:ext cx="233362" cy="252413"/>
            <a:chOff x="2223" y="891"/>
            <a:chExt cx="571" cy="528"/>
          </a:xfrm>
        </p:grpSpPr>
        <p:sp>
          <p:nvSpPr>
            <p:cNvPr id="60459" name="Oval 109">
              <a:extLst>
                <a:ext uri="{FF2B5EF4-FFF2-40B4-BE49-F238E27FC236}">
                  <a16:creationId xmlns="" xmlns:a16="http://schemas.microsoft.com/office/drawing/2014/main" id="{032D84A6-E3ED-47EB-ACAC-33E965199BE0}"/>
                </a:ext>
              </a:extLst>
            </p:cNvPr>
            <p:cNvSpPr>
              <a:spLocks noChangeArrowheads="1"/>
            </p:cNvSpPr>
            <p:nvPr/>
          </p:nvSpPr>
          <p:spPr bwMode="auto">
            <a:xfrm flipV="1">
              <a:off x="2223" y="891"/>
              <a:ext cx="571" cy="528"/>
            </a:xfrm>
            <a:prstGeom prst="ellipse">
              <a:avLst/>
            </a:prstGeom>
            <a:solidFill>
              <a:srgbClr val="4D45BF"/>
            </a:solidFill>
            <a:ln w="6350">
              <a:solidFill>
                <a:srgbClr val="00FFFF"/>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i="1"/>
            </a:p>
          </p:txBody>
        </p:sp>
        <p:sp>
          <p:nvSpPr>
            <p:cNvPr id="60460" name="Freeform 110">
              <a:extLst>
                <a:ext uri="{FF2B5EF4-FFF2-40B4-BE49-F238E27FC236}">
                  <a16:creationId xmlns="" xmlns:a16="http://schemas.microsoft.com/office/drawing/2014/main" id="{A7050841-8DA3-45D4-9F96-BBFBE2417ACF}"/>
                </a:ext>
              </a:extLst>
            </p:cNvPr>
            <p:cNvSpPr>
              <a:spLocks/>
            </p:cNvSpPr>
            <p:nvPr/>
          </p:nvSpPr>
          <p:spPr bwMode="auto">
            <a:xfrm>
              <a:off x="2260" y="945"/>
              <a:ext cx="397" cy="411"/>
            </a:xfrm>
            <a:custGeom>
              <a:avLst/>
              <a:gdLst>
                <a:gd name="T0" fmla="*/ 130 w 397"/>
                <a:gd name="T1" fmla="*/ 34 h 411"/>
                <a:gd name="T2" fmla="*/ 115 w 397"/>
                <a:gd name="T3" fmla="*/ 40 h 411"/>
                <a:gd name="T4" fmla="*/ 94 w 397"/>
                <a:gd name="T5" fmla="*/ 50 h 411"/>
                <a:gd name="T6" fmla="*/ 70 w 397"/>
                <a:gd name="T7" fmla="*/ 63 h 411"/>
                <a:gd name="T8" fmla="*/ 48 w 397"/>
                <a:gd name="T9" fmla="*/ 81 h 411"/>
                <a:gd name="T10" fmla="*/ 28 w 397"/>
                <a:gd name="T11" fmla="*/ 103 h 411"/>
                <a:gd name="T12" fmla="*/ 12 w 397"/>
                <a:gd name="T13" fmla="*/ 133 h 411"/>
                <a:gd name="T14" fmla="*/ 4 w 397"/>
                <a:gd name="T15" fmla="*/ 155 h 411"/>
                <a:gd name="T16" fmla="*/ 0 w 397"/>
                <a:gd name="T17" fmla="*/ 176 h 411"/>
                <a:gd name="T18" fmla="*/ 1 w 397"/>
                <a:gd name="T19" fmla="*/ 197 h 411"/>
                <a:gd name="T20" fmla="*/ 6 w 397"/>
                <a:gd name="T21" fmla="*/ 218 h 411"/>
                <a:gd name="T22" fmla="*/ 15 w 397"/>
                <a:gd name="T23" fmla="*/ 242 h 411"/>
                <a:gd name="T24" fmla="*/ 30 w 397"/>
                <a:gd name="T25" fmla="*/ 273 h 411"/>
                <a:gd name="T26" fmla="*/ 42 w 397"/>
                <a:gd name="T27" fmla="*/ 293 h 411"/>
                <a:gd name="T28" fmla="*/ 54 w 397"/>
                <a:gd name="T29" fmla="*/ 308 h 411"/>
                <a:gd name="T30" fmla="*/ 68 w 397"/>
                <a:gd name="T31" fmla="*/ 320 h 411"/>
                <a:gd name="T32" fmla="*/ 86 w 397"/>
                <a:gd name="T33" fmla="*/ 330 h 411"/>
                <a:gd name="T34" fmla="*/ 108 w 397"/>
                <a:gd name="T35" fmla="*/ 341 h 411"/>
                <a:gd name="T36" fmla="*/ 149 w 397"/>
                <a:gd name="T37" fmla="*/ 360 h 411"/>
                <a:gd name="T38" fmla="*/ 194 w 397"/>
                <a:gd name="T39" fmla="*/ 380 h 411"/>
                <a:gd name="T40" fmla="*/ 236 w 397"/>
                <a:gd name="T41" fmla="*/ 397 h 411"/>
                <a:gd name="T42" fmla="*/ 275 w 397"/>
                <a:gd name="T43" fmla="*/ 407 h 411"/>
                <a:gd name="T44" fmla="*/ 310 w 397"/>
                <a:gd name="T45" fmla="*/ 410 h 411"/>
                <a:gd name="T46" fmla="*/ 343 w 397"/>
                <a:gd name="T47" fmla="*/ 404 h 411"/>
                <a:gd name="T48" fmla="*/ 375 w 397"/>
                <a:gd name="T49" fmla="*/ 388 h 411"/>
                <a:gd name="T50" fmla="*/ 388 w 397"/>
                <a:gd name="T51" fmla="*/ 373 h 411"/>
                <a:gd name="T52" fmla="*/ 394 w 397"/>
                <a:gd name="T53" fmla="*/ 359 h 411"/>
                <a:gd name="T54" fmla="*/ 396 w 397"/>
                <a:gd name="T55" fmla="*/ 344 h 411"/>
                <a:gd name="T56" fmla="*/ 395 w 397"/>
                <a:gd name="T57" fmla="*/ 326 h 411"/>
                <a:gd name="T58" fmla="*/ 390 w 397"/>
                <a:gd name="T59" fmla="*/ 307 h 411"/>
                <a:gd name="T60" fmla="*/ 383 w 397"/>
                <a:gd name="T61" fmla="*/ 288 h 411"/>
                <a:gd name="T62" fmla="*/ 364 w 397"/>
                <a:gd name="T63" fmla="*/ 258 h 411"/>
                <a:gd name="T64" fmla="*/ 344 w 397"/>
                <a:gd name="T65" fmla="*/ 241 h 411"/>
                <a:gd name="T66" fmla="*/ 322 w 397"/>
                <a:gd name="T67" fmla="*/ 230 h 411"/>
                <a:gd name="T68" fmla="*/ 298 w 397"/>
                <a:gd name="T69" fmla="*/ 220 h 411"/>
                <a:gd name="T70" fmla="*/ 276 w 397"/>
                <a:gd name="T71" fmla="*/ 207 h 411"/>
                <a:gd name="T72" fmla="*/ 256 w 397"/>
                <a:gd name="T73" fmla="*/ 185 h 411"/>
                <a:gd name="T74" fmla="*/ 240 w 397"/>
                <a:gd name="T75" fmla="*/ 149 h 411"/>
                <a:gd name="T76" fmla="*/ 238 w 397"/>
                <a:gd name="T77" fmla="*/ 120 h 411"/>
                <a:gd name="T78" fmla="*/ 243 w 397"/>
                <a:gd name="T79" fmla="*/ 94 h 411"/>
                <a:gd name="T80" fmla="*/ 250 w 397"/>
                <a:gd name="T81" fmla="*/ 69 h 411"/>
                <a:gd name="T82" fmla="*/ 252 w 397"/>
                <a:gd name="T83" fmla="*/ 46 h 411"/>
                <a:gd name="T84" fmla="*/ 245 w 397"/>
                <a:gd name="T85" fmla="*/ 25 h 411"/>
                <a:gd name="T86" fmla="*/ 228 w 397"/>
                <a:gd name="T87" fmla="*/ 9 h 411"/>
                <a:gd name="T88" fmla="*/ 216 w 397"/>
                <a:gd name="T89" fmla="*/ 3 h 411"/>
                <a:gd name="T90" fmla="*/ 204 w 397"/>
                <a:gd name="T91" fmla="*/ 1 h 411"/>
                <a:gd name="T92" fmla="*/ 190 w 397"/>
                <a:gd name="T93" fmla="*/ 1 h 411"/>
                <a:gd name="T94" fmla="*/ 176 w 397"/>
                <a:gd name="T95" fmla="*/ 3 h 411"/>
                <a:gd name="T96" fmla="*/ 161 w 397"/>
                <a:gd name="T97" fmla="*/ 8 h 411"/>
                <a:gd name="T98" fmla="*/ 145 w 397"/>
                <a:gd name="T99" fmla="*/ 16 h 411"/>
                <a:gd name="T100" fmla="*/ 138 w 397"/>
                <a:gd name="T101" fmla="*/ 22 h 411"/>
                <a:gd name="T102" fmla="*/ 132 w 397"/>
                <a:gd name="T103" fmla="*/ 29 h 411"/>
                <a:gd name="T104" fmla="*/ 128 w 397"/>
                <a:gd name="T105" fmla="*/ 37 h 411"/>
                <a:gd name="T106" fmla="*/ 124 w 397"/>
                <a:gd name="T107" fmla="*/ 44 h 411"/>
                <a:gd name="T108" fmla="*/ 123 w 397"/>
                <a:gd name="T109" fmla="*/ 49 h 411"/>
                <a:gd name="T110" fmla="*/ 122 w 397"/>
                <a:gd name="T111" fmla="*/ 51 h 411"/>
                <a:gd name="T112" fmla="*/ 125 w 397"/>
                <a:gd name="T113" fmla="*/ 47 h 411"/>
                <a:gd name="T114" fmla="*/ 127 w 397"/>
                <a:gd name="T115" fmla="*/ 44 h 411"/>
                <a:gd name="T116" fmla="*/ 129 w 397"/>
                <a:gd name="T117" fmla="*/ 41 h 411"/>
                <a:gd name="T118" fmla="*/ 131 w 397"/>
                <a:gd name="T119" fmla="*/ 39 h 411"/>
                <a:gd name="T120" fmla="*/ 133 w 397"/>
                <a:gd name="T121" fmla="*/ 35 h 411"/>
                <a:gd name="T122" fmla="*/ 135 w 397"/>
                <a:gd name="T123" fmla="*/ 33 h 4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97"/>
                <a:gd name="T187" fmla="*/ 0 h 411"/>
                <a:gd name="T188" fmla="*/ 397 w 397"/>
                <a:gd name="T189" fmla="*/ 411 h 41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97" h="411">
                  <a:moveTo>
                    <a:pt x="136" y="32"/>
                  </a:moveTo>
                  <a:lnTo>
                    <a:pt x="134" y="32"/>
                  </a:lnTo>
                  <a:lnTo>
                    <a:pt x="133" y="33"/>
                  </a:lnTo>
                  <a:lnTo>
                    <a:pt x="132" y="33"/>
                  </a:lnTo>
                  <a:lnTo>
                    <a:pt x="130" y="34"/>
                  </a:lnTo>
                  <a:lnTo>
                    <a:pt x="127" y="35"/>
                  </a:lnTo>
                  <a:lnTo>
                    <a:pt x="125" y="36"/>
                  </a:lnTo>
                  <a:lnTo>
                    <a:pt x="122" y="37"/>
                  </a:lnTo>
                  <a:lnTo>
                    <a:pt x="118" y="39"/>
                  </a:lnTo>
                  <a:lnTo>
                    <a:pt x="115" y="40"/>
                  </a:lnTo>
                  <a:lnTo>
                    <a:pt x="111" y="41"/>
                  </a:lnTo>
                  <a:lnTo>
                    <a:pt x="107" y="43"/>
                  </a:lnTo>
                  <a:lnTo>
                    <a:pt x="103" y="45"/>
                  </a:lnTo>
                  <a:lnTo>
                    <a:pt x="98" y="47"/>
                  </a:lnTo>
                  <a:lnTo>
                    <a:pt x="94" y="50"/>
                  </a:lnTo>
                  <a:lnTo>
                    <a:pt x="90" y="52"/>
                  </a:lnTo>
                  <a:lnTo>
                    <a:pt x="85" y="55"/>
                  </a:lnTo>
                  <a:lnTo>
                    <a:pt x="80" y="57"/>
                  </a:lnTo>
                  <a:lnTo>
                    <a:pt x="75" y="61"/>
                  </a:lnTo>
                  <a:lnTo>
                    <a:pt x="70" y="63"/>
                  </a:lnTo>
                  <a:lnTo>
                    <a:pt x="66" y="67"/>
                  </a:lnTo>
                  <a:lnTo>
                    <a:pt x="61" y="70"/>
                  </a:lnTo>
                  <a:lnTo>
                    <a:pt x="56" y="73"/>
                  </a:lnTo>
                  <a:lnTo>
                    <a:pt x="52" y="77"/>
                  </a:lnTo>
                  <a:lnTo>
                    <a:pt x="48" y="81"/>
                  </a:lnTo>
                  <a:lnTo>
                    <a:pt x="43" y="85"/>
                  </a:lnTo>
                  <a:lnTo>
                    <a:pt x="39" y="89"/>
                  </a:lnTo>
                  <a:lnTo>
                    <a:pt x="36" y="93"/>
                  </a:lnTo>
                  <a:lnTo>
                    <a:pt x="32" y="98"/>
                  </a:lnTo>
                  <a:lnTo>
                    <a:pt x="28" y="103"/>
                  </a:lnTo>
                  <a:lnTo>
                    <a:pt x="25" y="107"/>
                  </a:lnTo>
                  <a:lnTo>
                    <a:pt x="23" y="112"/>
                  </a:lnTo>
                  <a:lnTo>
                    <a:pt x="17" y="123"/>
                  </a:lnTo>
                  <a:lnTo>
                    <a:pt x="14" y="128"/>
                  </a:lnTo>
                  <a:lnTo>
                    <a:pt x="12" y="133"/>
                  </a:lnTo>
                  <a:lnTo>
                    <a:pt x="10" y="137"/>
                  </a:lnTo>
                  <a:lnTo>
                    <a:pt x="8" y="142"/>
                  </a:lnTo>
                  <a:lnTo>
                    <a:pt x="7" y="147"/>
                  </a:lnTo>
                  <a:lnTo>
                    <a:pt x="5" y="151"/>
                  </a:lnTo>
                  <a:lnTo>
                    <a:pt x="4" y="155"/>
                  </a:lnTo>
                  <a:lnTo>
                    <a:pt x="3" y="160"/>
                  </a:lnTo>
                  <a:lnTo>
                    <a:pt x="2" y="164"/>
                  </a:lnTo>
                  <a:lnTo>
                    <a:pt x="1" y="168"/>
                  </a:lnTo>
                  <a:lnTo>
                    <a:pt x="0" y="172"/>
                  </a:lnTo>
                  <a:lnTo>
                    <a:pt x="0" y="176"/>
                  </a:lnTo>
                  <a:lnTo>
                    <a:pt x="0" y="180"/>
                  </a:lnTo>
                  <a:lnTo>
                    <a:pt x="0" y="184"/>
                  </a:lnTo>
                  <a:lnTo>
                    <a:pt x="0" y="189"/>
                  </a:lnTo>
                  <a:lnTo>
                    <a:pt x="0" y="193"/>
                  </a:lnTo>
                  <a:lnTo>
                    <a:pt x="1" y="197"/>
                  </a:lnTo>
                  <a:lnTo>
                    <a:pt x="2" y="201"/>
                  </a:lnTo>
                  <a:lnTo>
                    <a:pt x="2" y="205"/>
                  </a:lnTo>
                  <a:lnTo>
                    <a:pt x="3" y="209"/>
                  </a:lnTo>
                  <a:lnTo>
                    <a:pt x="4" y="214"/>
                  </a:lnTo>
                  <a:lnTo>
                    <a:pt x="6" y="218"/>
                  </a:lnTo>
                  <a:lnTo>
                    <a:pt x="7" y="223"/>
                  </a:lnTo>
                  <a:lnTo>
                    <a:pt x="9" y="227"/>
                  </a:lnTo>
                  <a:lnTo>
                    <a:pt x="11" y="232"/>
                  </a:lnTo>
                  <a:lnTo>
                    <a:pt x="13" y="237"/>
                  </a:lnTo>
                  <a:lnTo>
                    <a:pt x="15" y="242"/>
                  </a:lnTo>
                  <a:lnTo>
                    <a:pt x="18" y="248"/>
                  </a:lnTo>
                  <a:lnTo>
                    <a:pt x="20" y="253"/>
                  </a:lnTo>
                  <a:lnTo>
                    <a:pt x="23" y="259"/>
                  </a:lnTo>
                  <a:lnTo>
                    <a:pt x="28" y="269"/>
                  </a:lnTo>
                  <a:lnTo>
                    <a:pt x="30" y="273"/>
                  </a:lnTo>
                  <a:lnTo>
                    <a:pt x="32" y="278"/>
                  </a:lnTo>
                  <a:lnTo>
                    <a:pt x="34" y="282"/>
                  </a:lnTo>
                  <a:lnTo>
                    <a:pt x="37" y="286"/>
                  </a:lnTo>
                  <a:lnTo>
                    <a:pt x="39" y="290"/>
                  </a:lnTo>
                  <a:lnTo>
                    <a:pt x="42" y="293"/>
                  </a:lnTo>
                  <a:lnTo>
                    <a:pt x="44" y="296"/>
                  </a:lnTo>
                  <a:lnTo>
                    <a:pt x="46" y="299"/>
                  </a:lnTo>
                  <a:lnTo>
                    <a:pt x="49" y="303"/>
                  </a:lnTo>
                  <a:lnTo>
                    <a:pt x="51" y="305"/>
                  </a:lnTo>
                  <a:lnTo>
                    <a:pt x="54" y="308"/>
                  </a:lnTo>
                  <a:lnTo>
                    <a:pt x="56" y="311"/>
                  </a:lnTo>
                  <a:lnTo>
                    <a:pt x="59" y="313"/>
                  </a:lnTo>
                  <a:lnTo>
                    <a:pt x="62" y="315"/>
                  </a:lnTo>
                  <a:lnTo>
                    <a:pt x="65" y="318"/>
                  </a:lnTo>
                  <a:lnTo>
                    <a:pt x="68" y="320"/>
                  </a:lnTo>
                  <a:lnTo>
                    <a:pt x="71" y="322"/>
                  </a:lnTo>
                  <a:lnTo>
                    <a:pt x="75" y="324"/>
                  </a:lnTo>
                  <a:lnTo>
                    <a:pt x="78" y="326"/>
                  </a:lnTo>
                  <a:lnTo>
                    <a:pt x="82" y="328"/>
                  </a:lnTo>
                  <a:lnTo>
                    <a:pt x="86" y="330"/>
                  </a:lnTo>
                  <a:lnTo>
                    <a:pt x="90" y="333"/>
                  </a:lnTo>
                  <a:lnTo>
                    <a:pt x="94" y="335"/>
                  </a:lnTo>
                  <a:lnTo>
                    <a:pt x="98" y="337"/>
                  </a:lnTo>
                  <a:lnTo>
                    <a:pt x="103" y="339"/>
                  </a:lnTo>
                  <a:lnTo>
                    <a:pt x="108" y="341"/>
                  </a:lnTo>
                  <a:lnTo>
                    <a:pt x="112" y="343"/>
                  </a:lnTo>
                  <a:lnTo>
                    <a:pt x="118" y="346"/>
                  </a:lnTo>
                  <a:lnTo>
                    <a:pt x="123" y="348"/>
                  </a:lnTo>
                  <a:lnTo>
                    <a:pt x="129" y="351"/>
                  </a:lnTo>
                  <a:lnTo>
                    <a:pt x="149" y="360"/>
                  </a:lnTo>
                  <a:lnTo>
                    <a:pt x="158" y="364"/>
                  </a:lnTo>
                  <a:lnTo>
                    <a:pt x="168" y="368"/>
                  </a:lnTo>
                  <a:lnTo>
                    <a:pt x="177" y="373"/>
                  </a:lnTo>
                  <a:lnTo>
                    <a:pt x="186" y="377"/>
                  </a:lnTo>
                  <a:lnTo>
                    <a:pt x="194" y="380"/>
                  </a:lnTo>
                  <a:lnTo>
                    <a:pt x="203" y="384"/>
                  </a:lnTo>
                  <a:lnTo>
                    <a:pt x="212" y="387"/>
                  </a:lnTo>
                  <a:lnTo>
                    <a:pt x="220" y="391"/>
                  </a:lnTo>
                  <a:lnTo>
                    <a:pt x="228" y="394"/>
                  </a:lnTo>
                  <a:lnTo>
                    <a:pt x="236" y="397"/>
                  </a:lnTo>
                  <a:lnTo>
                    <a:pt x="244" y="399"/>
                  </a:lnTo>
                  <a:lnTo>
                    <a:pt x="252" y="401"/>
                  </a:lnTo>
                  <a:lnTo>
                    <a:pt x="260" y="404"/>
                  </a:lnTo>
                  <a:lnTo>
                    <a:pt x="268" y="405"/>
                  </a:lnTo>
                  <a:lnTo>
                    <a:pt x="275" y="407"/>
                  </a:lnTo>
                  <a:lnTo>
                    <a:pt x="282" y="408"/>
                  </a:lnTo>
                  <a:lnTo>
                    <a:pt x="289" y="409"/>
                  </a:lnTo>
                  <a:lnTo>
                    <a:pt x="296" y="410"/>
                  </a:lnTo>
                  <a:lnTo>
                    <a:pt x="303" y="410"/>
                  </a:lnTo>
                  <a:lnTo>
                    <a:pt x="310" y="410"/>
                  </a:lnTo>
                  <a:lnTo>
                    <a:pt x="317" y="410"/>
                  </a:lnTo>
                  <a:lnTo>
                    <a:pt x="324" y="409"/>
                  </a:lnTo>
                  <a:lnTo>
                    <a:pt x="330" y="408"/>
                  </a:lnTo>
                  <a:lnTo>
                    <a:pt x="337" y="406"/>
                  </a:lnTo>
                  <a:lnTo>
                    <a:pt x="343" y="404"/>
                  </a:lnTo>
                  <a:lnTo>
                    <a:pt x="350" y="402"/>
                  </a:lnTo>
                  <a:lnTo>
                    <a:pt x="356" y="399"/>
                  </a:lnTo>
                  <a:lnTo>
                    <a:pt x="362" y="396"/>
                  </a:lnTo>
                  <a:lnTo>
                    <a:pt x="368" y="392"/>
                  </a:lnTo>
                  <a:lnTo>
                    <a:pt x="375" y="388"/>
                  </a:lnTo>
                  <a:lnTo>
                    <a:pt x="380" y="383"/>
                  </a:lnTo>
                  <a:lnTo>
                    <a:pt x="382" y="381"/>
                  </a:lnTo>
                  <a:lnTo>
                    <a:pt x="384" y="379"/>
                  </a:lnTo>
                  <a:lnTo>
                    <a:pt x="386" y="376"/>
                  </a:lnTo>
                  <a:lnTo>
                    <a:pt x="388" y="373"/>
                  </a:lnTo>
                  <a:lnTo>
                    <a:pt x="390" y="371"/>
                  </a:lnTo>
                  <a:lnTo>
                    <a:pt x="391" y="368"/>
                  </a:lnTo>
                  <a:lnTo>
                    <a:pt x="392" y="365"/>
                  </a:lnTo>
                  <a:lnTo>
                    <a:pt x="393" y="363"/>
                  </a:lnTo>
                  <a:lnTo>
                    <a:pt x="394" y="359"/>
                  </a:lnTo>
                  <a:lnTo>
                    <a:pt x="395" y="357"/>
                  </a:lnTo>
                  <a:lnTo>
                    <a:pt x="395" y="353"/>
                  </a:lnTo>
                  <a:lnTo>
                    <a:pt x="396" y="350"/>
                  </a:lnTo>
                  <a:lnTo>
                    <a:pt x="396" y="347"/>
                  </a:lnTo>
                  <a:lnTo>
                    <a:pt x="396" y="344"/>
                  </a:lnTo>
                  <a:lnTo>
                    <a:pt x="396" y="340"/>
                  </a:lnTo>
                  <a:lnTo>
                    <a:pt x="396" y="337"/>
                  </a:lnTo>
                  <a:lnTo>
                    <a:pt x="396" y="333"/>
                  </a:lnTo>
                  <a:lnTo>
                    <a:pt x="395" y="330"/>
                  </a:lnTo>
                  <a:lnTo>
                    <a:pt x="395" y="326"/>
                  </a:lnTo>
                  <a:lnTo>
                    <a:pt x="394" y="323"/>
                  </a:lnTo>
                  <a:lnTo>
                    <a:pt x="393" y="319"/>
                  </a:lnTo>
                  <a:lnTo>
                    <a:pt x="392" y="315"/>
                  </a:lnTo>
                  <a:lnTo>
                    <a:pt x="391" y="311"/>
                  </a:lnTo>
                  <a:lnTo>
                    <a:pt x="390" y="307"/>
                  </a:lnTo>
                  <a:lnTo>
                    <a:pt x="389" y="303"/>
                  </a:lnTo>
                  <a:lnTo>
                    <a:pt x="388" y="300"/>
                  </a:lnTo>
                  <a:lnTo>
                    <a:pt x="386" y="296"/>
                  </a:lnTo>
                  <a:lnTo>
                    <a:pt x="384" y="292"/>
                  </a:lnTo>
                  <a:lnTo>
                    <a:pt x="383" y="288"/>
                  </a:lnTo>
                  <a:lnTo>
                    <a:pt x="381" y="284"/>
                  </a:lnTo>
                  <a:lnTo>
                    <a:pt x="375" y="272"/>
                  </a:lnTo>
                  <a:lnTo>
                    <a:pt x="372" y="267"/>
                  </a:lnTo>
                  <a:lnTo>
                    <a:pt x="368" y="262"/>
                  </a:lnTo>
                  <a:lnTo>
                    <a:pt x="364" y="258"/>
                  </a:lnTo>
                  <a:lnTo>
                    <a:pt x="361" y="254"/>
                  </a:lnTo>
                  <a:lnTo>
                    <a:pt x="357" y="250"/>
                  </a:lnTo>
                  <a:lnTo>
                    <a:pt x="353" y="247"/>
                  </a:lnTo>
                  <a:lnTo>
                    <a:pt x="348" y="244"/>
                  </a:lnTo>
                  <a:lnTo>
                    <a:pt x="344" y="241"/>
                  </a:lnTo>
                  <a:lnTo>
                    <a:pt x="340" y="239"/>
                  </a:lnTo>
                  <a:lnTo>
                    <a:pt x="335" y="237"/>
                  </a:lnTo>
                  <a:lnTo>
                    <a:pt x="331" y="234"/>
                  </a:lnTo>
                  <a:lnTo>
                    <a:pt x="326" y="232"/>
                  </a:lnTo>
                  <a:lnTo>
                    <a:pt x="322" y="230"/>
                  </a:lnTo>
                  <a:lnTo>
                    <a:pt x="317" y="229"/>
                  </a:lnTo>
                  <a:lnTo>
                    <a:pt x="312" y="227"/>
                  </a:lnTo>
                  <a:lnTo>
                    <a:pt x="308" y="225"/>
                  </a:lnTo>
                  <a:lnTo>
                    <a:pt x="303" y="222"/>
                  </a:lnTo>
                  <a:lnTo>
                    <a:pt x="298" y="220"/>
                  </a:lnTo>
                  <a:lnTo>
                    <a:pt x="294" y="218"/>
                  </a:lnTo>
                  <a:lnTo>
                    <a:pt x="289" y="215"/>
                  </a:lnTo>
                  <a:lnTo>
                    <a:pt x="285" y="213"/>
                  </a:lnTo>
                  <a:lnTo>
                    <a:pt x="280" y="210"/>
                  </a:lnTo>
                  <a:lnTo>
                    <a:pt x="276" y="207"/>
                  </a:lnTo>
                  <a:lnTo>
                    <a:pt x="272" y="203"/>
                  </a:lnTo>
                  <a:lnTo>
                    <a:pt x="267" y="199"/>
                  </a:lnTo>
                  <a:lnTo>
                    <a:pt x="263" y="195"/>
                  </a:lnTo>
                  <a:lnTo>
                    <a:pt x="259" y="190"/>
                  </a:lnTo>
                  <a:lnTo>
                    <a:pt x="256" y="185"/>
                  </a:lnTo>
                  <a:lnTo>
                    <a:pt x="252" y="179"/>
                  </a:lnTo>
                  <a:lnTo>
                    <a:pt x="248" y="173"/>
                  </a:lnTo>
                  <a:lnTo>
                    <a:pt x="243" y="161"/>
                  </a:lnTo>
                  <a:lnTo>
                    <a:pt x="241" y="155"/>
                  </a:lnTo>
                  <a:lnTo>
                    <a:pt x="240" y="149"/>
                  </a:lnTo>
                  <a:lnTo>
                    <a:pt x="238" y="143"/>
                  </a:lnTo>
                  <a:lnTo>
                    <a:pt x="238" y="137"/>
                  </a:lnTo>
                  <a:lnTo>
                    <a:pt x="238" y="131"/>
                  </a:lnTo>
                  <a:lnTo>
                    <a:pt x="238" y="126"/>
                  </a:lnTo>
                  <a:lnTo>
                    <a:pt x="238" y="120"/>
                  </a:lnTo>
                  <a:lnTo>
                    <a:pt x="239" y="115"/>
                  </a:lnTo>
                  <a:lnTo>
                    <a:pt x="240" y="109"/>
                  </a:lnTo>
                  <a:lnTo>
                    <a:pt x="241" y="104"/>
                  </a:lnTo>
                  <a:lnTo>
                    <a:pt x="242" y="99"/>
                  </a:lnTo>
                  <a:lnTo>
                    <a:pt x="243" y="94"/>
                  </a:lnTo>
                  <a:lnTo>
                    <a:pt x="245" y="89"/>
                  </a:lnTo>
                  <a:lnTo>
                    <a:pt x="246" y="83"/>
                  </a:lnTo>
                  <a:lnTo>
                    <a:pt x="247" y="79"/>
                  </a:lnTo>
                  <a:lnTo>
                    <a:pt x="248" y="74"/>
                  </a:lnTo>
                  <a:lnTo>
                    <a:pt x="250" y="69"/>
                  </a:lnTo>
                  <a:lnTo>
                    <a:pt x="250" y="64"/>
                  </a:lnTo>
                  <a:lnTo>
                    <a:pt x="251" y="60"/>
                  </a:lnTo>
                  <a:lnTo>
                    <a:pt x="252" y="55"/>
                  </a:lnTo>
                  <a:lnTo>
                    <a:pt x="252" y="51"/>
                  </a:lnTo>
                  <a:lnTo>
                    <a:pt x="252" y="46"/>
                  </a:lnTo>
                  <a:lnTo>
                    <a:pt x="251" y="42"/>
                  </a:lnTo>
                  <a:lnTo>
                    <a:pt x="250" y="38"/>
                  </a:lnTo>
                  <a:lnTo>
                    <a:pt x="249" y="33"/>
                  </a:lnTo>
                  <a:lnTo>
                    <a:pt x="248" y="29"/>
                  </a:lnTo>
                  <a:lnTo>
                    <a:pt x="245" y="25"/>
                  </a:lnTo>
                  <a:lnTo>
                    <a:pt x="242" y="21"/>
                  </a:lnTo>
                  <a:lnTo>
                    <a:pt x="239" y="18"/>
                  </a:lnTo>
                  <a:lnTo>
                    <a:pt x="235" y="14"/>
                  </a:lnTo>
                  <a:lnTo>
                    <a:pt x="230" y="11"/>
                  </a:lnTo>
                  <a:lnTo>
                    <a:pt x="228" y="9"/>
                  </a:lnTo>
                  <a:lnTo>
                    <a:pt x="226" y="7"/>
                  </a:lnTo>
                  <a:lnTo>
                    <a:pt x="224" y="6"/>
                  </a:lnTo>
                  <a:lnTo>
                    <a:pt x="221" y="5"/>
                  </a:lnTo>
                  <a:lnTo>
                    <a:pt x="219" y="4"/>
                  </a:lnTo>
                  <a:lnTo>
                    <a:pt x="216" y="3"/>
                  </a:lnTo>
                  <a:lnTo>
                    <a:pt x="214" y="2"/>
                  </a:lnTo>
                  <a:lnTo>
                    <a:pt x="212" y="2"/>
                  </a:lnTo>
                  <a:lnTo>
                    <a:pt x="209" y="1"/>
                  </a:lnTo>
                  <a:lnTo>
                    <a:pt x="206" y="1"/>
                  </a:lnTo>
                  <a:lnTo>
                    <a:pt x="204" y="1"/>
                  </a:lnTo>
                  <a:lnTo>
                    <a:pt x="201" y="0"/>
                  </a:lnTo>
                  <a:lnTo>
                    <a:pt x="198" y="0"/>
                  </a:lnTo>
                  <a:lnTo>
                    <a:pt x="196" y="0"/>
                  </a:lnTo>
                  <a:lnTo>
                    <a:pt x="193" y="0"/>
                  </a:lnTo>
                  <a:lnTo>
                    <a:pt x="190" y="1"/>
                  </a:lnTo>
                  <a:lnTo>
                    <a:pt x="187" y="1"/>
                  </a:lnTo>
                  <a:lnTo>
                    <a:pt x="184" y="1"/>
                  </a:lnTo>
                  <a:lnTo>
                    <a:pt x="182" y="2"/>
                  </a:lnTo>
                  <a:lnTo>
                    <a:pt x="179" y="3"/>
                  </a:lnTo>
                  <a:lnTo>
                    <a:pt x="176" y="3"/>
                  </a:lnTo>
                  <a:lnTo>
                    <a:pt x="173" y="4"/>
                  </a:lnTo>
                  <a:lnTo>
                    <a:pt x="170" y="5"/>
                  </a:lnTo>
                  <a:lnTo>
                    <a:pt x="167" y="6"/>
                  </a:lnTo>
                  <a:lnTo>
                    <a:pt x="164" y="7"/>
                  </a:lnTo>
                  <a:lnTo>
                    <a:pt x="161" y="8"/>
                  </a:lnTo>
                  <a:lnTo>
                    <a:pt x="158" y="10"/>
                  </a:lnTo>
                  <a:lnTo>
                    <a:pt x="155" y="11"/>
                  </a:lnTo>
                  <a:lnTo>
                    <a:pt x="152" y="13"/>
                  </a:lnTo>
                  <a:lnTo>
                    <a:pt x="149" y="14"/>
                  </a:lnTo>
                  <a:lnTo>
                    <a:pt x="145" y="16"/>
                  </a:lnTo>
                  <a:lnTo>
                    <a:pt x="144" y="17"/>
                  </a:lnTo>
                  <a:lnTo>
                    <a:pt x="142" y="18"/>
                  </a:lnTo>
                  <a:lnTo>
                    <a:pt x="140" y="19"/>
                  </a:lnTo>
                  <a:lnTo>
                    <a:pt x="139" y="21"/>
                  </a:lnTo>
                  <a:lnTo>
                    <a:pt x="138" y="22"/>
                  </a:lnTo>
                  <a:lnTo>
                    <a:pt x="136" y="23"/>
                  </a:lnTo>
                  <a:lnTo>
                    <a:pt x="135" y="25"/>
                  </a:lnTo>
                  <a:lnTo>
                    <a:pt x="134" y="27"/>
                  </a:lnTo>
                  <a:lnTo>
                    <a:pt x="133" y="28"/>
                  </a:lnTo>
                  <a:lnTo>
                    <a:pt x="132" y="29"/>
                  </a:lnTo>
                  <a:lnTo>
                    <a:pt x="131" y="31"/>
                  </a:lnTo>
                  <a:lnTo>
                    <a:pt x="130" y="33"/>
                  </a:lnTo>
                  <a:lnTo>
                    <a:pt x="129" y="34"/>
                  </a:lnTo>
                  <a:lnTo>
                    <a:pt x="128" y="36"/>
                  </a:lnTo>
                  <a:lnTo>
                    <a:pt x="128" y="37"/>
                  </a:lnTo>
                  <a:lnTo>
                    <a:pt x="127" y="39"/>
                  </a:lnTo>
                  <a:lnTo>
                    <a:pt x="126" y="40"/>
                  </a:lnTo>
                  <a:lnTo>
                    <a:pt x="126" y="41"/>
                  </a:lnTo>
                  <a:lnTo>
                    <a:pt x="125" y="43"/>
                  </a:lnTo>
                  <a:lnTo>
                    <a:pt x="124" y="44"/>
                  </a:lnTo>
                  <a:lnTo>
                    <a:pt x="124" y="45"/>
                  </a:lnTo>
                  <a:lnTo>
                    <a:pt x="124" y="46"/>
                  </a:lnTo>
                  <a:lnTo>
                    <a:pt x="123" y="47"/>
                  </a:lnTo>
                  <a:lnTo>
                    <a:pt x="123" y="48"/>
                  </a:lnTo>
                  <a:lnTo>
                    <a:pt x="123" y="49"/>
                  </a:lnTo>
                  <a:lnTo>
                    <a:pt x="122" y="49"/>
                  </a:lnTo>
                  <a:lnTo>
                    <a:pt x="122" y="50"/>
                  </a:lnTo>
                  <a:lnTo>
                    <a:pt x="122" y="51"/>
                  </a:lnTo>
                  <a:lnTo>
                    <a:pt x="123" y="49"/>
                  </a:lnTo>
                  <a:lnTo>
                    <a:pt x="124" y="49"/>
                  </a:lnTo>
                  <a:lnTo>
                    <a:pt x="124" y="48"/>
                  </a:lnTo>
                  <a:lnTo>
                    <a:pt x="124" y="47"/>
                  </a:lnTo>
                  <a:lnTo>
                    <a:pt x="125" y="47"/>
                  </a:lnTo>
                  <a:lnTo>
                    <a:pt x="126" y="46"/>
                  </a:lnTo>
                  <a:lnTo>
                    <a:pt x="126" y="45"/>
                  </a:lnTo>
                  <a:lnTo>
                    <a:pt x="127" y="44"/>
                  </a:lnTo>
                  <a:lnTo>
                    <a:pt x="128" y="43"/>
                  </a:lnTo>
                  <a:lnTo>
                    <a:pt x="128" y="42"/>
                  </a:lnTo>
                  <a:lnTo>
                    <a:pt x="129" y="41"/>
                  </a:lnTo>
                  <a:lnTo>
                    <a:pt x="130" y="40"/>
                  </a:lnTo>
                  <a:lnTo>
                    <a:pt x="130" y="39"/>
                  </a:lnTo>
                  <a:lnTo>
                    <a:pt x="131" y="39"/>
                  </a:lnTo>
                  <a:lnTo>
                    <a:pt x="131" y="38"/>
                  </a:lnTo>
                  <a:lnTo>
                    <a:pt x="132" y="37"/>
                  </a:lnTo>
                  <a:lnTo>
                    <a:pt x="132" y="36"/>
                  </a:lnTo>
                  <a:lnTo>
                    <a:pt x="133" y="35"/>
                  </a:lnTo>
                  <a:lnTo>
                    <a:pt x="134" y="34"/>
                  </a:lnTo>
                  <a:lnTo>
                    <a:pt x="134" y="33"/>
                  </a:lnTo>
                  <a:lnTo>
                    <a:pt x="135" y="33"/>
                  </a:lnTo>
                  <a:lnTo>
                    <a:pt x="136" y="32"/>
                  </a:lnTo>
                </a:path>
              </a:pathLst>
            </a:custGeom>
            <a:solidFill>
              <a:srgbClr val="00FFFF"/>
            </a:solidFill>
            <a:ln w="6350">
              <a:solidFill>
                <a:srgbClr val="00FFFF"/>
              </a:solidFill>
              <a:round/>
              <a:headEnd/>
              <a:tailEnd/>
            </a:ln>
          </p:spPr>
          <p:txBody>
            <a:bodyPr/>
            <a:lstStyle/>
            <a:p>
              <a:endParaRPr lang="sr-Latn-RS"/>
            </a:p>
          </p:txBody>
        </p:sp>
      </p:grpSp>
      <p:sp>
        <p:nvSpPr>
          <p:cNvPr id="60453" name="Line 111">
            <a:extLst>
              <a:ext uri="{FF2B5EF4-FFF2-40B4-BE49-F238E27FC236}">
                <a16:creationId xmlns="" xmlns:a16="http://schemas.microsoft.com/office/drawing/2014/main" id="{3F49AB1D-F92C-42BB-8B9B-76EFFAC8C07A}"/>
              </a:ext>
            </a:extLst>
          </p:cNvPr>
          <p:cNvSpPr>
            <a:spLocks noChangeShapeType="1"/>
          </p:cNvSpPr>
          <p:nvPr/>
        </p:nvSpPr>
        <p:spPr bwMode="auto">
          <a:xfrm flipH="1" flipV="1">
            <a:off x="5087938" y="5011738"/>
            <a:ext cx="349250"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60454" name="Text Box 112">
            <a:extLst>
              <a:ext uri="{FF2B5EF4-FFF2-40B4-BE49-F238E27FC236}">
                <a16:creationId xmlns="" xmlns:a16="http://schemas.microsoft.com/office/drawing/2014/main" id="{2ADDBC65-B46F-4BE8-8368-E21871C353E3}"/>
              </a:ext>
            </a:extLst>
          </p:cNvPr>
          <p:cNvSpPr txBox="1">
            <a:spLocks noChangeArrowheads="1"/>
          </p:cNvSpPr>
          <p:nvPr/>
        </p:nvSpPr>
        <p:spPr bwMode="auto">
          <a:xfrm>
            <a:off x="540544" y="292894"/>
            <a:ext cx="80533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ja-JP" sz="4000" b="1" i="1" dirty="0">
                <a:solidFill>
                  <a:schemeClr val="tx2"/>
                </a:solidFill>
                <a:cs typeface="HGｺﾞｼｯｸE" panose="020B0909000000000000" pitchFamily="49" charset="-128"/>
              </a:rPr>
              <a:t>Changes in pulmonary parenchyma</a:t>
            </a:r>
            <a:r>
              <a:rPr lang="en" altLang="ja-JP" sz="4000" i="1" dirty="0">
                <a:solidFill>
                  <a:schemeClr val="tx2"/>
                </a:solidFill>
                <a:ea typeface="MS PGothic" panose="020B0600070205080204" pitchFamily="34" charset="-128"/>
              </a:rPr>
              <a:t> </a:t>
            </a:r>
            <a:endParaRPr lang="en-US" altLang="sr-Latn-RS" sz="4000" i="1" dirty="0">
              <a:solidFill>
                <a:schemeClr val="tx2"/>
              </a:solidFill>
            </a:endParaRPr>
          </a:p>
        </p:txBody>
      </p:sp>
      <p:grpSp>
        <p:nvGrpSpPr>
          <p:cNvPr id="60456" name="Group 8">
            <a:extLst>
              <a:ext uri="{FF2B5EF4-FFF2-40B4-BE49-F238E27FC236}">
                <a16:creationId xmlns="" xmlns:a16="http://schemas.microsoft.com/office/drawing/2014/main" id="{90EF8E98-61A5-4AC1-BFB4-2A40C683370C}"/>
              </a:ext>
            </a:extLst>
          </p:cNvPr>
          <p:cNvGrpSpPr>
            <a:grpSpLocks/>
          </p:cNvGrpSpPr>
          <p:nvPr/>
        </p:nvGrpSpPr>
        <p:grpSpPr bwMode="auto">
          <a:xfrm>
            <a:off x="6588224" y="973138"/>
            <a:ext cx="2356096" cy="1154906"/>
            <a:chOff x="2730" y="1026"/>
            <a:chExt cx="1616" cy="1179"/>
          </a:xfrm>
        </p:grpSpPr>
        <p:sp>
          <p:nvSpPr>
            <p:cNvPr id="119" name="Oval 9">
              <a:extLst>
                <a:ext uri="{FF2B5EF4-FFF2-40B4-BE49-F238E27FC236}">
                  <a16:creationId xmlns="" xmlns:a16="http://schemas.microsoft.com/office/drawing/2014/main" id="{06A5A3C5-C874-4736-85C7-D014D5702916}"/>
                </a:ext>
              </a:extLst>
            </p:cNvPr>
            <p:cNvSpPr>
              <a:spLocks noChangeArrowheads="1"/>
            </p:cNvSpPr>
            <p:nvPr/>
          </p:nvSpPr>
          <p:spPr bwMode="auto">
            <a:xfrm>
              <a:off x="2825" y="1026"/>
              <a:ext cx="1497" cy="1179"/>
            </a:xfrm>
            <a:prstGeom prst="ellipse">
              <a:avLst/>
            </a:prstGeom>
            <a:noFill/>
            <a:ln w="38100">
              <a:solidFill>
                <a:schemeClr val="accent4">
                  <a:lumMod val="75000"/>
                </a:schemeClr>
              </a:solidFill>
              <a:round/>
              <a:headEnd/>
              <a:tailEnd/>
            </a:ln>
          </p:spPr>
          <p:txBody>
            <a:bodyPr wrap="none" anchor="ctr"/>
            <a:lstStyle/>
            <a:p>
              <a:pPr fontAlgn="auto">
                <a:spcBef>
                  <a:spcPts val="0"/>
                </a:spcBef>
                <a:spcAft>
                  <a:spcPts val="0"/>
                </a:spcAft>
                <a:defRPr/>
              </a:pPr>
              <a:endParaRPr lang="sr-Latn-CS" sz="2400" i="1"/>
            </a:p>
          </p:txBody>
        </p:sp>
        <p:sp>
          <p:nvSpPr>
            <p:cNvPr id="60458" name="Text Box 10">
              <a:extLst>
                <a:ext uri="{FF2B5EF4-FFF2-40B4-BE49-F238E27FC236}">
                  <a16:creationId xmlns="" xmlns:a16="http://schemas.microsoft.com/office/drawing/2014/main" id="{505178D3-2775-4AEB-A0B6-02E23CA8BE53}"/>
                </a:ext>
              </a:extLst>
            </p:cNvPr>
            <p:cNvSpPr txBox="1">
              <a:spLocks noChangeArrowheads="1"/>
            </p:cNvSpPr>
            <p:nvPr/>
          </p:nvSpPr>
          <p:spPr bwMode="auto">
            <a:xfrm>
              <a:off x="2730" y="1258"/>
              <a:ext cx="1616"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2400" b="1" i="1" dirty="0" err="1"/>
                <a:t>Structural</a:t>
              </a:r>
              <a:endParaRPr lang="sr-Latn-CS" altLang="sr-Latn-RS" sz="2400" b="1" i="1" dirty="0"/>
            </a:p>
            <a:p>
              <a:pPr algn="ctr" eaLnBrk="1" hangingPunct="1"/>
              <a:r>
                <a:rPr lang="en" altLang="sr-Latn-RS" sz="2400" b="1" i="1" dirty="0" err="1"/>
                <a:t>changes</a:t>
              </a:r>
              <a:endParaRPr lang="es-ES" altLang="sr-Latn-RS" sz="2400" b="1" i="1" dirty="0"/>
            </a:p>
          </p:txBody>
        </p:sp>
      </p:grpSp>
    </p:spTree>
  </p:cSld>
  <p:clrMapOvr>
    <a:masterClrMapping/>
  </p:clrMapOvr>
  <mc:AlternateContent xmlns:mc="http://schemas.openxmlformats.org/markup-compatibility/2006" xmlns:p14="http://schemas.microsoft.com/office/powerpoint/2010/main">
    <mc:Choice Requires="p14">
      <p:transition spd="slow" p14:dur="2000" advTm="27010"/>
    </mc:Choice>
    <mc:Fallback xmlns="">
      <p:transition spd="slow" advTm="2701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5330" name="Oval 2">
            <a:extLst>
              <a:ext uri="{FF2B5EF4-FFF2-40B4-BE49-F238E27FC236}">
                <a16:creationId xmlns="" xmlns:a16="http://schemas.microsoft.com/office/drawing/2014/main" id="{C846CAFE-F764-4B44-9205-121644BE8602}"/>
              </a:ext>
            </a:extLst>
          </p:cNvPr>
          <p:cNvSpPr>
            <a:spLocks noChangeArrowheads="1"/>
          </p:cNvSpPr>
          <p:nvPr/>
        </p:nvSpPr>
        <p:spPr bwMode="auto">
          <a:xfrm>
            <a:off x="3173413" y="1811338"/>
            <a:ext cx="4600575" cy="4603750"/>
          </a:xfrm>
          <a:prstGeom prst="ellipse">
            <a:avLst/>
          </a:prstGeom>
          <a:gradFill rotWithShape="1">
            <a:gsLst>
              <a:gs pos="0">
                <a:srgbClr val="99CCFF"/>
              </a:gs>
              <a:gs pos="100000">
                <a:srgbClr val="9999FF"/>
              </a:gs>
            </a:gsLst>
            <a:path path="shape">
              <a:fillToRect l="50000" t="50000" r="50000" b="50000"/>
            </a:path>
          </a:gradFill>
          <a:ln w="9525">
            <a:noFill/>
            <a:round/>
            <a:headEnd/>
            <a:tailEnd/>
          </a:ln>
          <a:effectLst>
            <a:outerShdw dist="35921" dir="2700000" algn="ctr" rotWithShape="0">
              <a:schemeClr val="bg2">
                <a:alpha val="50000"/>
              </a:schemeClr>
            </a:outerShdw>
          </a:effectLst>
        </p:spPr>
        <p:txBody>
          <a:bodyPr wrap="none" anchor="ctr"/>
          <a:lstStyle/>
          <a:p>
            <a:pPr algn="ctr" fontAlgn="auto">
              <a:spcBef>
                <a:spcPts val="0"/>
              </a:spcBef>
              <a:spcAft>
                <a:spcPts val="0"/>
              </a:spcAft>
              <a:defRPr/>
            </a:pPr>
            <a:endParaRPr lang="en-US">
              <a:latin typeface="Arial" charset="0"/>
              <a:cs typeface="+mn-cs"/>
            </a:endParaRPr>
          </a:p>
        </p:txBody>
      </p:sp>
      <p:sp>
        <p:nvSpPr>
          <p:cNvPr id="61443" name="WordArt 3">
            <a:extLst>
              <a:ext uri="{FF2B5EF4-FFF2-40B4-BE49-F238E27FC236}">
                <a16:creationId xmlns="" xmlns:a16="http://schemas.microsoft.com/office/drawing/2014/main" id="{68B358C1-2E3A-4CE6-8475-250A963F8E26}"/>
              </a:ext>
            </a:extLst>
          </p:cNvPr>
          <p:cNvSpPr>
            <a:spLocks noChangeArrowheads="1" noChangeShapeType="1" noTextEdit="1"/>
          </p:cNvSpPr>
          <p:nvPr/>
        </p:nvSpPr>
        <p:spPr bwMode="auto">
          <a:xfrm rot="1500756">
            <a:off x="3851275" y="5497513"/>
            <a:ext cx="1785938" cy="6080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347456"/>
              </a:avLst>
            </a:prstTxWarp>
          </a:bodyPr>
          <a:lstStyle/>
          <a:p>
            <a:pPr algn="ctr"/>
            <a:r>
              <a:rPr lang="en" sz="1400" b="1" kern="10" dirty="0">
                <a:solidFill>
                  <a:srgbClr val="800080"/>
                </a:solidFill>
              </a:rPr>
              <a:t>Restricted </a:t>
            </a:r>
            <a:r>
              <a:rPr lang="en" sz="1400" b="1" kern="10" dirty="0" smtClean="0">
                <a:solidFill>
                  <a:srgbClr val="800080"/>
                </a:solidFill>
              </a:rPr>
              <a:t>airflow</a:t>
            </a:r>
            <a:endParaRPr lang="sr-Latn-RS" sz="1400" b="1" kern="10" dirty="0">
              <a:solidFill>
                <a:srgbClr val="800080"/>
              </a:solidFill>
            </a:endParaRPr>
          </a:p>
        </p:txBody>
      </p:sp>
      <p:grpSp>
        <p:nvGrpSpPr>
          <p:cNvPr id="61444" name="Group 4">
            <a:extLst>
              <a:ext uri="{FF2B5EF4-FFF2-40B4-BE49-F238E27FC236}">
                <a16:creationId xmlns="" xmlns:a16="http://schemas.microsoft.com/office/drawing/2014/main" id="{689EC385-1A79-475A-93C8-ED71C11A39D4}"/>
              </a:ext>
            </a:extLst>
          </p:cNvPr>
          <p:cNvGrpSpPr>
            <a:grpSpLocks/>
          </p:cNvGrpSpPr>
          <p:nvPr/>
        </p:nvGrpSpPr>
        <p:grpSpPr bwMode="auto">
          <a:xfrm>
            <a:off x="3738563" y="2332038"/>
            <a:ext cx="1349375" cy="1349375"/>
            <a:chOff x="2355" y="1469"/>
            <a:chExt cx="850" cy="850"/>
          </a:xfrm>
        </p:grpSpPr>
        <p:pic>
          <p:nvPicPr>
            <p:cNvPr id="1635333" name="Picture 5" descr="cog10">
              <a:extLst>
                <a:ext uri="{FF2B5EF4-FFF2-40B4-BE49-F238E27FC236}">
                  <a16:creationId xmlns="" xmlns:a16="http://schemas.microsoft.com/office/drawing/2014/main" id="{41FCA1F0-D11E-498B-9439-BC141F5991A0}"/>
                </a:ext>
              </a:extLst>
            </p:cNvPr>
            <p:cNvPicPr>
              <a:picLocks noChangeAspect="1" noChangeArrowheads="1"/>
            </p:cNvPicPr>
            <p:nvPr/>
          </p:nvPicPr>
          <p:blipFill>
            <a:blip r:embed="rId4"/>
            <a:srcRect/>
            <a:stretch>
              <a:fillRect/>
            </a:stretch>
          </p:blipFill>
          <p:spPr bwMode="auto">
            <a:xfrm rot="-319807">
              <a:off x="2355" y="1469"/>
              <a:ext cx="850" cy="850"/>
            </a:xfrm>
            <a:prstGeom prst="rect">
              <a:avLst/>
            </a:prstGeom>
            <a:noFill/>
            <a:ln w="9525" algn="ctr">
              <a:noFill/>
              <a:miter lim="800000"/>
              <a:headEnd/>
              <a:tailEnd/>
            </a:ln>
            <a:effectLst>
              <a:outerShdw dist="28398" dir="3806097" algn="ctr" rotWithShape="0">
                <a:srgbClr val="C0C0C0"/>
              </a:outerShdw>
            </a:effectLst>
          </p:spPr>
        </p:pic>
        <p:sp>
          <p:nvSpPr>
            <p:cNvPr id="61470" name="Text Box 6">
              <a:extLst>
                <a:ext uri="{FF2B5EF4-FFF2-40B4-BE49-F238E27FC236}">
                  <a16:creationId xmlns="" xmlns:a16="http://schemas.microsoft.com/office/drawing/2014/main" id="{7AE5A487-E8E6-4FE9-8B62-4862E87B67A4}"/>
                </a:ext>
              </a:extLst>
            </p:cNvPr>
            <p:cNvSpPr txBox="1">
              <a:spLocks noChangeArrowheads="1"/>
            </p:cNvSpPr>
            <p:nvPr/>
          </p:nvSpPr>
          <p:spPr bwMode="auto">
            <a:xfrm>
              <a:off x="2417" y="1776"/>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Mucociliary</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dysfunction</a:t>
              </a:r>
              <a:endParaRPr lang="en-GB" altLang="sr-Latn-RS" sz="1200" b="1">
                <a:solidFill>
                  <a:schemeClr val="bg1"/>
                </a:solidFill>
                <a:latin typeface="Gill Sans MT" panose="020B0502020104020203" pitchFamily="34" charset="0"/>
              </a:endParaRPr>
            </a:p>
          </p:txBody>
        </p:sp>
      </p:grpSp>
      <p:grpSp>
        <p:nvGrpSpPr>
          <p:cNvPr id="61445" name="Group 7">
            <a:extLst>
              <a:ext uri="{FF2B5EF4-FFF2-40B4-BE49-F238E27FC236}">
                <a16:creationId xmlns="" xmlns:a16="http://schemas.microsoft.com/office/drawing/2014/main" id="{B8369530-E119-4EBF-9EE1-CA5EB77C42F6}"/>
              </a:ext>
            </a:extLst>
          </p:cNvPr>
          <p:cNvGrpSpPr>
            <a:grpSpLocks/>
          </p:cNvGrpSpPr>
          <p:nvPr/>
        </p:nvGrpSpPr>
        <p:grpSpPr bwMode="auto">
          <a:xfrm>
            <a:off x="5937250" y="1944688"/>
            <a:ext cx="1368425" cy="1368425"/>
            <a:chOff x="3740" y="1225"/>
            <a:chExt cx="862" cy="862"/>
          </a:xfrm>
        </p:grpSpPr>
        <p:pic>
          <p:nvPicPr>
            <p:cNvPr id="1635336" name="Picture 8" descr="cog10">
              <a:extLst>
                <a:ext uri="{FF2B5EF4-FFF2-40B4-BE49-F238E27FC236}">
                  <a16:creationId xmlns="" xmlns:a16="http://schemas.microsoft.com/office/drawing/2014/main" id="{F362E1B4-3405-4723-A31E-CC705108C1E3}"/>
                </a:ext>
              </a:extLst>
            </p:cNvPr>
            <p:cNvPicPr>
              <a:picLocks noChangeAspect="1" noChangeArrowheads="1"/>
            </p:cNvPicPr>
            <p:nvPr/>
          </p:nvPicPr>
          <p:blipFill>
            <a:blip r:embed="rId4"/>
            <a:srcRect/>
            <a:stretch>
              <a:fillRect/>
            </a:stretch>
          </p:blipFill>
          <p:spPr bwMode="auto">
            <a:xfrm rot="675973">
              <a:off x="3740" y="1225"/>
              <a:ext cx="862" cy="862"/>
            </a:xfrm>
            <a:prstGeom prst="rect">
              <a:avLst/>
            </a:prstGeom>
            <a:noFill/>
            <a:ln w="9525" algn="ctr">
              <a:noFill/>
              <a:miter lim="800000"/>
              <a:headEnd/>
              <a:tailEnd/>
            </a:ln>
            <a:effectLst>
              <a:outerShdw dist="28398" dir="3806097" algn="ctr" rotWithShape="0">
                <a:srgbClr val="C0C0C0"/>
              </a:outerShdw>
            </a:effectLst>
          </p:spPr>
        </p:pic>
        <p:sp>
          <p:nvSpPr>
            <p:cNvPr id="61468" name="Text Box 9">
              <a:extLst>
                <a:ext uri="{FF2B5EF4-FFF2-40B4-BE49-F238E27FC236}">
                  <a16:creationId xmlns="" xmlns:a16="http://schemas.microsoft.com/office/drawing/2014/main" id="{7ACC1789-ACA4-4F23-BFE3-53888CEB0D67}"/>
                </a:ext>
              </a:extLst>
            </p:cNvPr>
            <p:cNvSpPr txBox="1">
              <a:spLocks noChangeArrowheads="1"/>
            </p:cNvSpPr>
            <p:nvPr/>
          </p:nvSpPr>
          <p:spPr bwMode="auto">
            <a:xfrm>
              <a:off x="3818" y="1534"/>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dirty="0">
                  <a:solidFill>
                    <a:schemeClr val="bg1"/>
                  </a:solidFill>
                  <a:latin typeface="Corbel" panose="020B0503020204020204" pitchFamily="34" charset="0"/>
                </a:rPr>
                <a:t>Systemic</a:t>
              </a:r>
              <a:r>
                <a:rPr lang="en" altLang="sr-Latn-RS" sz="1200" b="1" dirty="0">
                  <a:solidFill>
                    <a:schemeClr val="bg1"/>
                  </a:solidFill>
                  <a:latin typeface="Gill Sans MT" panose="020B0502020104020203" pitchFamily="34" charset="0"/>
                </a:rPr>
                <a:t> </a:t>
              </a:r>
              <a:r>
                <a:rPr lang="en-GB" altLang="sr-Latn-RS" sz="1200" b="1" dirty="0">
                  <a:solidFill>
                    <a:schemeClr val="bg1"/>
                  </a:solidFill>
                  <a:latin typeface="Gill Sans MT" panose="020B0502020104020203" pitchFamily="34" charset="0"/>
                </a:rPr>
                <a:t/>
              </a:r>
              <a:br>
                <a:rPr lang="en-GB" altLang="sr-Latn-RS" sz="1200" b="1" dirty="0">
                  <a:solidFill>
                    <a:schemeClr val="bg1"/>
                  </a:solidFill>
                  <a:latin typeface="Gill Sans MT" panose="020B0502020104020203" pitchFamily="34" charset="0"/>
                </a:rPr>
              </a:br>
              <a:r>
                <a:rPr lang="en" altLang="sr-Latn-RS" sz="1200" b="1" dirty="0">
                  <a:solidFill>
                    <a:schemeClr val="bg1"/>
                  </a:solidFill>
                  <a:latin typeface="Corbel" panose="020B0503020204020204" pitchFamily="34" charset="0"/>
                </a:rPr>
                <a:t>component</a:t>
              </a:r>
              <a:endParaRPr lang="en-GB" altLang="sr-Latn-RS" sz="1200" b="1" dirty="0">
                <a:solidFill>
                  <a:schemeClr val="bg1"/>
                </a:solidFill>
                <a:latin typeface="Gill Sans MT" panose="020B0502020104020203" pitchFamily="34" charset="0"/>
              </a:endParaRPr>
            </a:p>
          </p:txBody>
        </p:sp>
      </p:grpSp>
      <p:grpSp>
        <p:nvGrpSpPr>
          <p:cNvPr id="61446" name="Group 10">
            <a:extLst>
              <a:ext uri="{FF2B5EF4-FFF2-40B4-BE49-F238E27FC236}">
                <a16:creationId xmlns="" xmlns:a16="http://schemas.microsoft.com/office/drawing/2014/main" id="{350F78F0-D22F-4078-B5C0-AF28D434BF4C}"/>
              </a:ext>
            </a:extLst>
          </p:cNvPr>
          <p:cNvGrpSpPr>
            <a:grpSpLocks/>
          </p:cNvGrpSpPr>
          <p:nvPr/>
        </p:nvGrpSpPr>
        <p:grpSpPr bwMode="auto">
          <a:xfrm>
            <a:off x="3736975" y="4087813"/>
            <a:ext cx="1362075" cy="1362075"/>
            <a:chOff x="2354" y="2575"/>
            <a:chExt cx="858" cy="858"/>
          </a:xfrm>
        </p:grpSpPr>
        <p:pic>
          <p:nvPicPr>
            <p:cNvPr id="1635339" name="Picture 11" descr="cog10">
              <a:extLst>
                <a:ext uri="{FF2B5EF4-FFF2-40B4-BE49-F238E27FC236}">
                  <a16:creationId xmlns="" xmlns:a16="http://schemas.microsoft.com/office/drawing/2014/main" id="{060FCC69-AD04-406A-94B4-0707F787155D}"/>
                </a:ext>
              </a:extLst>
            </p:cNvPr>
            <p:cNvPicPr>
              <a:picLocks noChangeAspect="1" noChangeArrowheads="1"/>
            </p:cNvPicPr>
            <p:nvPr/>
          </p:nvPicPr>
          <p:blipFill>
            <a:blip r:embed="rId4"/>
            <a:srcRect/>
            <a:stretch>
              <a:fillRect/>
            </a:stretch>
          </p:blipFill>
          <p:spPr bwMode="auto">
            <a:xfrm>
              <a:off x="2354" y="2575"/>
              <a:ext cx="858" cy="858"/>
            </a:xfrm>
            <a:prstGeom prst="rect">
              <a:avLst/>
            </a:prstGeom>
            <a:noFill/>
            <a:ln w="9525" algn="ctr">
              <a:noFill/>
              <a:miter lim="800000"/>
              <a:headEnd/>
              <a:tailEnd/>
            </a:ln>
            <a:effectLst>
              <a:outerShdw dist="28398" dir="3806097" algn="ctr" rotWithShape="0">
                <a:srgbClr val="C0C0C0"/>
              </a:outerShdw>
            </a:effectLst>
          </p:spPr>
        </p:pic>
        <p:sp>
          <p:nvSpPr>
            <p:cNvPr id="61466" name="Text Box 12">
              <a:extLst>
                <a:ext uri="{FF2B5EF4-FFF2-40B4-BE49-F238E27FC236}">
                  <a16:creationId xmlns="" xmlns:a16="http://schemas.microsoft.com/office/drawing/2014/main" id="{01D75616-F7B1-4B83-96A4-10A5C8B56D2E}"/>
                </a:ext>
              </a:extLst>
            </p:cNvPr>
            <p:cNvSpPr txBox="1">
              <a:spLocks noChangeArrowheads="1"/>
            </p:cNvSpPr>
            <p:nvPr/>
          </p:nvSpPr>
          <p:spPr bwMode="auto">
            <a:xfrm>
              <a:off x="2438" y="2934"/>
              <a:ext cx="71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Bronchospasm</a:t>
              </a:r>
              <a:endParaRPr lang="en-GB" altLang="sr-Latn-RS" sz="1200" b="1">
                <a:solidFill>
                  <a:schemeClr val="bg1"/>
                </a:solidFill>
                <a:latin typeface="Gill Sans MT" panose="020B0502020104020203" pitchFamily="34" charset="0"/>
              </a:endParaRPr>
            </a:p>
          </p:txBody>
        </p:sp>
      </p:grpSp>
      <p:grpSp>
        <p:nvGrpSpPr>
          <p:cNvPr id="61447" name="Group 13">
            <a:extLst>
              <a:ext uri="{FF2B5EF4-FFF2-40B4-BE49-F238E27FC236}">
                <a16:creationId xmlns="" xmlns:a16="http://schemas.microsoft.com/office/drawing/2014/main" id="{A43F6F38-3ADE-4378-A1A9-9AC4FFB9DFDA}"/>
              </a:ext>
            </a:extLst>
          </p:cNvPr>
          <p:cNvGrpSpPr>
            <a:grpSpLocks/>
          </p:cNvGrpSpPr>
          <p:nvPr/>
        </p:nvGrpSpPr>
        <p:grpSpPr bwMode="auto">
          <a:xfrm>
            <a:off x="6096000" y="4291013"/>
            <a:ext cx="1362075" cy="1362075"/>
            <a:chOff x="3840" y="2703"/>
            <a:chExt cx="858" cy="858"/>
          </a:xfrm>
        </p:grpSpPr>
        <p:pic>
          <p:nvPicPr>
            <p:cNvPr id="1635342" name="Picture 14" descr="cog10">
              <a:extLst>
                <a:ext uri="{FF2B5EF4-FFF2-40B4-BE49-F238E27FC236}">
                  <a16:creationId xmlns="" xmlns:a16="http://schemas.microsoft.com/office/drawing/2014/main" id="{FD1725E6-2A76-47D3-A00D-CB972F6A65E9}"/>
                </a:ext>
              </a:extLst>
            </p:cNvPr>
            <p:cNvPicPr>
              <a:picLocks noChangeAspect="1" noChangeArrowheads="1"/>
            </p:cNvPicPr>
            <p:nvPr/>
          </p:nvPicPr>
          <p:blipFill>
            <a:blip r:embed="rId4"/>
            <a:srcRect/>
            <a:stretch>
              <a:fillRect/>
            </a:stretch>
          </p:blipFill>
          <p:spPr bwMode="auto">
            <a:xfrm rot="218323">
              <a:off x="3840" y="2703"/>
              <a:ext cx="858" cy="858"/>
            </a:xfrm>
            <a:prstGeom prst="rect">
              <a:avLst/>
            </a:prstGeom>
            <a:noFill/>
            <a:ln w="9525" algn="ctr">
              <a:noFill/>
              <a:miter lim="800000"/>
              <a:headEnd/>
              <a:tailEnd/>
            </a:ln>
            <a:effectLst>
              <a:outerShdw dist="28398" dir="3806097" algn="ctr" rotWithShape="0">
                <a:srgbClr val="C0C0C0"/>
              </a:outerShdw>
            </a:effectLst>
          </p:spPr>
        </p:pic>
        <p:sp>
          <p:nvSpPr>
            <p:cNvPr id="61464" name="Text Box 15">
              <a:extLst>
                <a:ext uri="{FF2B5EF4-FFF2-40B4-BE49-F238E27FC236}">
                  <a16:creationId xmlns="" xmlns:a16="http://schemas.microsoft.com/office/drawing/2014/main" id="{22E755E4-4D54-477E-B5BB-E8C217085A04}"/>
                </a:ext>
              </a:extLst>
            </p:cNvPr>
            <p:cNvSpPr txBox="1">
              <a:spLocks noChangeArrowheads="1"/>
            </p:cNvSpPr>
            <p:nvPr/>
          </p:nvSpPr>
          <p:spPr bwMode="auto">
            <a:xfrm>
              <a:off x="3910" y="3010"/>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Structural</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changes</a:t>
              </a:r>
              <a:endParaRPr lang="en-GB" altLang="sr-Latn-RS" sz="1200" b="1">
                <a:solidFill>
                  <a:schemeClr val="bg1"/>
                </a:solidFill>
                <a:latin typeface="Gill Sans MT" panose="020B0502020104020203" pitchFamily="34" charset="0"/>
              </a:endParaRPr>
            </a:p>
          </p:txBody>
        </p:sp>
      </p:grpSp>
      <p:grpSp>
        <p:nvGrpSpPr>
          <p:cNvPr id="61448" name="Group 16">
            <a:extLst>
              <a:ext uri="{FF2B5EF4-FFF2-40B4-BE49-F238E27FC236}">
                <a16:creationId xmlns="" xmlns:a16="http://schemas.microsoft.com/office/drawing/2014/main" id="{9ABBFF76-C6E7-47AB-83A6-420AF2A7852B}"/>
              </a:ext>
            </a:extLst>
          </p:cNvPr>
          <p:cNvGrpSpPr>
            <a:grpSpLocks/>
          </p:cNvGrpSpPr>
          <p:nvPr/>
        </p:nvGrpSpPr>
        <p:grpSpPr bwMode="auto">
          <a:xfrm>
            <a:off x="4732338" y="2913063"/>
            <a:ext cx="1909762" cy="1906587"/>
            <a:chOff x="2981" y="1835"/>
            <a:chExt cx="1203" cy="1201"/>
          </a:xfrm>
        </p:grpSpPr>
        <p:pic>
          <p:nvPicPr>
            <p:cNvPr id="1635345" name="Picture 17" descr="cog15">
              <a:extLst>
                <a:ext uri="{FF2B5EF4-FFF2-40B4-BE49-F238E27FC236}">
                  <a16:creationId xmlns="" xmlns:a16="http://schemas.microsoft.com/office/drawing/2014/main" id="{87AA2ABA-86D0-4A1C-8599-9E2BF6796DF1}"/>
                </a:ext>
              </a:extLst>
            </p:cNvPr>
            <p:cNvPicPr>
              <a:picLocks noChangeAspect="1" noChangeArrowheads="1"/>
            </p:cNvPicPr>
            <p:nvPr/>
          </p:nvPicPr>
          <p:blipFill>
            <a:blip r:embed="rId5"/>
            <a:srcRect/>
            <a:stretch>
              <a:fillRect/>
            </a:stretch>
          </p:blipFill>
          <p:spPr bwMode="auto">
            <a:xfrm>
              <a:off x="2981" y="1835"/>
              <a:ext cx="1203" cy="1201"/>
            </a:xfrm>
            <a:prstGeom prst="rect">
              <a:avLst/>
            </a:prstGeom>
            <a:noFill/>
            <a:ln w="9525" algn="ctr">
              <a:noFill/>
              <a:miter lim="800000"/>
              <a:headEnd/>
              <a:tailEnd/>
            </a:ln>
            <a:effectLst>
              <a:outerShdw dist="28398" dir="3806097" algn="ctr" rotWithShape="0">
                <a:srgbClr val="B2B2B2"/>
              </a:outerShdw>
            </a:effectLst>
          </p:spPr>
        </p:pic>
        <p:sp>
          <p:nvSpPr>
            <p:cNvPr id="61462" name="Text Box 18">
              <a:extLst>
                <a:ext uri="{FF2B5EF4-FFF2-40B4-BE49-F238E27FC236}">
                  <a16:creationId xmlns="" xmlns:a16="http://schemas.microsoft.com/office/drawing/2014/main" id="{D6203FAB-FC65-4941-8715-44C1471870FE}"/>
                </a:ext>
              </a:extLst>
            </p:cNvPr>
            <p:cNvSpPr txBox="1">
              <a:spLocks noChangeArrowheads="1"/>
            </p:cNvSpPr>
            <p:nvPr/>
          </p:nvSpPr>
          <p:spPr bwMode="auto">
            <a:xfrm>
              <a:off x="3064" y="2259"/>
              <a:ext cx="1014"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sr-Latn-RS" altLang="sr-Latn-RS" b="1" dirty="0" smtClean="0">
                  <a:latin typeface="Corbel" panose="020B0503020204020204" pitchFamily="34" charset="0"/>
                </a:rPr>
                <a:t>Airway inflammation</a:t>
              </a:r>
              <a:endParaRPr lang="en-GB" altLang="sr-Latn-RS" b="1" dirty="0">
                <a:latin typeface="Gill Sans MT" panose="020B0502020104020203" pitchFamily="34" charset="0"/>
              </a:endParaRPr>
            </a:p>
          </p:txBody>
        </p:sp>
      </p:grpSp>
      <p:sp>
        <p:nvSpPr>
          <p:cNvPr id="49161" name="Rectangle 19">
            <a:extLst>
              <a:ext uri="{FF2B5EF4-FFF2-40B4-BE49-F238E27FC236}">
                <a16:creationId xmlns="" xmlns:a16="http://schemas.microsoft.com/office/drawing/2014/main" id="{9316AD70-61FE-4A12-B6AE-C4FBA25BF272}"/>
              </a:ext>
            </a:extLst>
          </p:cNvPr>
          <p:cNvSpPr>
            <a:spLocks noGrp="1" noChangeArrowheads="1"/>
          </p:cNvSpPr>
          <p:nvPr>
            <p:ph type="title"/>
          </p:nvPr>
        </p:nvSpPr>
        <p:spPr>
          <a:xfrm>
            <a:off x="971601" y="330200"/>
            <a:ext cx="8172400" cy="1084263"/>
          </a:xfrm>
        </p:spPr>
        <p:txBody>
          <a:bodyPr>
            <a:noAutofit/>
          </a:bodyPr>
          <a:lstStyle/>
          <a:p>
            <a:pPr algn="ctr" eaLnBrk="1" fontAlgn="auto" hangingPunct="1">
              <a:spcAft>
                <a:spcPts val="0"/>
              </a:spcAft>
              <a:defRPr/>
            </a:pPr>
            <a:r>
              <a:rPr lang="en" sz="4000" b="1" i="1" dirty="0">
                <a:solidFill>
                  <a:schemeClr val="tx2">
                    <a:satMod val="130000"/>
                  </a:schemeClr>
                </a:solidFill>
                <a:effectLst/>
                <a:latin typeface="Arial" panose="020B0604020202020204" pitchFamily="34" charset="0"/>
                <a:cs typeface="Arial" panose="020B0604020202020204" pitchFamily="34" charset="0"/>
              </a:rPr>
              <a:t>COPD </a:t>
            </a:r>
            <a:r>
              <a:rPr lang="en" sz="4000" b="1" i="1" dirty="0" smtClean="0">
                <a:solidFill>
                  <a:schemeClr val="tx2">
                    <a:satMod val="130000"/>
                  </a:schemeClr>
                </a:solidFill>
                <a:effectLst/>
                <a:latin typeface="Arial" panose="020B0604020202020204" pitchFamily="34" charset="0"/>
                <a:cs typeface="Arial" panose="020B0604020202020204" pitchFamily="34" charset="0"/>
              </a:rPr>
              <a:t>is</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a</a:t>
            </a:r>
            <a:r>
              <a:rPr lang="en" sz="4000" b="1" i="1" dirty="0" smtClean="0">
                <a:solidFill>
                  <a:schemeClr val="tx2">
                    <a:satMod val="130000"/>
                  </a:schemeClr>
                </a:solidFill>
                <a:effectLst/>
                <a:latin typeface="Arial" panose="020B0604020202020204" pitchFamily="34" charset="0"/>
                <a:cs typeface="Arial" panose="020B0604020202020204" pitchFamily="34" charset="0"/>
              </a:rPr>
              <a:t> </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d</a:t>
            </a:r>
            <a:r>
              <a:rPr lang="en" sz="4000" b="1" i="1" dirty="0" smtClean="0">
                <a:solidFill>
                  <a:schemeClr val="tx2">
                    <a:satMod val="130000"/>
                  </a:schemeClr>
                </a:solidFill>
                <a:effectLst/>
                <a:latin typeface="Arial" panose="020B0604020202020204" pitchFamily="34" charset="0"/>
                <a:cs typeface="Arial" panose="020B0604020202020204" pitchFamily="34" charset="0"/>
              </a:rPr>
              <a:t>isease</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with many components</a:t>
            </a:r>
            <a:endParaRPr lang="en-GB" sz="4000" b="1" i="1" dirty="0">
              <a:solidFill>
                <a:schemeClr val="tx2">
                  <a:satMod val="130000"/>
                </a:schemeClr>
              </a:solidFill>
              <a:effectLst/>
              <a:latin typeface="Arial" panose="020B0604020202020204" pitchFamily="34" charset="0"/>
              <a:cs typeface="Arial" panose="020B0604020202020204" pitchFamily="34" charset="0"/>
            </a:endParaRPr>
          </a:p>
        </p:txBody>
      </p:sp>
      <p:grpSp>
        <p:nvGrpSpPr>
          <p:cNvPr id="7" name="Group 20">
            <a:extLst>
              <a:ext uri="{FF2B5EF4-FFF2-40B4-BE49-F238E27FC236}">
                <a16:creationId xmlns="" xmlns:a16="http://schemas.microsoft.com/office/drawing/2014/main" id="{A4180B46-26FC-4C08-9AA9-A74CD9BB31B5}"/>
              </a:ext>
            </a:extLst>
          </p:cNvPr>
          <p:cNvGrpSpPr>
            <a:grpSpLocks/>
          </p:cNvGrpSpPr>
          <p:nvPr/>
        </p:nvGrpSpPr>
        <p:grpSpPr bwMode="auto">
          <a:xfrm>
            <a:off x="2459037" y="1530350"/>
            <a:ext cx="1606549" cy="2065338"/>
            <a:chOff x="1549" y="964"/>
            <a:chExt cx="1012" cy="1301"/>
          </a:xfrm>
        </p:grpSpPr>
        <p:grpSp>
          <p:nvGrpSpPr>
            <p:cNvPr id="61452" name="Group 21">
              <a:extLst>
                <a:ext uri="{FF2B5EF4-FFF2-40B4-BE49-F238E27FC236}">
                  <a16:creationId xmlns="" xmlns:a16="http://schemas.microsoft.com/office/drawing/2014/main" id="{6196B59D-E87D-4E85-AFE9-959940685A46}"/>
                </a:ext>
              </a:extLst>
            </p:cNvPr>
            <p:cNvGrpSpPr>
              <a:grpSpLocks/>
            </p:cNvGrpSpPr>
            <p:nvPr/>
          </p:nvGrpSpPr>
          <p:grpSpPr bwMode="auto">
            <a:xfrm>
              <a:off x="1555" y="1434"/>
              <a:ext cx="1003" cy="237"/>
              <a:chOff x="1289" y="1235"/>
              <a:chExt cx="1003" cy="237"/>
            </a:xfrm>
          </p:grpSpPr>
          <p:sp>
            <p:nvSpPr>
              <p:cNvPr id="61459" name="AutoShape 22">
                <a:extLst>
                  <a:ext uri="{FF2B5EF4-FFF2-40B4-BE49-F238E27FC236}">
                    <a16:creationId xmlns="" xmlns:a16="http://schemas.microsoft.com/office/drawing/2014/main" id="{27FD7D79-C816-48A7-BCA1-F2C8C3BC88ED}"/>
                  </a:ext>
                </a:extLst>
              </p:cNvPr>
              <p:cNvSpPr>
                <a:spLocks noChangeArrowheads="1"/>
              </p:cNvSpPr>
              <p:nvPr/>
            </p:nvSpPr>
            <p:spPr bwMode="auto">
              <a:xfrm rot="1743610">
                <a:off x="1386" y="1235"/>
                <a:ext cx="835" cy="237"/>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61460" name="Text Box 23">
                <a:extLst>
                  <a:ext uri="{FF2B5EF4-FFF2-40B4-BE49-F238E27FC236}">
                    <a16:creationId xmlns="" xmlns:a16="http://schemas.microsoft.com/office/drawing/2014/main" id="{7CEEAA5F-A35D-4228-A20C-E937A4FEA496}"/>
                  </a:ext>
                </a:extLst>
              </p:cNvPr>
              <p:cNvSpPr txBox="1">
                <a:spLocks noChangeArrowheads="1"/>
              </p:cNvSpPr>
              <p:nvPr/>
            </p:nvSpPr>
            <p:spPr bwMode="auto">
              <a:xfrm rot="1743610">
                <a:off x="1289" y="1290"/>
                <a:ext cx="1003"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pPr>
                <a:r>
                  <a:rPr lang="sr-Latn-RS" altLang="sr-Latn-RS" sz="1000" b="1" dirty="0" smtClean="0">
                    <a:solidFill>
                      <a:schemeClr val="bg1"/>
                    </a:solidFill>
                    <a:latin typeface="Corbel" panose="020B0503020204020204" pitchFamily="34" charset="0"/>
                  </a:rPr>
                  <a:t>Mucus h</a:t>
                </a:r>
                <a:r>
                  <a:rPr lang="en" altLang="sr-Latn-RS" sz="1000" b="1" dirty="0" smtClean="0">
                    <a:solidFill>
                      <a:schemeClr val="bg1"/>
                    </a:solidFill>
                    <a:latin typeface="Corbel" panose="020B0503020204020204" pitchFamily="34" charset="0"/>
                  </a:rPr>
                  <a:t>ypersection </a:t>
                </a:r>
                <a:endParaRPr lang="en" altLang="sr-Latn-RS" sz="1000" b="1" dirty="0">
                  <a:solidFill>
                    <a:schemeClr val="bg1"/>
                  </a:solidFill>
                  <a:latin typeface="Gill Sans MT" panose="020B0502020104020203" pitchFamily="34" charset="0"/>
                </a:endParaRPr>
              </a:p>
            </p:txBody>
          </p:sp>
        </p:grpSp>
        <p:grpSp>
          <p:nvGrpSpPr>
            <p:cNvPr id="61453" name="Group 24">
              <a:extLst>
                <a:ext uri="{FF2B5EF4-FFF2-40B4-BE49-F238E27FC236}">
                  <a16:creationId xmlns="" xmlns:a16="http://schemas.microsoft.com/office/drawing/2014/main" id="{C6F2D74C-5B90-4DFE-9012-17E36B6A74D2}"/>
                </a:ext>
              </a:extLst>
            </p:cNvPr>
            <p:cNvGrpSpPr>
              <a:grpSpLocks/>
            </p:cNvGrpSpPr>
            <p:nvPr/>
          </p:nvGrpSpPr>
          <p:grpSpPr bwMode="auto">
            <a:xfrm>
              <a:off x="1549" y="1984"/>
              <a:ext cx="1003" cy="281"/>
              <a:chOff x="796" y="2590"/>
              <a:chExt cx="1003" cy="281"/>
            </a:xfrm>
          </p:grpSpPr>
          <p:sp>
            <p:nvSpPr>
              <p:cNvPr id="61457" name="AutoShape 25">
                <a:extLst>
                  <a:ext uri="{FF2B5EF4-FFF2-40B4-BE49-F238E27FC236}">
                    <a16:creationId xmlns="" xmlns:a16="http://schemas.microsoft.com/office/drawing/2014/main" id="{54273851-A0A4-4CC8-B9A8-BA0BD1022092}"/>
                  </a:ext>
                </a:extLst>
              </p:cNvPr>
              <p:cNvSpPr>
                <a:spLocks noChangeArrowheads="1"/>
              </p:cNvSpPr>
              <p:nvPr/>
            </p:nvSpPr>
            <p:spPr bwMode="auto">
              <a:xfrm rot="-1191425">
                <a:off x="913" y="2602"/>
                <a:ext cx="760" cy="237"/>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61458" name="Text Box 26">
                <a:extLst>
                  <a:ext uri="{FF2B5EF4-FFF2-40B4-BE49-F238E27FC236}">
                    <a16:creationId xmlns="" xmlns:a16="http://schemas.microsoft.com/office/drawing/2014/main" id="{0798EFC1-CBAE-483A-B59A-7657969B8792}"/>
                  </a:ext>
                </a:extLst>
              </p:cNvPr>
              <p:cNvSpPr txBox="1">
                <a:spLocks noChangeArrowheads="1"/>
              </p:cNvSpPr>
              <p:nvPr/>
            </p:nvSpPr>
            <p:spPr bwMode="auto">
              <a:xfrm rot="-1191425">
                <a:off x="796" y="2590"/>
                <a:ext cx="100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pPr>
                <a:r>
                  <a:rPr lang="en" altLang="sr-Latn-RS" sz="1000" b="1" dirty="0">
                    <a:solidFill>
                      <a:schemeClr val="bg1"/>
                    </a:solidFill>
                    <a:latin typeface="Corbel" panose="020B0503020204020204" pitchFamily="34" charset="0"/>
                  </a:rPr>
                  <a:t>Increased</a:t>
                </a:r>
                <a:r>
                  <a:rPr lang="en" altLang="sr-Latn-RS" sz="1000" b="1" dirty="0">
                    <a:solidFill>
                      <a:schemeClr val="bg1"/>
                    </a:solidFill>
                    <a:latin typeface="Gill Sans MT" panose="020B0502020104020203" pitchFamily="34" charset="0"/>
                  </a:rPr>
                  <a:t> </a:t>
                </a:r>
              </a:p>
              <a:p>
                <a:pPr algn="ctr" eaLnBrk="1" hangingPunct="1">
                  <a:lnSpc>
                    <a:spcPct val="90000"/>
                  </a:lnSpc>
                  <a:spcBef>
                    <a:spcPct val="50000"/>
                  </a:spcBef>
                </a:pPr>
                <a:r>
                  <a:rPr lang="en" altLang="sr-Latn-RS" sz="1000" b="1" dirty="0">
                    <a:solidFill>
                      <a:schemeClr val="bg1"/>
                    </a:solidFill>
                    <a:latin typeface="Corbel" panose="020B0503020204020204" pitchFamily="34" charset="0"/>
                  </a:rPr>
                  <a:t>viscosity</a:t>
                </a:r>
                <a:endParaRPr lang="en-US" altLang="sr-Latn-RS" sz="1000" b="1" dirty="0">
                  <a:solidFill>
                    <a:schemeClr val="bg1"/>
                  </a:solidFill>
                  <a:latin typeface="Gill Sans MT" panose="020B0502020104020203" pitchFamily="34" charset="0"/>
                </a:endParaRPr>
              </a:p>
            </p:txBody>
          </p:sp>
        </p:grpSp>
        <p:grpSp>
          <p:nvGrpSpPr>
            <p:cNvPr id="61454" name="Group 27">
              <a:extLst>
                <a:ext uri="{FF2B5EF4-FFF2-40B4-BE49-F238E27FC236}">
                  <a16:creationId xmlns="" xmlns:a16="http://schemas.microsoft.com/office/drawing/2014/main" id="{0C3B6610-9262-48FA-8DFD-310ED0241507}"/>
                </a:ext>
              </a:extLst>
            </p:cNvPr>
            <p:cNvGrpSpPr>
              <a:grpSpLocks/>
            </p:cNvGrpSpPr>
            <p:nvPr/>
          </p:nvGrpSpPr>
          <p:grpSpPr bwMode="auto">
            <a:xfrm>
              <a:off x="2309" y="964"/>
              <a:ext cx="252" cy="645"/>
              <a:chOff x="1474" y="868"/>
              <a:chExt cx="252" cy="645"/>
            </a:xfrm>
          </p:grpSpPr>
          <p:sp>
            <p:nvSpPr>
              <p:cNvPr id="61455" name="AutoShape 28">
                <a:extLst>
                  <a:ext uri="{FF2B5EF4-FFF2-40B4-BE49-F238E27FC236}">
                    <a16:creationId xmlns="" xmlns:a16="http://schemas.microsoft.com/office/drawing/2014/main" id="{61E81BDE-EE51-45F6-B06F-6C1D81730C4C}"/>
                  </a:ext>
                </a:extLst>
              </p:cNvPr>
              <p:cNvSpPr>
                <a:spLocks noChangeArrowheads="1"/>
              </p:cNvSpPr>
              <p:nvPr/>
            </p:nvSpPr>
            <p:spPr bwMode="auto">
              <a:xfrm rot="3626932">
                <a:off x="1327" y="1108"/>
                <a:ext cx="550" cy="237"/>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61456" name="Text Box 29">
                <a:extLst>
                  <a:ext uri="{FF2B5EF4-FFF2-40B4-BE49-F238E27FC236}">
                    <a16:creationId xmlns="" xmlns:a16="http://schemas.microsoft.com/office/drawing/2014/main" id="{93BFA40F-6013-4BE5-9E29-AF34E2A6E77A}"/>
                  </a:ext>
                </a:extLst>
              </p:cNvPr>
              <p:cNvSpPr txBox="1">
                <a:spLocks noChangeArrowheads="1"/>
              </p:cNvSpPr>
              <p:nvPr/>
            </p:nvSpPr>
            <p:spPr bwMode="auto">
              <a:xfrm rot="3626932">
                <a:off x="1277" y="1065"/>
                <a:ext cx="645"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sr-Latn-RS" altLang="sr-Latn-RS" sz="1000" b="1" dirty="0" smtClean="0">
                    <a:solidFill>
                      <a:schemeClr val="bg1"/>
                    </a:solidFill>
                    <a:latin typeface="Corbel" panose="020B0503020204020204" pitchFamily="34" charset="0"/>
                  </a:rPr>
                  <a:t>Reduced clearance</a:t>
                </a:r>
                <a:endParaRPr lang="en-US" altLang="sr-Latn-RS" sz="1000" b="1" dirty="0">
                  <a:solidFill>
                    <a:schemeClr val="bg1"/>
                  </a:solidFill>
                  <a:latin typeface="Gill Sans MT" panose="020B0502020104020203" pitchFamily="34" charset="0"/>
                </a:endParaRPr>
              </a:p>
            </p:txBody>
          </p:sp>
        </p:grpSp>
      </p:grpSp>
    </p:spTree>
    <p:custDataLst>
      <p:tags r:id="rId1"/>
    </p:custDataLst>
  </p:cSld>
  <p:clrMapOvr>
    <a:masterClrMapping/>
  </p:clrMapOvr>
  <p:transition advTm="741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 xmlns:a16="http://schemas.microsoft.com/office/drawing/2014/main" id="{99AD5450-2618-4536-91ED-D65ACDC44980}"/>
              </a:ext>
            </a:extLst>
          </p:cNvPr>
          <p:cNvSpPr>
            <a:spLocks noGrp="1" noChangeArrowheads="1"/>
          </p:cNvSpPr>
          <p:nvPr>
            <p:ph type="title"/>
          </p:nvPr>
        </p:nvSpPr>
        <p:spPr>
          <a:xfrm>
            <a:off x="1435100" y="274638"/>
            <a:ext cx="7499350" cy="1143000"/>
          </a:xfrm>
        </p:spPr>
        <p:txBody>
          <a:bodyPr>
            <a:normAutofit/>
          </a:bodyPr>
          <a:lstStyle/>
          <a:p>
            <a:pPr eaLnBrk="1" fontAlgn="auto" hangingPunct="1">
              <a:spcAft>
                <a:spcPts val="0"/>
              </a:spcAft>
              <a:defRPr/>
            </a:pPr>
            <a:r>
              <a:rPr lang="en" b="1" i="1" dirty="0">
                <a:solidFill>
                  <a:schemeClr val="tx2">
                    <a:satMod val="130000"/>
                  </a:schemeClr>
                </a:solidFill>
                <a:effectLst/>
                <a:latin typeface="Arial" pitchFamily="34" charset="0"/>
                <a:cs typeface="Arial" pitchFamily="34" charset="0"/>
              </a:rPr>
              <a:t>Mucociliary dysfunction</a:t>
            </a:r>
            <a:endParaRPr lang="en-US" b="1" i="1" dirty="0">
              <a:solidFill>
                <a:schemeClr val="tx2">
                  <a:satMod val="130000"/>
                </a:schemeClr>
              </a:solidFill>
              <a:effectLst/>
              <a:latin typeface="Arial" pitchFamily="34" charset="0"/>
              <a:cs typeface="Arial" pitchFamily="34" charset="0"/>
            </a:endParaRPr>
          </a:p>
        </p:txBody>
      </p:sp>
      <p:grpSp>
        <p:nvGrpSpPr>
          <p:cNvPr id="62467" name="Group 3">
            <a:extLst>
              <a:ext uri="{FF2B5EF4-FFF2-40B4-BE49-F238E27FC236}">
                <a16:creationId xmlns="" xmlns:a16="http://schemas.microsoft.com/office/drawing/2014/main" id="{735C191C-7A37-4D9F-93E4-ED4E754E77AA}"/>
              </a:ext>
            </a:extLst>
          </p:cNvPr>
          <p:cNvGrpSpPr>
            <a:grpSpLocks/>
          </p:cNvGrpSpPr>
          <p:nvPr/>
        </p:nvGrpSpPr>
        <p:grpSpPr bwMode="auto">
          <a:xfrm>
            <a:off x="4211298" y="1561793"/>
            <a:ext cx="4321515" cy="4632632"/>
            <a:chOff x="2436" y="890"/>
            <a:chExt cx="2939" cy="3084"/>
          </a:xfrm>
        </p:grpSpPr>
        <p:grpSp>
          <p:nvGrpSpPr>
            <p:cNvPr id="62471" name="Group 4">
              <a:extLst>
                <a:ext uri="{FF2B5EF4-FFF2-40B4-BE49-F238E27FC236}">
                  <a16:creationId xmlns="" xmlns:a16="http://schemas.microsoft.com/office/drawing/2014/main" id="{B02A5AE0-4AB0-4314-B51A-5D9CA682C77C}"/>
                </a:ext>
              </a:extLst>
            </p:cNvPr>
            <p:cNvGrpSpPr>
              <a:grpSpLocks/>
            </p:cNvGrpSpPr>
            <p:nvPr/>
          </p:nvGrpSpPr>
          <p:grpSpPr bwMode="auto">
            <a:xfrm>
              <a:off x="3322" y="890"/>
              <a:ext cx="2053" cy="3084"/>
              <a:chOff x="3300" y="745"/>
              <a:chExt cx="2304" cy="3461"/>
            </a:xfrm>
          </p:grpSpPr>
          <p:pic>
            <p:nvPicPr>
              <p:cNvPr id="62473" name="Picture 5" descr="3454_3a">
                <a:extLst>
                  <a:ext uri="{FF2B5EF4-FFF2-40B4-BE49-F238E27FC236}">
                    <a16:creationId xmlns="" xmlns:a16="http://schemas.microsoft.com/office/drawing/2014/main" id="{03B47080-AB1D-455A-8A07-44D686A1AD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3" y="2445"/>
                <a:ext cx="2301" cy="1761"/>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62474" name="Picture 6" descr="3454_5a">
                <a:extLst>
                  <a:ext uri="{FF2B5EF4-FFF2-40B4-BE49-F238E27FC236}">
                    <a16:creationId xmlns="" xmlns:a16="http://schemas.microsoft.com/office/drawing/2014/main" id="{8567F0FF-2FD3-4578-BC5A-37F449E63F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0" y="745"/>
                <a:ext cx="2304" cy="1605"/>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62475" name="Line 7">
                <a:extLst>
                  <a:ext uri="{FF2B5EF4-FFF2-40B4-BE49-F238E27FC236}">
                    <a16:creationId xmlns="" xmlns:a16="http://schemas.microsoft.com/office/drawing/2014/main" id="{F7BA6E98-24AA-436C-B922-D52234494EA2}"/>
                  </a:ext>
                </a:extLst>
              </p:cNvPr>
              <p:cNvSpPr>
                <a:spLocks noChangeShapeType="1"/>
              </p:cNvSpPr>
              <p:nvPr/>
            </p:nvSpPr>
            <p:spPr bwMode="auto">
              <a:xfrm rot="-1263325" flipH="1" flipV="1">
                <a:off x="4637" y="3025"/>
                <a:ext cx="188" cy="932"/>
              </a:xfrm>
              <a:prstGeom prst="line">
                <a:avLst/>
              </a:prstGeom>
              <a:noFill/>
              <a:ln w="44450">
                <a:solidFill>
                  <a:schemeClr val="hlink"/>
                </a:solidFill>
                <a:round/>
                <a:headEnd/>
                <a:tailEnd type="triangle" w="med" len="med"/>
              </a:ln>
              <a:effectLst>
                <a:prstShdw prst="shdw17" dist="17961" dir="2700000">
                  <a:schemeClr val="bg2"/>
                </a:prstShdw>
              </a:effectLst>
              <a:extLst>
                <a:ext uri="{909E8E84-426E-40DD-AFC4-6F175D3DCCD1}">
                  <a14:hiddenFill xmlns:a14="http://schemas.microsoft.com/office/drawing/2010/main">
                    <a:noFill/>
                  </a14:hiddenFill>
                </a:ext>
              </a:extLst>
            </p:spPr>
            <p:txBody>
              <a:bodyPr wrap="none" anchor="ctr"/>
              <a:lstStyle/>
              <a:p>
                <a:endParaRPr lang="sr-Latn-RS"/>
              </a:p>
            </p:txBody>
          </p:sp>
        </p:grpSp>
        <p:sp>
          <p:nvSpPr>
            <p:cNvPr id="62472" name="Text Box 8">
              <a:extLst>
                <a:ext uri="{FF2B5EF4-FFF2-40B4-BE49-F238E27FC236}">
                  <a16:creationId xmlns="" xmlns:a16="http://schemas.microsoft.com/office/drawing/2014/main" id="{A6A4515B-E290-47D5-BFCA-CC04E288FF9D}"/>
                </a:ext>
              </a:extLst>
            </p:cNvPr>
            <p:cNvSpPr txBox="1">
              <a:spLocks noChangeArrowheads="1"/>
            </p:cNvSpPr>
            <p:nvPr/>
          </p:nvSpPr>
          <p:spPr bwMode="auto">
            <a:xfrm>
              <a:off x="2436" y="1532"/>
              <a:ext cx="921"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spcBef>
                  <a:spcPct val="50000"/>
                </a:spcBef>
              </a:pPr>
              <a:r>
                <a:rPr lang="en" altLang="sr-Latn-RS" b="1" dirty="0" smtClean="0">
                  <a:solidFill>
                    <a:srgbClr val="FF9900"/>
                  </a:solidFill>
                  <a:latin typeface="Gill Sans MT" panose="020B0502020104020203" pitchFamily="34" charset="0"/>
                </a:rPr>
                <a:t>HEALTHY</a:t>
              </a:r>
              <a:endParaRPr lang="en-GB" altLang="sr-Latn-RS" b="1" dirty="0">
                <a:solidFill>
                  <a:srgbClr val="FF9900"/>
                </a:solidFill>
                <a:latin typeface="Gill Sans MT" panose="020B0502020104020203" pitchFamily="34" charset="0"/>
              </a:endParaRPr>
            </a:p>
          </p:txBody>
        </p:sp>
      </p:grpSp>
      <p:sp>
        <p:nvSpPr>
          <p:cNvPr id="62468" name="Text Box 12">
            <a:extLst>
              <a:ext uri="{FF2B5EF4-FFF2-40B4-BE49-F238E27FC236}">
                <a16:creationId xmlns="" xmlns:a16="http://schemas.microsoft.com/office/drawing/2014/main" id="{A5C5B434-9D85-478F-ABD6-D9D19F31F5D6}"/>
              </a:ext>
            </a:extLst>
          </p:cNvPr>
          <p:cNvSpPr txBox="1">
            <a:spLocks noChangeArrowheads="1"/>
          </p:cNvSpPr>
          <p:nvPr/>
        </p:nvSpPr>
        <p:spPr bwMode="auto">
          <a:xfrm>
            <a:off x="913696" y="1916832"/>
            <a:ext cx="3795594" cy="2864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89981" tIns="46790" rIns="89981" bIns="46790">
            <a:spAutoFit/>
          </a:bodyPr>
          <a:lstStyle>
            <a:lvl1pPr marL="268288" indent="-2682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buClr>
                <a:srgbClr val="008000"/>
              </a:buClr>
              <a:buFontTx/>
              <a:buChar char="•"/>
            </a:pPr>
            <a:r>
              <a:rPr lang="sr-Latn-RS" altLang="sr-Latn-RS" sz="2400" b="1" i="1" dirty="0" smtClean="0"/>
              <a:t>Mucus h</a:t>
            </a:r>
            <a:r>
              <a:rPr lang="en" altLang="sr-Latn-RS" sz="2400" b="1" i="1" dirty="0" smtClean="0"/>
              <a:t>ypersecretion</a:t>
            </a:r>
            <a:endParaRPr lang="en-US" altLang="sr-Latn-RS" sz="2400" b="1" i="1" dirty="0"/>
          </a:p>
          <a:p>
            <a:pPr>
              <a:spcBef>
                <a:spcPct val="50000"/>
              </a:spcBef>
              <a:buClr>
                <a:srgbClr val="008000"/>
              </a:buClr>
              <a:buFontTx/>
              <a:buChar char="•"/>
            </a:pPr>
            <a:r>
              <a:rPr lang="en" altLang="sr-Latn-RS" sz="2400" b="1" i="1" dirty="0"/>
              <a:t>Increased </a:t>
            </a:r>
            <a:r>
              <a:rPr lang="sr-Latn-RS" altLang="sr-Latn-RS" sz="2400" b="1" i="1" dirty="0" smtClean="0"/>
              <a:t>mucus </a:t>
            </a:r>
            <a:r>
              <a:rPr lang="en" altLang="sr-Latn-RS" sz="2400" b="1" i="1" dirty="0" smtClean="0"/>
              <a:t>viscosity</a:t>
            </a:r>
            <a:endParaRPr lang="en-US" altLang="sr-Latn-RS" sz="2400" b="1" i="1" dirty="0"/>
          </a:p>
          <a:p>
            <a:pPr>
              <a:spcBef>
                <a:spcPct val="50000"/>
              </a:spcBef>
              <a:buClr>
                <a:srgbClr val="008000"/>
              </a:buClr>
              <a:buFontTx/>
              <a:buChar char="•"/>
            </a:pPr>
            <a:r>
              <a:rPr lang="en" altLang="sr-Latn-RS" sz="2400" b="1" i="1" dirty="0"/>
              <a:t>Reduced mucociliary </a:t>
            </a:r>
            <a:r>
              <a:rPr lang="sr-Latn-RS" altLang="sr-Latn-RS" sz="2400" b="1" i="1" dirty="0" smtClean="0"/>
              <a:t>clearance</a:t>
            </a:r>
            <a:endParaRPr lang="en-US" altLang="sr-Latn-RS" sz="2400" b="1" i="1" dirty="0"/>
          </a:p>
          <a:p>
            <a:pPr>
              <a:spcBef>
                <a:spcPct val="50000"/>
              </a:spcBef>
              <a:buClr>
                <a:srgbClr val="008000"/>
              </a:buClr>
              <a:buFontTx/>
              <a:buChar char="•"/>
            </a:pPr>
            <a:r>
              <a:rPr lang="en" altLang="sr-Latn-RS" sz="2400" b="1" i="1" dirty="0"/>
              <a:t>Damage </a:t>
            </a:r>
            <a:r>
              <a:rPr lang="sr-Latn-RS" altLang="sr-Latn-RS" sz="2400" b="1" i="1" dirty="0" smtClean="0"/>
              <a:t>to the </a:t>
            </a:r>
            <a:r>
              <a:rPr lang="en" altLang="sr-Latn-RS" sz="2400" b="1" i="1" dirty="0" smtClean="0"/>
              <a:t>mucosa </a:t>
            </a:r>
            <a:endParaRPr lang="en" altLang="sr-Latn-RS" sz="2400" b="1" i="1" dirty="0"/>
          </a:p>
        </p:txBody>
      </p:sp>
      <p:sp>
        <p:nvSpPr>
          <p:cNvPr id="62469" name="TextBox 11">
            <a:extLst>
              <a:ext uri="{FF2B5EF4-FFF2-40B4-BE49-F238E27FC236}">
                <a16:creationId xmlns="" xmlns:a16="http://schemas.microsoft.com/office/drawing/2014/main" id="{B77D6C00-1F72-4F23-AC1B-ACED4DF113FE}"/>
              </a:ext>
            </a:extLst>
          </p:cNvPr>
          <p:cNvSpPr txBox="1">
            <a:spLocks noChangeArrowheads="1"/>
          </p:cNvSpPr>
          <p:nvPr/>
        </p:nvSpPr>
        <p:spPr bwMode="auto">
          <a:xfrm>
            <a:off x="5583238" y="158750"/>
            <a:ext cx="3402012"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13" name="TextBox 12">
            <a:extLst>
              <a:ext uri="{FF2B5EF4-FFF2-40B4-BE49-F238E27FC236}">
                <a16:creationId xmlns="" xmlns:a16="http://schemas.microsoft.com/office/drawing/2014/main" id="{8549C908-521E-420C-AF3D-B2E9CE41729F}"/>
              </a:ext>
            </a:extLst>
          </p:cNvPr>
          <p:cNvSpPr txBox="1"/>
          <p:nvPr/>
        </p:nvSpPr>
        <p:spPr>
          <a:xfrm>
            <a:off x="4572000" y="4077072"/>
            <a:ext cx="734368" cy="369332"/>
          </a:xfrm>
          <a:prstGeom prst="rect">
            <a:avLst/>
          </a:prstGeom>
          <a:noFill/>
        </p:spPr>
        <p:txBody>
          <a:bodyPr wrap="none">
            <a:spAutoFit/>
          </a:bodyPr>
          <a:lstStyle/>
          <a:p>
            <a:pPr fontAlgn="auto">
              <a:spcBef>
                <a:spcPts val="0"/>
              </a:spcBef>
              <a:spcAft>
                <a:spcPts val="0"/>
              </a:spcAft>
              <a:defRPr/>
            </a:pPr>
            <a:r>
              <a:rPr lang="en" b="1" dirty="0">
                <a:solidFill>
                  <a:schemeClr val="accent5">
                    <a:lumMod val="60000"/>
                    <a:lumOff val="40000"/>
                  </a:schemeClr>
                </a:solidFill>
                <a:latin typeface="+mn-lt"/>
                <a:cs typeface="+mn-cs"/>
              </a:rPr>
              <a:t>COPD</a:t>
            </a:r>
            <a:endParaRPr lang="en-US" b="1" dirty="0">
              <a:solidFill>
                <a:schemeClr val="accent5">
                  <a:lumMod val="60000"/>
                  <a:lumOff val="40000"/>
                </a:schemeClr>
              </a:solidFill>
              <a:latin typeface="+mn-lt"/>
              <a:cs typeface="+mn-cs"/>
            </a:endParaRPr>
          </a:p>
        </p:txBody>
      </p:sp>
    </p:spTree>
  </p:cSld>
  <p:clrMapOvr>
    <a:masterClrMapping/>
  </p:clrMapOvr>
  <p:transition advTm="23015">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5330" name="Oval 2">
            <a:extLst>
              <a:ext uri="{FF2B5EF4-FFF2-40B4-BE49-F238E27FC236}">
                <a16:creationId xmlns="" xmlns:a16="http://schemas.microsoft.com/office/drawing/2014/main" id="{C846CAFE-F764-4B44-9205-121644BE8602}"/>
              </a:ext>
            </a:extLst>
          </p:cNvPr>
          <p:cNvSpPr>
            <a:spLocks noChangeArrowheads="1"/>
          </p:cNvSpPr>
          <p:nvPr/>
        </p:nvSpPr>
        <p:spPr bwMode="auto">
          <a:xfrm>
            <a:off x="3173413" y="1811338"/>
            <a:ext cx="4600575" cy="4603750"/>
          </a:xfrm>
          <a:prstGeom prst="ellipse">
            <a:avLst/>
          </a:prstGeom>
          <a:gradFill rotWithShape="1">
            <a:gsLst>
              <a:gs pos="0">
                <a:srgbClr val="99CCFF"/>
              </a:gs>
              <a:gs pos="100000">
                <a:srgbClr val="9999FF"/>
              </a:gs>
            </a:gsLst>
            <a:path path="shape">
              <a:fillToRect l="50000" t="50000" r="50000" b="50000"/>
            </a:path>
          </a:gradFill>
          <a:ln w="9525">
            <a:noFill/>
            <a:round/>
            <a:headEnd/>
            <a:tailEnd/>
          </a:ln>
          <a:effectLst>
            <a:outerShdw dist="35921" dir="2700000" algn="ctr" rotWithShape="0">
              <a:schemeClr val="bg2">
                <a:alpha val="50000"/>
              </a:schemeClr>
            </a:outerShdw>
          </a:effectLst>
        </p:spPr>
        <p:txBody>
          <a:bodyPr wrap="none" anchor="ctr"/>
          <a:lstStyle/>
          <a:p>
            <a:pPr algn="ctr" fontAlgn="auto">
              <a:spcBef>
                <a:spcPts val="0"/>
              </a:spcBef>
              <a:spcAft>
                <a:spcPts val="0"/>
              </a:spcAft>
              <a:defRPr/>
            </a:pPr>
            <a:endParaRPr lang="en-US">
              <a:latin typeface="Arial" charset="0"/>
              <a:cs typeface="+mn-cs"/>
            </a:endParaRPr>
          </a:p>
        </p:txBody>
      </p:sp>
      <p:sp>
        <p:nvSpPr>
          <p:cNvPr id="61443" name="WordArt 3">
            <a:extLst>
              <a:ext uri="{FF2B5EF4-FFF2-40B4-BE49-F238E27FC236}">
                <a16:creationId xmlns="" xmlns:a16="http://schemas.microsoft.com/office/drawing/2014/main" id="{68B358C1-2E3A-4CE6-8475-250A963F8E26}"/>
              </a:ext>
            </a:extLst>
          </p:cNvPr>
          <p:cNvSpPr>
            <a:spLocks noChangeArrowheads="1" noChangeShapeType="1" noTextEdit="1"/>
          </p:cNvSpPr>
          <p:nvPr/>
        </p:nvSpPr>
        <p:spPr bwMode="auto">
          <a:xfrm rot="1500756">
            <a:off x="3851275" y="5497513"/>
            <a:ext cx="1785938" cy="6080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347456"/>
              </a:avLst>
            </a:prstTxWarp>
          </a:bodyPr>
          <a:lstStyle/>
          <a:p>
            <a:pPr algn="ctr"/>
            <a:r>
              <a:rPr lang="en" sz="1400" b="1" kern="10" dirty="0">
                <a:solidFill>
                  <a:srgbClr val="800080"/>
                </a:solidFill>
              </a:rPr>
              <a:t>Restricted </a:t>
            </a:r>
            <a:r>
              <a:rPr lang="en" sz="1400" b="1" kern="10" dirty="0" smtClean="0">
                <a:solidFill>
                  <a:srgbClr val="800080"/>
                </a:solidFill>
              </a:rPr>
              <a:t>airflow</a:t>
            </a:r>
            <a:endParaRPr lang="sr-Latn-RS" sz="1400" b="1" kern="10" dirty="0">
              <a:solidFill>
                <a:srgbClr val="800080"/>
              </a:solidFill>
            </a:endParaRPr>
          </a:p>
        </p:txBody>
      </p:sp>
      <p:grpSp>
        <p:nvGrpSpPr>
          <p:cNvPr id="61444" name="Group 4">
            <a:extLst>
              <a:ext uri="{FF2B5EF4-FFF2-40B4-BE49-F238E27FC236}">
                <a16:creationId xmlns="" xmlns:a16="http://schemas.microsoft.com/office/drawing/2014/main" id="{689EC385-1A79-475A-93C8-ED71C11A39D4}"/>
              </a:ext>
            </a:extLst>
          </p:cNvPr>
          <p:cNvGrpSpPr>
            <a:grpSpLocks/>
          </p:cNvGrpSpPr>
          <p:nvPr/>
        </p:nvGrpSpPr>
        <p:grpSpPr bwMode="auto">
          <a:xfrm>
            <a:off x="3738563" y="2332038"/>
            <a:ext cx="1349375" cy="1349375"/>
            <a:chOff x="2355" y="1469"/>
            <a:chExt cx="850" cy="850"/>
          </a:xfrm>
        </p:grpSpPr>
        <p:pic>
          <p:nvPicPr>
            <p:cNvPr id="1635333" name="Picture 5" descr="cog10">
              <a:extLst>
                <a:ext uri="{FF2B5EF4-FFF2-40B4-BE49-F238E27FC236}">
                  <a16:creationId xmlns="" xmlns:a16="http://schemas.microsoft.com/office/drawing/2014/main" id="{41FCA1F0-D11E-498B-9439-BC141F5991A0}"/>
                </a:ext>
              </a:extLst>
            </p:cNvPr>
            <p:cNvPicPr>
              <a:picLocks noChangeAspect="1" noChangeArrowheads="1"/>
            </p:cNvPicPr>
            <p:nvPr/>
          </p:nvPicPr>
          <p:blipFill>
            <a:blip r:embed="rId4"/>
            <a:srcRect/>
            <a:stretch>
              <a:fillRect/>
            </a:stretch>
          </p:blipFill>
          <p:spPr bwMode="auto">
            <a:xfrm rot="-319807">
              <a:off x="2355" y="1469"/>
              <a:ext cx="850" cy="850"/>
            </a:xfrm>
            <a:prstGeom prst="rect">
              <a:avLst/>
            </a:prstGeom>
            <a:noFill/>
            <a:ln w="9525" algn="ctr">
              <a:noFill/>
              <a:miter lim="800000"/>
              <a:headEnd/>
              <a:tailEnd/>
            </a:ln>
            <a:effectLst>
              <a:outerShdw dist="28398" dir="3806097" algn="ctr" rotWithShape="0">
                <a:srgbClr val="C0C0C0"/>
              </a:outerShdw>
            </a:effectLst>
          </p:spPr>
        </p:pic>
        <p:sp>
          <p:nvSpPr>
            <p:cNvPr id="61470" name="Text Box 6">
              <a:extLst>
                <a:ext uri="{FF2B5EF4-FFF2-40B4-BE49-F238E27FC236}">
                  <a16:creationId xmlns="" xmlns:a16="http://schemas.microsoft.com/office/drawing/2014/main" id="{7AE5A487-E8E6-4FE9-8B62-4862E87B67A4}"/>
                </a:ext>
              </a:extLst>
            </p:cNvPr>
            <p:cNvSpPr txBox="1">
              <a:spLocks noChangeArrowheads="1"/>
            </p:cNvSpPr>
            <p:nvPr/>
          </p:nvSpPr>
          <p:spPr bwMode="auto">
            <a:xfrm>
              <a:off x="2417" y="1776"/>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Mucociliary</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dysfunction</a:t>
              </a:r>
              <a:endParaRPr lang="en-GB" altLang="sr-Latn-RS" sz="1200" b="1">
                <a:solidFill>
                  <a:schemeClr val="bg1"/>
                </a:solidFill>
                <a:latin typeface="Gill Sans MT" panose="020B0502020104020203" pitchFamily="34" charset="0"/>
              </a:endParaRPr>
            </a:p>
          </p:txBody>
        </p:sp>
      </p:grpSp>
      <p:grpSp>
        <p:nvGrpSpPr>
          <p:cNvPr id="61445" name="Group 7">
            <a:extLst>
              <a:ext uri="{FF2B5EF4-FFF2-40B4-BE49-F238E27FC236}">
                <a16:creationId xmlns="" xmlns:a16="http://schemas.microsoft.com/office/drawing/2014/main" id="{B8369530-E119-4EBF-9EE1-CA5EB77C42F6}"/>
              </a:ext>
            </a:extLst>
          </p:cNvPr>
          <p:cNvGrpSpPr>
            <a:grpSpLocks/>
          </p:cNvGrpSpPr>
          <p:nvPr/>
        </p:nvGrpSpPr>
        <p:grpSpPr bwMode="auto">
          <a:xfrm>
            <a:off x="5937250" y="1944688"/>
            <a:ext cx="1368425" cy="1368425"/>
            <a:chOff x="3740" y="1225"/>
            <a:chExt cx="862" cy="862"/>
          </a:xfrm>
        </p:grpSpPr>
        <p:pic>
          <p:nvPicPr>
            <p:cNvPr id="1635336" name="Picture 8" descr="cog10">
              <a:extLst>
                <a:ext uri="{FF2B5EF4-FFF2-40B4-BE49-F238E27FC236}">
                  <a16:creationId xmlns="" xmlns:a16="http://schemas.microsoft.com/office/drawing/2014/main" id="{F362E1B4-3405-4723-A31E-CC705108C1E3}"/>
                </a:ext>
              </a:extLst>
            </p:cNvPr>
            <p:cNvPicPr>
              <a:picLocks noChangeAspect="1" noChangeArrowheads="1"/>
            </p:cNvPicPr>
            <p:nvPr/>
          </p:nvPicPr>
          <p:blipFill>
            <a:blip r:embed="rId4"/>
            <a:srcRect/>
            <a:stretch>
              <a:fillRect/>
            </a:stretch>
          </p:blipFill>
          <p:spPr bwMode="auto">
            <a:xfrm rot="675973">
              <a:off x="3740" y="1225"/>
              <a:ext cx="862" cy="862"/>
            </a:xfrm>
            <a:prstGeom prst="rect">
              <a:avLst/>
            </a:prstGeom>
            <a:noFill/>
            <a:ln w="9525" algn="ctr">
              <a:noFill/>
              <a:miter lim="800000"/>
              <a:headEnd/>
              <a:tailEnd/>
            </a:ln>
            <a:effectLst>
              <a:outerShdw dist="28398" dir="3806097" algn="ctr" rotWithShape="0">
                <a:srgbClr val="C0C0C0"/>
              </a:outerShdw>
            </a:effectLst>
          </p:spPr>
        </p:pic>
        <p:sp>
          <p:nvSpPr>
            <p:cNvPr id="61468" name="Text Box 9">
              <a:extLst>
                <a:ext uri="{FF2B5EF4-FFF2-40B4-BE49-F238E27FC236}">
                  <a16:creationId xmlns="" xmlns:a16="http://schemas.microsoft.com/office/drawing/2014/main" id="{7ACC1789-ACA4-4F23-BFE3-53888CEB0D67}"/>
                </a:ext>
              </a:extLst>
            </p:cNvPr>
            <p:cNvSpPr txBox="1">
              <a:spLocks noChangeArrowheads="1"/>
            </p:cNvSpPr>
            <p:nvPr/>
          </p:nvSpPr>
          <p:spPr bwMode="auto">
            <a:xfrm>
              <a:off x="3818" y="1534"/>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dirty="0">
                  <a:solidFill>
                    <a:schemeClr val="bg1"/>
                  </a:solidFill>
                  <a:latin typeface="Corbel" panose="020B0503020204020204" pitchFamily="34" charset="0"/>
                </a:rPr>
                <a:t>Systemic</a:t>
              </a:r>
              <a:r>
                <a:rPr lang="en" altLang="sr-Latn-RS" sz="1200" b="1" dirty="0">
                  <a:solidFill>
                    <a:schemeClr val="bg1"/>
                  </a:solidFill>
                  <a:latin typeface="Gill Sans MT" panose="020B0502020104020203" pitchFamily="34" charset="0"/>
                </a:rPr>
                <a:t> </a:t>
              </a:r>
              <a:r>
                <a:rPr lang="en-GB" altLang="sr-Latn-RS" sz="1200" b="1" dirty="0">
                  <a:solidFill>
                    <a:schemeClr val="bg1"/>
                  </a:solidFill>
                  <a:latin typeface="Gill Sans MT" panose="020B0502020104020203" pitchFamily="34" charset="0"/>
                </a:rPr>
                <a:t/>
              </a:r>
              <a:br>
                <a:rPr lang="en-GB" altLang="sr-Latn-RS" sz="1200" b="1" dirty="0">
                  <a:solidFill>
                    <a:schemeClr val="bg1"/>
                  </a:solidFill>
                  <a:latin typeface="Gill Sans MT" panose="020B0502020104020203" pitchFamily="34" charset="0"/>
                </a:rPr>
              </a:br>
              <a:r>
                <a:rPr lang="en" altLang="sr-Latn-RS" sz="1200" b="1" dirty="0">
                  <a:solidFill>
                    <a:schemeClr val="bg1"/>
                  </a:solidFill>
                  <a:latin typeface="Corbel" panose="020B0503020204020204" pitchFamily="34" charset="0"/>
                </a:rPr>
                <a:t>component</a:t>
              </a:r>
              <a:endParaRPr lang="en-GB" altLang="sr-Latn-RS" sz="1200" b="1" dirty="0">
                <a:solidFill>
                  <a:schemeClr val="bg1"/>
                </a:solidFill>
                <a:latin typeface="Gill Sans MT" panose="020B0502020104020203" pitchFamily="34" charset="0"/>
              </a:endParaRPr>
            </a:p>
          </p:txBody>
        </p:sp>
      </p:grpSp>
      <p:grpSp>
        <p:nvGrpSpPr>
          <p:cNvPr id="61446" name="Group 10">
            <a:extLst>
              <a:ext uri="{FF2B5EF4-FFF2-40B4-BE49-F238E27FC236}">
                <a16:creationId xmlns="" xmlns:a16="http://schemas.microsoft.com/office/drawing/2014/main" id="{350F78F0-D22F-4078-B5C0-AF28D434BF4C}"/>
              </a:ext>
            </a:extLst>
          </p:cNvPr>
          <p:cNvGrpSpPr>
            <a:grpSpLocks/>
          </p:cNvGrpSpPr>
          <p:nvPr/>
        </p:nvGrpSpPr>
        <p:grpSpPr bwMode="auto">
          <a:xfrm>
            <a:off x="3736975" y="4087813"/>
            <a:ext cx="1362075" cy="1362075"/>
            <a:chOff x="2354" y="2575"/>
            <a:chExt cx="858" cy="858"/>
          </a:xfrm>
        </p:grpSpPr>
        <p:pic>
          <p:nvPicPr>
            <p:cNvPr id="1635339" name="Picture 11" descr="cog10">
              <a:extLst>
                <a:ext uri="{FF2B5EF4-FFF2-40B4-BE49-F238E27FC236}">
                  <a16:creationId xmlns="" xmlns:a16="http://schemas.microsoft.com/office/drawing/2014/main" id="{060FCC69-AD04-406A-94B4-0707F787155D}"/>
                </a:ext>
              </a:extLst>
            </p:cNvPr>
            <p:cNvPicPr>
              <a:picLocks noChangeAspect="1" noChangeArrowheads="1"/>
            </p:cNvPicPr>
            <p:nvPr/>
          </p:nvPicPr>
          <p:blipFill>
            <a:blip r:embed="rId4"/>
            <a:srcRect/>
            <a:stretch>
              <a:fillRect/>
            </a:stretch>
          </p:blipFill>
          <p:spPr bwMode="auto">
            <a:xfrm>
              <a:off x="2354" y="2575"/>
              <a:ext cx="858" cy="858"/>
            </a:xfrm>
            <a:prstGeom prst="rect">
              <a:avLst/>
            </a:prstGeom>
            <a:noFill/>
            <a:ln w="9525" algn="ctr">
              <a:noFill/>
              <a:miter lim="800000"/>
              <a:headEnd/>
              <a:tailEnd/>
            </a:ln>
            <a:effectLst>
              <a:outerShdw dist="28398" dir="3806097" algn="ctr" rotWithShape="0">
                <a:srgbClr val="C0C0C0"/>
              </a:outerShdw>
            </a:effectLst>
          </p:spPr>
        </p:pic>
        <p:sp>
          <p:nvSpPr>
            <p:cNvPr id="61466" name="Text Box 12">
              <a:extLst>
                <a:ext uri="{FF2B5EF4-FFF2-40B4-BE49-F238E27FC236}">
                  <a16:creationId xmlns="" xmlns:a16="http://schemas.microsoft.com/office/drawing/2014/main" id="{01D75616-F7B1-4B83-96A4-10A5C8B56D2E}"/>
                </a:ext>
              </a:extLst>
            </p:cNvPr>
            <p:cNvSpPr txBox="1">
              <a:spLocks noChangeArrowheads="1"/>
            </p:cNvSpPr>
            <p:nvPr/>
          </p:nvSpPr>
          <p:spPr bwMode="auto">
            <a:xfrm>
              <a:off x="2438" y="2934"/>
              <a:ext cx="71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Bronchospasm</a:t>
              </a:r>
              <a:endParaRPr lang="en-GB" altLang="sr-Latn-RS" sz="1200" b="1">
                <a:solidFill>
                  <a:schemeClr val="bg1"/>
                </a:solidFill>
                <a:latin typeface="Gill Sans MT" panose="020B0502020104020203" pitchFamily="34" charset="0"/>
              </a:endParaRPr>
            </a:p>
          </p:txBody>
        </p:sp>
      </p:grpSp>
      <p:grpSp>
        <p:nvGrpSpPr>
          <p:cNvPr id="61447" name="Group 13">
            <a:extLst>
              <a:ext uri="{FF2B5EF4-FFF2-40B4-BE49-F238E27FC236}">
                <a16:creationId xmlns="" xmlns:a16="http://schemas.microsoft.com/office/drawing/2014/main" id="{A43F6F38-3ADE-4378-A1A9-9AC4FFB9DFDA}"/>
              </a:ext>
            </a:extLst>
          </p:cNvPr>
          <p:cNvGrpSpPr>
            <a:grpSpLocks/>
          </p:cNvGrpSpPr>
          <p:nvPr/>
        </p:nvGrpSpPr>
        <p:grpSpPr bwMode="auto">
          <a:xfrm>
            <a:off x="6096000" y="4291013"/>
            <a:ext cx="1362075" cy="1362075"/>
            <a:chOff x="3840" y="2703"/>
            <a:chExt cx="858" cy="858"/>
          </a:xfrm>
        </p:grpSpPr>
        <p:pic>
          <p:nvPicPr>
            <p:cNvPr id="1635342" name="Picture 14" descr="cog10">
              <a:extLst>
                <a:ext uri="{FF2B5EF4-FFF2-40B4-BE49-F238E27FC236}">
                  <a16:creationId xmlns="" xmlns:a16="http://schemas.microsoft.com/office/drawing/2014/main" id="{FD1725E6-2A76-47D3-A00D-CB972F6A65E9}"/>
                </a:ext>
              </a:extLst>
            </p:cNvPr>
            <p:cNvPicPr>
              <a:picLocks noChangeAspect="1" noChangeArrowheads="1"/>
            </p:cNvPicPr>
            <p:nvPr/>
          </p:nvPicPr>
          <p:blipFill>
            <a:blip r:embed="rId4"/>
            <a:srcRect/>
            <a:stretch>
              <a:fillRect/>
            </a:stretch>
          </p:blipFill>
          <p:spPr bwMode="auto">
            <a:xfrm rot="218323">
              <a:off x="3840" y="2703"/>
              <a:ext cx="858" cy="858"/>
            </a:xfrm>
            <a:prstGeom prst="rect">
              <a:avLst/>
            </a:prstGeom>
            <a:noFill/>
            <a:ln w="9525" algn="ctr">
              <a:noFill/>
              <a:miter lim="800000"/>
              <a:headEnd/>
              <a:tailEnd/>
            </a:ln>
            <a:effectLst>
              <a:outerShdw dist="28398" dir="3806097" algn="ctr" rotWithShape="0">
                <a:srgbClr val="C0C0C0"/>
              </a:outerShdw>
            </a:effectLst>
          </p:spPr>
        </p:pic>
        <p:sp>
          <p:nvSpPr>
            <p:cNvPr id="61464" name="Text Box 15">
              <a:extLst>
                <a:ext uri="{FF2B5EF4-FFF2-40B4-BE49-F238E27FC236}">
                  <a16:creationId xmlns="" xmlns:a16="http://schemas.microsoft.com/office/drawing/2014/main" id="{22E755E4-4D54-477E-B5BB-E8C217085A04}"/>
                </a:ext>
              </a:extLst>
            </p:cNvPr>
            <p:cNvSpPr txBox="1">
              <a:spLocks noChangeArrowheads="1"/>
            </p:cNvSpPr>
            <p:nvPr/>
          </p:nvSpPr>
          <p:spPr bwMode="auto">
            <a:xfrm>
              <a:off x="3910" y="3010"/>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Structural</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changes</a:t>
              </a:r>
              <a:endParaRPr lang="en-GB" altLang="sr-Latn-RS" sz="1200" b="1">
                <a:solidFill>
                  <a:schemeClr val="bg1"/>
                </a:solidFill>
                <a:latin typeface="Gill Sans MT" panose="020B0502020104020203" pitchFamily="34" charset="0"/>
              </a:endParaRPr>
            </a:p>
          </p:txBody>
        </p:sp>
      </p:grpSp>
      <p:grpSp>
        <p:nvGrpSpPr>
          <p:cNvPr id="61448" name="Group 16">
            <a:extLst>
              <a:ext uri="{FF2B5EF4-FFF2-40B4-BE49-F238E27FC236}">
                <a16:creationId xmlns="" xmlns:a16="http://schemas.microsoft.com/office/drawing/2014/main" id="{9ABBFF76-C6E7-47AB-83A6-420AF2A7852B}"/>
              </a:ext>
            </a:extLst>
          </p:cNvPr>
          <p:cNvGrpSpPr>
            <a:grpSpLocks/>
          </p:cNvGrpSpPr>
          <p:nvPr/>
        </p:nvGrpSpPr>
        <p:grpSpPr bwMode="auto">
          <a:xfrm>
            <a:off x="4732338" y="2913063"/>
            <a:ext cx="1909762" cy="1906587"/>
            <a:chOff x="2981" y="1835"/>
            <a:chExt cx="1203" cy="1201"/>
          </a:xfrm>
        </p:grpSpPr>
        <p:pic>
          <p:nvPicPr>
            <p:cNvPr id="1635345" name="Picture 17" descr="cog15">
              <a:extLst>
                <a:ext uri="{FF2B5EF4-FFF2-40B4-BE49-F238E27FC236}">
                  <a16:creationId xmlns="" xmlns:a16="http://schemas.microsoft.com/office/drawing/2014/main" id="{87AA2ABA-86D0-4A1C-8599-9E2BF6796DF1}"/>
                </a:ext>
              </a:extLst>
            </p:cNvPr>
            <p:cNvPicPr>
              <a:picLocks noChangeAspect="1" noChangeArrowheads="1"/>
            </p:cNvPicPr>
            <p:nvPr/>
          </p:nvPicPr>
          <p:blipFill>
            <a:blip r:embed="rId5"/>
            <a:srcRect/>
            <a:stretch>
              <a:fillRect/>
            </a:stretch>
          </p:blipFill>
          <p:spPr bwMode="auto">
            <a:xfrm>
              <a:off x="2981" y="1835"/>
              <a:ext cx="1203" cy="1201"/>
            </a:xfrm>
            <a:prstGeom prst="rect">
              <a:avLst/>
            </a:prstGeom>
            <a:noFill/>
            <a:ln w="9525" algn="ctr">
              <a:noFill/>
              <a:miter lim="800000"/>
              <a:headEnd/>
              <a:tailEnd/>
            </a:ln>
            <a:effectLst>
              <a:outerShdw dist="28398" dir="3806097" algn="ctr" rotWithShape="0">
                <a:srgbClr val="B2B2B2"/>
              </a:outerShdw>
            </a:effectLst>
          </p:spPr>
        </p:pic>
        <p:sp>
          <p:nvSpPr>
            <p:cNvPr id="61462" name="Text Box 18">
              <a:extLst>
                <a:ext uri="{FF2B5EF4-FFF2-40B4-BE49-F238E27FC236}">
                  <a16:creationId xmlns="" xmlns:a16="http://schemas.microsoft.com/office/drawing/2014/main" id="{D6203FAB-FC65-4941-8715-44C1471870FE}"/>
                </a:ext>
              </a:extLst>
            </p:cNvPr>
            <p:cNvSpPr txBox="1">
              <a:spLocks noChangeArrowheads="1"/>
            </p:cNvSpPr>
            <p:nvPr/>
          </p:nvSpPr>
          <p:spPr bwMode="auto">
            <a:xfrm>
              <a:off x="3064" y="2259"/>
              <a:ext cx="1014"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sr-Latn-RS" altLang="sr-Latn-RS" b="1" dirty="0" smtClean="0">
                  <a:latin typeface="Corbel" panose="020B0503020204020204" pitchFamily="34" charset="0"/>
                </a:rPr>
                <a:t>Airway inflammation</a:t>
              </a:r>
              <a:endParaRPr lang="en-GB" altLang="sr-Latn-RS" b="1" dirty="0">
                <a:latin typeface="Gill Sans MT" panose="020B0502020104020203" pitchFamily="34" charset="0"/>
              </a:endParaRPr>
            </a:p>
          </p:txBody>
        </p:sp>
      </p:grpSp>
      <p:sp>
        <p:nvSpPr>
          <p:cNvPr id="49161" name="Rectangle 19">
            <a:extLst>
              <a:ext uri="{FF2B5EF4-FFF2-40B4-BE49-F238E27FC236}">
                <a16:creationId xmlns="" xmlns:a16="http://schemas.microsoft.com/office/drawing/2014/main" id="{9316AD70-61FE-4A12-B6AE-C4FBA25BF272}"/>
              </a:ext>
            </a:extLst>
          </p:cNvPr>
          <p:cNvSpPr>
            <a:spLocks noGrp="1" noChangeArrowheads="1"/>
          </p:cNvSpPr>
          <p:nvPr>
            <p:ph type="title"/>
          </p:nvPr>
        </p:nvSpPr>
        <p:spPr>
          <a:xfrm>
            <a:off x="971601" y="330200"/>
            <a:ext cx="8172400" cy="1084263"/>
          </a:xfrm>
        </p:spPr>
        <p:txBody>
          <a:bodyPr>
            <a:noAutofit/>
          </a:bodyPr>
          <a:lstStyle/>
          <a:p>
            <a:pPr algn="ctr" eaLnBrk="1" fontAlgn="auto" hangingPunct="1">
              <a:spcAft>
                <a:spcPts val="0"/>
              </a:spcAft>
              <a:defRPr/>
            </a:pPr>
            <a:r>
              <a:rPr lang="en" sz="4000" b="1" i="1" dirty="0">
                <a:solidFill>
                  <a:schemeClr val="tx2">
                    <a:satMod val="130000"/>
                  </a:schemeClr>
                </a:solidFill>
                <a:effectLst/>
                <a:latin typeface="Arial" panose="020B0604020202020204" pitchFamily="34" charset="0"/>
                <a:cs typeface="Arial" panose="020B0604020202020204" pitchFamily="34" charset="0"/>
              </a:rPr>
              <a:t>COPD </a:t>
            </a:r>
            <a:r>
              <a:rPr lang="en" sz="4000" b="1" i="1" dirty="0" smtClean="0">
                <a:solidFill>
                  <a:schemeClr val="tx2">
                    <a:satMod val="130000"/>
                  </a:schemeClr>
                </a:solidFill>
                <a:effectLst/>
                <a:latin typeface="Arial" panose="020B0604020202020204" pitchFamily="34" charset="0"/>
                <a:cs typeface="Arial" panose="020B0604020202020204" pitchFamily="34" charset="0"/>
              </a:rPr>
              <a:t>is</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a</a:t>
            </a:r>
            <a:r>
              <a:rPr lang="en" sz="4000" b="1" i="1" dirty="0" smtClean="0">
                <a:solidFill>
                  <a:schemeClr val="tx2">
                    <a:satMod val="130000"/>
                  </a:schemeClr>
                </a:solidFill>
                <a:effectLst/>
                <a:latin typeface="Arial" panose="020B0604020202020204" pitchFamily="34" charset="0"/>
                <a:cs typeface="Arial" panose="020B0604020202020204" pitchFamily="34" charset="0"/>
              </a:rPr>
              <a:t> </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d</a:t>
            </a:r>
            <a:r>
              <a:rPr lang="en" sz="4000" b="1" i="1" dirty="0" smtClean="0">
                <a:solidFill>
                  <a:schemeClr val="tx2">
                    <a:satMod val="130000"/>
                  </a:schemeClr>
                </a:solidFill>
                <a:effectLst/>
                <a:latin typeface="Arial" panose="020B0604020202020204" pitchFamily="34" charset="0"/>
                <a:cs typeface="Arial" panose="020B0604020202020204" pitchFamily="34" charset="0"/>
              </a:rPr>
              <a:t>isease</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with many components</a:t>
            </a:r>
            <a:endParaRPr lang="en-GB" sz="4000" b="1" i="1" dirty="0">
              <a:solidFill>
                <a:schemeClr val="tx2">
                  <a:satMod val="130000"/>
                </a:schemeClr>
              </a:solidFill>
              <a:effectLst/>
              <a:latin typeface="Arial" panose="020B0604020202020204" pitchFamily="34" charset="0"/>
              <a:cs typeface="Arial" panose="020B0604020202020204" pitchFamily="34" charset="0"/>
            </a:endParaRPr>
          </a:p>
        </p:txBody>
      </p:sp>
      <p:grpSp>
        <p:nvGrpSpPr>
          <p:cNvPr id="30" name="Group 52">
            <a:extLst>
              <a:ext uri="{FF2B5EF4-FFF2-40B4-BE49-F238E27FC236}">
                <a16:creationId xmlns="" xmlns:a16="http://schemas.microsoft.com/office/drawing/2014/main" id="{83DD45C5-3149-4D4C-97AA-9F329DC90805}"/>
              </a:ext>
            </a:extLst>
          </p:cNvPr>
          <p:cNvGrpSpPr>
            <a:grpSpLocks/>
          </p:cNvGrpSpPr>
          <p:nvPr/>
        </p:nvGrpSpPr>
        <p:grpSpPr bwMode="auto">
          <a:xfrm rot="-709861">
            <a:off x="2822575" y="4737100"/>
            <a:ext cx="1371600" cy="415925"/>
            <a:chOff x="1294" y="3613"/>
            <a:chExt cx="960" cy="262"/>
          </a:xfrm>
        </p:grpSpPr>
        <p:sp>
          <p:nvSpPr>
            <p:cNvPr id="31" name="AutoShape 53">
              <a:extLst>
                <a:ext uri="{FF2B5EF4-FFF2-40B4-BE49-F238E27FC236}">
                  <a16:creationId xmlns="" xmlns:a16="http://schemas.microsoft.com/office/drawing/2014/main" id="{26C076A5-19B3-4DE9-8471-82D4D91F0512}"/>
                </a:ext>
              </a:extLst>
            </p:cNvPr>
            <p:cNvSpPr>
              <a:spLocks noChangeArrowheads="1"/>
            </p:cNvSpPr>
            <p:nvPr/>
          </p:nvSpPr>
          <p:spPr bwMode="auto">
            <a:xfrm rot="-98653">
              <a:off x="1294" y="3613"/>
              <a:ext cx="678" cy="262"/>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32" name="Text Box 54">
              <a:extLst>
                <a:ext uri="{FF2B5EF4-FFF2-40B4-BE49-F238E27FC236}">
                  <a16:creationId xmlns="" xmlns:a16="http://schemas.microsoft.com/office/drawing/2014/main" id="{BF62B8B7-443A-43E9-9A77-EDD7BD86F141}"/>
                </a:ext>
              </a:extLst>
            </p:cNvPr>
            <p:cNvSpPr txBox="1">
              <a:spLocks noChangeArrowheads="1"/>
            </p:cNvSpPr>
            <p:nvPr/>
          </p:nvSpPr>
          <p:spPr bwMode="auto">
            <a:xfrm rot="-98653">
              <a:off x="1337" y="3656"/>
              <a:ext cx="91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 altLang="sr-Latn-RS" sz="1000" b="1">
                  <a:solidFill>
                    <a:schemeClr val="bg1"/>
                  </a:solidFill>
                  <a:latin typeface="Corbel" panose="020B0503020204020204" pitchFamily="34" charset="0"/>
                </a:rPr>
                <a:t>Emphysema</a:t>
              </a:r>
              <a:endParaRPr lang="en-US" altLang="sr-Latn-RS" sz="1000" b="1">
                <a:solidFill>
                  <a:schemeClr val="bg1"/>
                </a:solidFill>
                <a:latin typeface="Gill Sans MT" panose="020B0502020104020203" pitchFamily="34" charset="0"/>
              </a:endParaRPr>
            </a:p>
          </p:txBody>
        </p:sp>
      </p:grpSp>
    </p:spTree>
    <p:custDataLst>
      <p:tags r:id="rId1"/>
    </p:custDataLst>
    <p:extLst>
      <p:ext uri="{BB962C8B-B14F-4D97-AF65-F5344CB8AC3E}">
        <p14:creationId xmlns:p14="http://schemas.microsoft.com/office/powerpoint/2010/main" val="532226383"/>
      </p:ext>
    </p:extLst>
  </p:cSld>
  <p:clrMapOvr>
    <a:masterClrMapping/>
  </p:clrMapOvr>
  <p:transition advTm="741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a:extLst>
              <a:ext uri="{FF2B5EF4-FFF2-40B4-BE49-F238E27FC236}">
                <a16:creationId xmlns="" xmlns:a16="http://schemas.microsoft.com/office/drawing/2014/main" id="{EC126BDB-E509-46A6-A354-3B31544E515A}"/>
              </a:ext>
            </a:extLst>
          </p:cNvPr>
          <p:cNvSpPr>
            <a:spLocks noGrp="1" noChangeArrowheads="1"/>
          </p:cNvSpPr>
          <p:nvPr>
            <p:ph type="title"/>
          </p:nvPr>
        </p:nvSpPr>
        <p:spPr>
          <a:xfrm>
            <a:off x="395536" y="274638"/>
            <a:ext cx="8538914" cy="846137"/>
          </a:xfrm>
        </p:spPr>
        <p:txBody>
          <a:bodyPr>
            <a:normAutofit/>
          </a:bodyPr>
          <a:lstStyle/>
          <a:p>
            <a:pPr algn="ctr" eaLnBrk="1" fontAlgn="auto" hangingPunct="1">
              <a:spcAft>
                <a:spcPts val="0"/>
              </a:spcAft>
              <a:defRPr/>
            </a:pPr>
            <a:r>
              <a:rPr lang="sr-Latn-RS" b="1" i="1" dirty="0" smtClean="0">
                <a:solidFill>
                  <a:schemeClr val="tx2">
                    <a:satMod val="130000"/>
                  </a:schemeClr>
                </a:solidFill>
                <a:effectLst/>
                <a:latin typeface="Arial" pitchFamily="34" charset="0"/>
                <a:cs typeface="Arial" pitchFamily="34" charset="0"/>
              </a:rPr>
              <a:t>Airflow l</a:t>
            </a:r>
            <a:r>
              <a:rPr lang="en" b="1" i="1" dirty="0" smtClean="0">
                <a:solidFill>
                  <a:schemeClr val="tx2">
                    <a:satMod val="130000"/>
                  </a:schemeClr>
                </a:solidFill>
                <a:effectLst/>
                <a:latin typeface="Arial" pitchFamily="34" charset="0"/>
                <a:cs typeface="Arial" pitchFamily="34" charset="0"/>
              </a:rPr>
              <a:t>imitation</a:t>
            </a:r>
            <a:endParaRPr lang="en-US" b="1" i="1" dirty="0">
              <a:solidFill>
                <a:schemeClr val="tx2">
                  <a:satMod val="130000"/>
                </a:schemeClr>
              </a:solidFill>
              <a:effectLst/>
              <a:latin typeface="Arial" pitchFamily="34" charset="0"/>
              <a:cs typeface="Arial" pitchFamily="34" charset="0"/>
            </a:endParaRPr>
          </a:p>
        </p:txBody>
      </p:sp>
      <p:sp>
        <p:nvSpPr>
          <p:cNvPr id="64515" name="Text Box 7">
            <a:extLst>
              <a:ext uri="{FF2B5EF4-FFF2-40B4-BE49-F238E27FC236}">
                <a16:creationId xmlns="" xmlns:a16="http://schemas.microsoft.com/office/drawing/2014/main" id="{4502DAE8-CB8D-4727-8467-BAD0B7BB0A39}"/>
              </a:ext>
            </a:extLst>
          </p:cNvPr>
          <p:cNvSpPr txBox="1">
            <a:spLocks noChangeArrowheads="1"/>
          </p:cNvSpPr>
          <p:nvPr/>
        </p:nvSpPr>
        <p:spPr bwMode="auto">
          <a:xfrm>
            <a:off x="1236398" y="1609033"/>
            <a:ext cx="3444875" cy="5560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89981" tIns="46790" rIns="89981" bIns="46790">
            <a:spAutoFit/>
          </a:bodyPr>
          <a:lstStyle>
            <a:lvl1pPr marL="268288" indent="-268288"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Aft>
                <a:spcPct val="20000"/>
              </a:spcAft>
              <a:buClr>
                <a:srgbClr val="008000"/>
              </a:buClr>
              <a:buFontTx/>
              <a:buChar char="•"/>
            </a:pPr>
            <a:r>
              <a:rPr lang="en" altLang="sr-Latn-RS" sz="2400" i="1" dirty="0">
                <a:latin typeface="Corbel" panose="020B0503020204020204" pitchFamily="34" charset="0"/>
              </a:rPr>
              <a:t>Contraction</a:t>
            </a:r>
            <a:r>
              <a:rPr lang="en" altLang="sr-Latn-RS" sz="2400" i="1" dirty="0">
                <a:latin typeface="Gill Sans MT" panose="020B0502020104020203" pitchFamily="34" charset="0"/>
              </a:rPr>
              <a:t> </a:t>
            </a:r>
            <a:r>
              <a:rPr lang="sr-Latn-RS" altLang="sr-Latn-RS" sz="2400" i="1" dirty="0" smtClean="0">
                <a:latin typeface="Gill Sans MT" panose="020B0502020104020203" pitchFamily="34" charset="0"/>
              </a:rPr>
              <a:t>of </a:t>
            </a:r>
            <a:r>
              <a:rPr lang="en" altLang="sr-Latn-RS" sz="2400" i="1" dirty="0" smtClean="0">
                <a:latin typeface="Corbel" panose="020B0503020204020204" pitchFamily="34" charset="0"/>
              </a:rPr>
              <a:t>smooth</a:t>
            </a:r>
            <a:r>
              <a:rPr lang="en" altLang="sr-Latn-RS" sz="2400" i="1" dirty="0" smtClean="0">
                <a:latin typeface="Gill Sans MT" panose="020B0502020104020203" pitchFamily="34" charset="0"/>
              </a:rPr>
              <a:t> </a:t>
            </a:r>
            <a:r>
              <a:rPr lang="en" altLang="sr-Latn-RS" sz="2400" i="1" dirty="0">
                <a:latin typeface="Corbel" panose="020B0503020204020204" pitchFamily="34" charset="0"/>
              </a:rPr>
              <a:t>musculature</a:t>
            </a:r>
            <a:endParaRPr lang="en-US" altLang="sr-Latn-RS" sz="2400" i="1" dirty="0">
              <a:latin typeface="Gill Sans MT" panose="020B0502020104020203" pitchFamily="34" charset="0"/>
            </a:endParaRPr>
          </a:p>
          <a:p>
            <a:pPr>
              <a:spcAft>
                <a:spcPct val="20000"/>
              </a:spcAft>
              <a:buClr>
                <a:srgbClr val="008000"/>
              </a:buClr>
              <a:buFontTx/>
              <a:buChar char="•"/>
            </a:pPr>
            <a:r>
              <a:rPr lang="en" altLang="sr-Latn-RS" sz="2400" i="1" dirty="0" err="1">
                <a:latin typeface="Corbel" panose="020B0503020204020204" pitchFamily="34" charset="0"/>
              </a:rPr>
              <a:t>Increased</a:t>
            </a:r>
            <a:r>
              <a:rPr lang="en" altLang="sr-Latn-RS" sz="2400" i="1" dirty="0">
                <a:latin typeface="Gill Sans MT" panose="020B0502020104020203" pitchFamily="34" charset="0"/>
              </a:rPr>
              <a:t> </a:t>
            </a:r>
            <a:r>
              <a:rPr lang="en" altLang="sr-Latn-RS" sz="2400" i="1" dirty="0" err="1">
                <a:latin typeface="Corbel" panose="020B0503020204020204" pitchFamily="34" charset="0"/>
              </a:rPr>
              <a:t>cholinergic</a:t>
            </a:r>
            <a:r>
              <a:rPr lang="en" altLang="sr-Latn-RS" sz="2400" i="1" dirty="0">
                <a:latin typeface="Gill Sans MT" panose="020B0502020104020203" pitchFamily="34" charset="0"/>
              </a:rPr>
              <a:t> </a:t>
            </a:r>
            <a:r>
              <a:rPr lang="en" altLang="sr-Latn-RS" sz="2400" i="1" dirty="0" err="1">
                <a:latin typeface="Corbel" panose="020B0503020204020204" pitchFamily="34" charset="0"/>
              </a:rPr>
              <a:t>tone</a:t>
            </a:r>
            <a:endParaRPr lang="en-US" altLang="sr-Latn-RS" sz="2400" i="1" dirty="0">
              <a:latin typeface="Gill Sans MT" panose="020B0502020104020203" pitchFamily="34" charset="0"/>
            </a:endParaRPr>
          </a:p>
          <a:p>
            <a:pPr>
              <a:spcAft>
                <a:spcPct val="20000"/>
              </a:spcAft>
              <a:buClr>
                <a:srgbClr val="008000"/>
              </a:buClr>
              <a:buFontTx/>
              <a:buChar char="•"/>
            </a:pPr>
            <a:r>
              <a:rPr lang="en" altLang="sr-Latn-RS" sz="2400" i="1" dirty="0" err="1">
                <a:latin typeface="Corbel" panose="020B0503020204020204" pitchFamily="34" charset="0"/>
              </a:rPr>
              <a:t>Bronchial</a:t>
            </a:r>
            <a:r>
              <a:rPr lang="en" altLang="sr-Latn-RS" sz="2400" i="1" dirty="0">
                <a:latin typeface="Gill Sans MT" panose="020B0502020104020203" pitchFamily="34" charset="0"/>
              </a:rPr>
              <a:t> </a:t>
            </a:r>
            <a:r>
              <a:rPr lang="en" altLang="sr-Latn-RS" sz="2400" i="1" dirty="0" err="1">
                <a:latin typeface="Corbel" panose="020B0503020204020204" pitchFamily="34" charset="0"/>
              </a:rPr>
              <a:t>hyperreactivity</a:t>
            </a:r>
            <a:endParaRPr lang="sr-Latn-CS" altLang="sr-Latn-RS" sz="2400" i="1" dirty="0">
              <a:latin typeface="Gill Sans MT" panose="020B0502020104020203" pitchFamily="34" charset="0"/>
            </a:endParaRPr>
          </a:p>
          <a:p>
            <a:pPr>
              <a:spcAft>
                <a:spcPct val="20000"/>
              </a:spcAft>
              <a:buClr>
                <a:srgbClr val="008000"/>
              </a:buClr>
              <a:buFontTx/>
              <a:buChar char="•"/>
            </a:pPr>
            <a:r>
              <a:rPr lang="en" altLang="sr-Latn-RS" sz="2400" i="1" dirty="0" smtClean="0">
                <a:latin typeface="Corbel" panose="020B0503020204020204" pitchFamily="34" charset="0"/>
              </a:rPr>
              <a:t>I</a:t>
            </a:r>
            <a:r>
              <a:rPr lang="sr-Latn-RS" altLang="sr-Latn-RS" sz="2400" i="1" dirty="0" smtClean="0">
                <a:latin typeface="Corbel" panose="020B0503020204020204" pitchFamily="34" charset="0"/>
              </a:rPr>
              <a:t>nflammation</a:t>
            </a:r>
            <a:endParaRPr lang="en-US" altLang="sr-Latn-RS" sz="2400" i="1" dirty="0">
              <a:latin typeface="Corbel" panose="020B0503020204020204" pitchFamily="34" charset="0"/>
            </a:endParaRPr>
          </a:p>
          <a:p>
            <a:pPr>
              <a:spcAft>
                <a:spcPct val="20000"/>
              </a:spcAft>
              <a:buClr>
                <a:srgbClr val="008000"/>
              </a:buClr>
              <a:buFontTx/>
              <a:buChar char="•"/>
            </a:pPr>
            <a:endParaRPr lang="en-US" altLang="sr-Latn-RS" sz="2400" i="1" dirty="0">
              <a:latin typeface="Corbel" panose="020B0503020204020204" pitchFamily="34" charset="0"/>
            </a:endParaRPr>
          </a:p>
          <a:p>
            <a:pPr>
              <a:spcAft>
                <a:spcPct val="20000"/>
              </a:spcAft>
              <a:buClr>
                <a:srgbClr val="008000"/>
              </a:buClr>
              <a:buFontTx/>
              <a:buChar char="•"/>
            </a:pPr>
            <a:r>
              <a:rPr lang="en" altLang="sr-Latn-RS" sz="2400" i="1" dirty="0">
                <a:latin typeface="Corbel" panose="020B0503020204020204" pitchFamily="34" charset="0"/>
              </a:rPr>
              <a:t>Loss</a:t>
            </a:r>
            <a:r>
              <a:rPr lang="en" altLang="sr-Latn-RS" sz="2400" i="1" dirty="0">
                <a:latin typeface="Gill Sans MT" panose="020B0502020104020203" pitchFamily="34" charset="0"/>
              </a:rPr>
              <a:t> </a:t>
            </a:r>
            <a:r>
              <a:rPr lang="sr-Latn-RS" altLang="sr-Latn-RS" sz="2400" i="1" dirty="0" smtClean="0">
                <a:latin typeface="Gill Sans MT" panose="020B0502020104020203" pitchFamily="34" charset="0"/>
              </a:rPr>
              <a:t>of </a:t>
            </a:r>
            <a:r>
              <a:rPr lang="en" altLang="sr-Latn-RS" sz="2400" i="1" dirty="0" smtClean="0">
                <a:latin typeface="Corbel" panose="020B0503020204020204" pitchFamily="34" charset="0"/>
              </a:rPr>
              <a:t>elastic</a:t>
            </a:r>
            <a:r>
              <a:rPr lang="en" altLang="sr-Latn-RS" sz="2400" i="1" dirty="0" smtClean="0">
                <a:latin typeface="Gill Sans MT" panose="020B0502020104020203" pitchFamily="34" charset="0"/>
              </a:rPr>
              <a:t> </a:t>
            </a:r>
            <a:r>
              <a:rPr lang="en" altLang="sr-Latn-RS" sz="2400" i="1" dirty="0">
                <a:latin typeface="Corbel" panose="020B0503020204020204" pitchFamily="34" charset="0"/>
              </a:rPr>
              <a:t>tissues</a:t>
            </a:r>
            <a:endParaRPr lang="en-US" altLang="sr-Latn-RS" sz="2400" i="1" dirty="0">
              <a:latin typeface="Gill Sans MT" panose="020B0502020104020203" pitchFamily="34" charset="0"/>
            </a:endParaRPr>
          </a:p>
          <a:p>
            <a:pPr>
              <a:spcAft>
                <a:spcPct val="20000"/>
              </a:spcAft>
              <a:buClr>
                <a:srgbClr val="008000"/>
              </a:buClr>
              <a:buFontTx/>
              <a:buChar char="•"/>
            </a:pPr>
            <a:r>
              <a:rPr lang="en" altLang="sr-Latn-RS" sz="2400" i="1" dirty="0" err="1">
                <a:latin typeface="Corbel" panose="020B0503020204020204" pitchFamily="34" charset="0"/>
              </a:rPr>
              <a:t>Structural</a:t>
            </a:r>
            <a:r>
              <a:rPr lang="en" altLang="sr-Latn-RS" sz="2400" i="1" dirty="0">
                <a:latin typeface="Gill Sans MT" panose="020B0502020104020203" pitchFamily="34" charset="0"/>
              </a:rPr>
              <a:t> </a:t>
            </a:r>
            <a:r>
              <a:rPr lang="en" altLang="sr-Latn-RS" sz="2400" i="1" dirty="0" err="1">
                <a:latin typeface="Corbel" panose="020B0503020204020204" pitchFamily="34" charset="0"/>
              </a:rPr>
              <a:t>changes</a:t>
            </a:r>
            <a:endParaRPr lang="sr-Latn-CS" altLang="sr-Latn-RS" sz="2400" i="1" dirty="0">
              <a:latin typeface="Gill Sans MT" panose="020B0502020104020203" pitchFamily="34" charset="0"/>
            </a:endParaRPr>
          </a:p>
          <a:p>
            <a:pPr>
              <a:spcAft>
                <a:spcPct val="20000"/>
              </a:spcAft>
              <a:buClr>
                <a:srgbClr val="008000"/>
              </a:buClr>
              <a:buFontTx/>
              <a:buChar char="•"/>
            </a:pPr>
            <a:endParaRPr lang="sr-Latn-CS" altLang="sr-Latn-RS" sz="2400" i="1" dirty="0">
              <a:latin typeface="Gill Sans MT" panose="020B0502020104020203" pitchFamily="34" charset="0"/>
            </a:endParaRPr>
          </a:p>
          <a:p>
            <a:pPr>
              <a:spcAft>
                <a:spcPct val="20000"/>
              </a:spcAft>
              <a:buClr>
                <a:srgbClr val="008000"/>
              </a:buClr>
              <a:buFontTx/>
              <a:buChar char="•"/>
            </a:pPr>
            <a:endParaRPr lang="sr-Latn-CS" altLang="sr-Latn-RS" sz="2400" i="1" dirty="0">
              <a:latin typeface="Gill Sans MT" panose="020B0502020104020203" pitchFamily="34" charset="0"/>
            </a:endParaRPr>
          </a:p>
          <a:p>
            <a:pPr>
              <a:spcAft>
                <a:spcPct val="20000"/>
              </a:spcAft>
              <a:buClr>
                <a:srgbClr val="008000"/>
              </a:buClr>
              <a:buFontTx/>
              <a:buChar char="•"/>
            </a:pPr>
            <a:endParaRPr lang="en-US" altLang="sr-Latn-RS" sz="2400" i="1" dirty="0">
              <a:latin typeface="Gill Sans MT" panose="020B0502020104020203" pitchFamily="34" charset="0"/>
            </a:endParaRPr>
          </a:p>
        </p:txBody>
      </p:sp>
      <p:sp>
        <p:nvSpPr>
          <p:cNvPr id="64516" name="Rectangle 8">
            <a:extLst>
              <a:ext uri="{FF2B5EF4-FFF2-40B4-BE49-F238E27FC236}">
                <a16:creationId xmlns="" xmlns:a16="http://schemas.microsoft.com/office/drawing/2014/main" id="{F224B20C-A6D2-4EA6-81A3-A0FDEAA42215}"/>
              </a:ext>
            </a:extLst>
          </p:cNvPr>
          <p:cNvSpPr>
            <a:spLocks noChangeArrowheads="1"/>
          </p:cNvSpPr>
          <p:nvPr/>
        </p:nvSpPr>
        <p:spPr bwMode="auto">
          <a:xfrm>
            <a:off x="0" y="20097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64517" name="Picture 9" descr="bronch">
            <a:extLst>
              <a:ext uri="{FF2B5EF4-FFF2-40B4-BE49-F238E27FC236}">
                <a16:creationId xmlns="" xmlns:a16="http://schemas.microsoft.com/office/drawing/2014/main" id="{6EE66F0C-6D31-4096-844E-A8E7713AC7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283" t="2147" r="11697" b="69633"/>
          <a:stretch>
            <a:fillRect/>
          </a:stretch>
        </p:blipFill>
        <p:spPr bwMode="auto">
          <a:xfrm>
            <a:off x="5233988" y="1619250"/>
            <a:ext cx="29241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8" name="Text Box 10">
            <a:extLst>
              <a:ext uri="{FF2B5EF4-FFF2-40B4-BE49-F238E27FC236}">
                <a16:creationId xmlns="" xmlns:a16="http://schemas.microsoft.com/office/drawing/2014/main" id="{C69C3943-F249-4A12-B383-16384841A7EB}"/>
              </a:ext>
            </a:extLst>
          </p:cNvPr>
          <p:cNvSpPr txBox="1">
            <a:spLocks noChangeArrowheads="1"/>
          </p:cNvSpPr>
          <p:nvPr/>
        </p:nvSpPr>
        <p:spPr bwMode="auto">
          <a:xfrm>
            <a:off x="4365625" y="2887663"/>
            <a:ext cx="24542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1600" b="1" dirty="0">
                <a:latin typeface="Corbel" panose="020B0503020204020204" pitchFamily="34" charset="0"/>
              </a:rPr>
              <a:t>Normal</a:t>
            </a:r>
            <a:r>
              <a:rPr lang="en" altLang="sr-Latn-RS" sz="1600" b="1" dirty="0">
                <a:latin typeface="Gill Sans MT" panose="020B0502020104020203" pitchFamily="34" charset="0"/>
              </a:rPr>
              <a:t> </a:t>
            </a:r>
            <a:r>
              <a:rPr lang="sr-Latn-RS" altLang="sr-Latn-RS" sz="1600" b="1" dirty="0" smtClean="0">
                <a:latin typeface="Corbel" panose="020B0503020204020204" pitchFamily="34" charset="0"/>
              </a:rPr>
              <a:t>airway</a:t>
            </a:r>
            <a:endParaRPr lang="en-IE" altLang="sr-Latn-RS" sz="1600" b="1" dirty="0">
              <a:latin typeface="Gill Sans MT" panose="020B0502020104020203" pitchFamily="34" charset="0"/>
            </a:endParaRPr>
          </a:p>
        </p:txBody>
      </p:sp>
      <p:pic>
        <p:nvPicPr>
          <p:cNvPr id="64519" name="Picture 11" descr="bronch">
            <a:extLst>
              <a:ext uri="{FF2B5EF4-FFF2-40B4-BE49-F238E27FC236}">
                <a16:creationId xmlns="" xmlns:a16="http://schemas.microsoft.com/office/drawing/2014/main" id="{C3A51A52-EE8B-416E-ACFB-4C77C6D16C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0207" t="44945" r="11774" b="26836"/>
          <a:stretch>
            <a:fillRect/>
          </a:stretch>
        </p:blipFill>
        <p:spPr bwMode="auto">
          <a:xfrm>
            <a:off x="5233988" y="3479800"/>
            <a:ext cx="29241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0" name="Text Box 12">
            <a:extLst>
              <a:ext uri="{FF2B5EF4-FFF2-40B4-BE49-F238E27FC236}">
                <a16:creationId xmlns="" xmlns:a16="http://schemas.microsoft.com/office/drawing/2014/main" id="{3BCCF5E5-BBCE-4A98-A383-107E60E79C50}"/>
              </a:ext>
            </a:extLst>
          </p:cNvPr>
          <p:cNvSpPr txBox="1">
            <a:spLocks noChangeArrowheads="1"/>
          </p:cNvSpPr>
          <p:nvPr/>
        </p:nvSpPr>
        <p:spPr bwMode="auto">
          <a:xfrm>
            <a:off x="6759575" y="2887663"/>
            <a:ext cx="2133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1600" b="1">
                <a:latin typeface="Corbel" panose="020B0503020204020204" pitchFamily="34" charset="0"/>
              </a:rPr>
              <a:t>Bronchoconstriction</a:t>
            </a:r>
            <a:endParaRPr lang="en-IE" altLang="sr-Latn-RS" sz="1600" b="1">
              <a:latin typeface="Gill Sans MT" panose="020B0502020104020203" pitchFamily="34" charset="0"/>
            </a:endParaRPr>
          </a:p>
        </p:txBody>
      </p:sp>
      <p:sp>
        <p:nvSpPr>
          <p:cNvPr id="64521" name="Text Box 13">
            <a:extLst>
              <a:ext uri="{FF2B5EF4-FFF2-40B4-BE49-F238E27FC236}">
                <a16:creationId xmlns="" xmlns:a16="http://schemas.microsoft.com/office/drawing/2014/main" id="{2F49E659-E825-46FA-9263-90B072708F65}"/>
              </a:ext>
            </a:extLst>
          </p:cNvPr>
          <p:cNvSpPr txBox="1">
            <a:spLocks noChangeArrowheads="1"/>
          </p:cNvSpPr>
          <p:nvPr/>
        </p:nvSpPr>
        <p:spPr bwMode="auto">
          <a:xfrm>
            <a:off x="4711700" y="4668838"/>
            <a:ext cx="2193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1600" b="1" dirty="0">
                <a:latin typeface="Corbel" panose="020B0503020204020204" pitchFamily="34" charset="0"/>
              </a:rPr>
              <a:t>COPD</a:t>
            </a:r>
            <a:r>
              <a:rPr lang="en" altLang="sr-Latn-RS" sz="1600" b="1" dirty="0">
                <a:latin typeface="Gill Sans MT" panose="020B0502020104020203" pitchFamily="34" charset="0"/>
              </a:rPr>
              <a:t> </a:t>
            </a:r>
            <a:r>
              <a:rPr lang="en" altLang="sr-Latn-RS" sz="1600" b="1" dirty="0">
                <a:latin typeface="Corbel" panose="020B0503020204020204" pitchFamily="34" charset="0"/>
              </a:rPr>
              <a:t>with</a:t>
            </a:r>
            <a:r>
              <a:rPr lang="en" altLang="sr-Latn-RS" sz="1600" b="1" dirty="0">
                <a:latin typeface="Gill Sans MT" panose="020B0502020104020203" pitchFamily="34" charset="0"/>
              </a:rPr>
              <a:t> </a:t>
            </a:r>
            <a:r>
              <a:rPr lang="en" altLang="sr-Latn-RS" sz="1600" b="1" dirty="0">
                <a:latin typeface="Corbel" panose="020B0503020204020204" pitchFamily="34" charset="0"/>
              </a:rPr>
              <a:t>thickened</a:t>
            </a:r>
            <a:endParaRPr lang="sr-Latn-CS" altLang="sr-Latn-RS" sz="1600" b="1" dirty="0">
              <a:latin typeface="Gill Sans MT" panose="020B0502020104020203" pitchFamily="34" charset="0"/>
            </a:endParaRPr>
          </a:p>
          <a:p>
            <a:pPr algn="ctr"/>
            <a:r>
              <a:rPr lang="sr-Latn-RS" altLang="sr-Latn-RS" sz="1600" b="1" dirty="0">
                <a:latin typeface="Corbel" panose="020B0503020204020204" pitchFamily="34" charset="0"/>
              </a:rPr>
              <a:t>w</a:t>
            </a:r>
            <a:r>
              <a:rPr lang="en" altLang="sr-Latn-RS" sz="1600" b="1" dirty="0" smtClean="0">
                <a:latin typeface="Corbel" panose="020B0503020204020204" pitchFamily="34" charset="0"/>
              </a:rPr>
              <a:t>all</a:t>
            </a:r>
            <a:r>
              <a:rPr lang="sr-Latn-RS" altLang="sr-Latn-RS" sz="1600" b="1" dirty="0" smtClean="0">
                <a:latin typeface="Corbel" panose="020B0503020204020204" pitchFamily="34" charset="0"/>
              </a:rPr>
              <a:t> of the airway</a:t>
            </a:r>
            <a:endParaRPr lang="en-IE" altLang="sr-Latn-RS" sz="1600" b="1" dirty="0">
              <a:latin typeface="Gill Sans MT" panose="020B0502020104020203" pitchFamily="34" charset="0"/>
            </a:endParaRPr>
          </a:p>
        </p:txBody>
      </p:sp>
      <p:sp>
        <p:nvSpPr>
          <p:cNvPr id="64522" name="Text Box 14">
            <a:extLst>
              <a:ext uri="{FF2B5EF4-FFF2-40B4-BE49-F238E27FC236}">
                <a16:creationId xmlns="" xmlns:a16="http://schemas.microsoft.com/office/drawing/2014/main" id="{3629E704-5D93-4E99-AE3D-1D162E472827}"/>
              </a:ext>
            </a:extLst>
          </p:cNvPr>
          <p:cNvSpPr txBox="1">
            <a:spLocks noChangeArrowheads="1"/>
          </p:cNvSpPr>
          <p:nvPr/>
        </p:nvSpPr>
        <p:spPr bwMode="auto">
          <a:xfrm>
            <a:off x="6589713" y="4672013"/>
            <a:ext cx="25542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1600" b="1">
                <a:latin typeface="Corbel" panose="020B0503020204020204" pitchFamily="34" charset="0"/>
              </a:rPr>
              <a:t>COPD</a:t>
            </a:r>
            <a:r>
              <a:rPr lang="en" altLang="sr-Latn-RS" sz="1600" b="1">
                <a:latin typeface="Gill Sans MT" panose="020B0502020104020203" pitchFamily="34" charset="0"/>
              </a:rPr>
              <a:t> </a:t>
            </a:r>
          </a:p>
          <a:p>
            <a:pPr algn="ctr"/>
            <a:r>
              <a:rPr lang="en" altLang="sr-Latn-RS" sz="1600" b="1">
                <a:latin typeface="Corbel" panose="020B0503020204020204" pitchFamily="34" charset="0"/>
              </a:rPr>
              <a:t>bronchoconstriction</a:t>
            </a:r>
            <a:endParaRPr lang="en-IE" altLang="sr-Latn-RS" sz="1600" b="1">
              <a:latin typeface="Gill Sans MT" panose="020B0502020104020203" pitchFamily="34" charset="0"/>
            </a:endParaRPr>
          </a:p>
        </p:txBody>
      </p:sp>
      <p:sp>
        <p:nvSpPr>
          <p:cNvPr id="40971" name="Text Box 15">
            <a:extLst>
              <a:ext uri="{FF2B5EF4-FFF2-40B4-BE49-F238E27FC236}">
                <a16:creationId xmlns="" xmlns:a16="http://schemas.microsoft.com/office/drawing/2014/main" id="{308FB1CA-1A17-4FD2-AD68-4BCE42A8A1FE}"/>
              </a:ext>
            </a:extLst>
          </p:cNvPr>
          <p:cNvSpPr txBox="1">
            <a:spLocks noChangeArrowheads="1"/>
          </p:cNvSpPr>
          <p:nvPr/>
        </p:nvSpPr>
        <p:spPr bwMode="auto">
          <a:xfrm>
            <a:off x="3918744" y="5956448"/>
            <a:ext cx="7815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sz="2400" dirty="0">
              <a:latin typeface="Gill Sans MT" panose="020B0502020104020203" pitchFamily="34" charset="0"/>
            </a:endParaRPr>
          </a:p>
          <a:p>
            <a:pPr eaLnBrk="1" hangingPunct="1"/>
            <a:r>
              <a:rPr lang="en" altLang="sr-Latn-RS" sz="2400" b="1" dirty="0" smtClean="0">
                <a:latin typeface="Corbel" panose="020B0503020204020204" pitchFamily="34" charset="0"/>
              </a:rPr>
              <a:t>reduction</a:t>
            </a:r>
            <a:r>
              <a:rPr lang="en" altLang="sr-Latn-RS" sz="2400" b="1" dirty="0" smtClean="0">
                <a:latin typeface="Gill Sans MT" panose="020B0502020104020203" pitchFamily="34" charset="0"/>
              </a:rPr>
              <a:t> </a:t>
            </a:r>
            <a:r>
              <a:rPr lang="sr-Latn-RS" altLang="sr-Latn-RS" sz="2400" b="1" dirty="0" smtClean="0">
                <a:latin typeface="Gill Sans MT" panose="020B0502020104020203" pitchFamily="34" charset="0"/>
              </a:rPr>
              <a:t>of </a:t>
            </a:r>
            <a:r>
              <a:rPr lang="en" altLang="sr-Latn-RS" sz="2400" b="1" dirty="0" smtClean="0">
                <a:latin typeface="Gill Sans MT" panose="020B0502020104020203" pitchFamily="34" charset="0"/>
              </a:rPr>
              <a:t>FE</a:t>
            </a:r>
            <a:r>
              <a:rPr lang="sr-Latn-RS" altLang="sr-Latn-RS" sz="2400" b="1" dirty="0" smtClean="0">
                <a:latin typeface="Gill Sans MT" panose="020B0502020104020203" pitchFamily="34" charset="0"/>
              </a:rPr>
              <a:t>V</a:t>
            </a:r>
            <a:r>
              <a:rPr lang="en" altLang="sr-Latn-RS" sz="2400" b="1" dirty="0" smtClean="0">
                <a:latin typeface="Gill Sans MT" panose="020B0502020104020203" pitchFamily="34" charset="0"/>
              </a:rPr>
              <a:t> </a:t>
            </a:r>
            <a:r>
              <a:rPr lang="en" altLang="sr-Latn-RS" sz="2400" b="1" baseline="-25000" dirty="0">
                <a:latin typeface="Gill Sans MT" panose="020B0502020104020203" pitchFamily="34" charset="0"/>
              </a:rPr>
              <a:t>1</a:t>
            </a:r>
            <a:r>
              <a:rPr lang="en" altLang="sr-Latn-RS" sz="2400" b="1" dirty="0">
                <a:latin typeface="Gill Sans MT" panose="020B0502020104020203" pitchFamily="34" charset="0"/>
              </a:rPr>
              <a:t> and FEV </a:t>
            </a:r>
            <a:r>
              <a:rPr lang="en" altLang="sr-Latn-RS" sz="2400" b="1" baseline="-25000" dirty="0">
                <a:latin typeface="Gill Sans MT" panose="020B0502020104020203" pitchFamily="34" charset="0"/>
              </a:rPr>
              <a:t>1 </a:t>
            </a:r>
            <a:r>
              <a:rPr lang="en" altLang="sr-Latn-RS" sz="2400" b="1" dirty="0">
                <a:latin typeface="Gill Sans MT" panose="020B0502020104020203" pitchFamily="34" charset="0"/>
              </a:rPr>
              <a:t>/FVC</a:t>
            </a:r>
          </a:p>
        </p:txBody>
      </p:sp>
      <p:sp>
        <p:nvSpPr>
          <p:cNvPr id="13" name="Oval 12">
            <a:extLst>
              <a:ext uri="{FF2B5EF4-FFF2-40B4-BE49-F238E27FC236}">
                <a16:creationId xmlns="" xmlns:a16="http://schemas.microsoft.com/office/drawing/2014/main" id="{8E701EE6-7D44-4C53-9B05-8286F97C809C}"/>
              </a:ext>
            </a:extLst>
          </p:cNvPr>
          <p:cNvSpPr/>
          <p:nvPr/>
        </p:nvSpPr>
        <p:spPr>
          <a:xfrm>
            <a:off x="611560" y="1197179"/>
            <a:ext cx="4247827" cy="348456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ounded Rectangle 14">
            <a:extLst>
              <a:ext uri="{FF2B5EF4-FFF2-40B4-BE49-F238E27FC236}">
                <a16:creationId xmlns="" xmlns:a16="http://schemas.microsoft.com/office/drawing/2014/main" id="{BE92D0F6-D7BE-480F-9869-7695F371CD9F}"/>
              </a:ext>
            </a:extLst>
          </p:cNvPr>
          <p:cNvSpPr/>
          <p:nvPr/>
        </p:nvSpPr>
        <p:spPr>
          <a:xfrm>
            <a:off x="1111250" y="4684917"/>
            <a:ext cx="3600450" cy="15049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ustDataLst>
      <p:tags r:id="rId1"/>
    </p:custDataLst>
  </p:cSld>
  <p:clrMapOvr>
    <a:masterClrMapping/>
  </p:clrMapOvr>
  <p:transition advTm="57031">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900" decel="100000" fill="hold"/>
                                        <p:tgtEl>
                                          <p:spTgt spid="1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40971">
                                            <p:txEl>
                                              <p:pRg st="1" end="1"/>
                                            </p:txEl>
                                          </p:spTgt>
                                        </p:tgtEl>
                                        <p:attrNameLst>
                                          <p:attrName>style.visibility</p:attrName>
                                        </p:attrNameLst>
                                      </p:cBhvr>
                                      <p:to>
                                        <p:strVal val="visible"/>
                                      </p:to>
                                    </p:set>
                                    <p:animEffect transition="in" filter="fade">
                                      <p:cBhvr>
                                        <p:cTn id="23" dur="1000"/>
                                        <p:tgtEl>
                                          <p:spTgt spid="40971">
                                            <p:txEl>
                                              <p:pRg st="1" end="1"/>
                                            </p:txEl>
                                          </p:spTgt>
                                        </p:tgtEl>
                                      </p:cBhvr>
                                    </p:animEffect>
                                    <p:anim calcmode="lin" valueType="num">
                                      <p:cBhvr>
                                        <p:cTn id="24" dur="1000" fill="hold"/>
                                        <p:tgtEl>
                                          <p:spTgt spid="40971">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097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0971">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 xmlns:a16="http://schemas.microsoft.com/office/drawing/2014/main" id="{DAADE490-AD16-47F1-BB10-124EBF722E30}"/>
              </a:ext>
            </a:extLst>
          </p:cNvPr>
          <p:cNvSpPr>
            <a:spLocks noGrp="1" noChangeArrowheads="1"/>
          </p:cNvSpPr>
          <p:nvPr>
            <p:ph type="title"/>
          </p:nvPr>
        </p:nvSpPr>
        <p:spPr>
          <a:xfrm>
            <a:off x="1143000" y="207963"/>
            <a:ext cx="7769225" cy="1143000"/>
          </a:xfrm>
        </p:spPr>
        <p:txBody>
          <a:bodyPr/>
          <a:lstStyle/>
          <a:p>
            <a:pPr algn="ctr" eaLnBrk="1" fontAlgn="auto" hangingPunct="1">
              <a:spcAft>
                <a:spcPts val="0"/>
              </a:spcAft>
              <a:defRPr/>
            </a:pPr>
            <a:r>
              <a:rPr lang="sr-Latn-RS" b="1" i="1" dirty="0">
                <a:solidFill>
                  <a:schemeClr val="tx2">
                    <a:satMod val="130000"/>
                  </a:schemeClr>
                </a:solidFill>
                <a:effectLst/>
                <a:latin typeface="Arial" panose="020B0604020202020204" pitchFamily="34" charset="0"/>
                <a:cs typeface="Arial" panose="020B0604020202020204" pitchFamily="34" charset="0"/>
              </a:rPr>
              <a:t>A</a:t>
            </a:r>
            <a:r>
              <a:rPr lang="en" b="1" i="1" dirty="0" smtClean="0">
                <a:solidFill>
                  <a:schemeClr val="tx2">
                    <a:satMod val="130000"/>
                  </a:schemeClr>
                </a:solidFill>
                <a:effectLst/>
                <a:latin typeface="Arial" panose="020B0604020202020204" pitchFamily="34" charset="0"/>
                <a:cs typeface="Arial" panose="020B0604020202020204" pitchFamily="34" charset="0"/>
              </a:rPr>
              <a:t>ir</a:t>
            </a:r>
            <a:r>
              <a:rPr lang="sr-Latn-RS" b="1" i="1" dirty="0" smtClean="0">
                <a:solidFill>
                  <a:schemeClr val="tx2">
                    <a:satMod val="130000"/>
                  </a:schemeClr>
                </a:solidFill>
                <a:effectLst/>
                <a:latin typeface="Arial" panose="020B0604020202020204" pitchFamily="34" charset="0"/>
                <a:cs typeface="Arial" panose="020B0604020202020204" pitchFamily="34" charset="0"/>
              </a:rPr>
              <a:t> trapping</a:t>
            </a:r>
            <a:endParaRPr lang="en-GB"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65539" name="Rectangle 3">
            <a:extLst>
              <a:ext uri="{FF2B5EF4-FFF2-40B4-BE49-F238E27FC236}">
                <a16:creationId xmlns="" xmlns:a16="http://schemas.microsoft.com/office/drawing/2014/main" id="{B6C9D9C4-E884-4B1F-A1C6-199D41D1F898}"/>
              </a:ext>
            </a:extLst>
          </p:cNvPr>
          <p:cNvSpPr>
            <a:spLocks noGrp="1" noChangeArrowheads="1"/>
          </p:cNvSpPr>
          <p:nvPr>
            <p:ph idx="1"/>
          </p:nvPr>
        </p:nvSpPr>
        <p:spPr>
          <a:xfrm>
            <a:off x="1143000" y="1643063"/>
            <a:ext cx="7556500" cy="4543425"/>
          </a:xfrm>
          <a:solidFill>
            <a:schemeClr val="accent1">
              <a:lumMod val="20000"/>
              <a:lumOff val="80000"/>
            </a:schemeClr>
          </a:solidFill>
        </p:spPr>
        <p:txBody>
          <a:bodyPr/>
          <a:lstStyle/>
          <a:p>
            <a:pPr eaLnBrk="1" hangingPunct="1">
              <a:spcAft>
                <a:spcPct val="40000"/>
              </a:spcAft>
            </a:pPr>
            <a:r>
              <a:rPr lang="en" altLang="sr-Latn-RS" sz="2400" b="1" i="1" dirty="0">
                <a:latin typeface="Arial" panose="020B0604020202020204" pitchFamily="34" charset="0"/>
                <a:cs typeface="Arial" panose="020B0604020202020204" pitchFamily="34" charset="0"/>
              </a:rPr>
              <a:t>Peripheral </a:t>
            </a:r>
            <a:r>
              <a:rPr lang="sr-Latn-RS" altLang="sr-Latn-RS" sz="2400" b="1" i="1" dirty="0" smtClean="0">
                <a:latin typeface="Arial" panose="020B0604020202020204" pitchFamily="34" charset="0"/>
                <a:cs typeface="Arial" panose="020B0604020202020204" pitchFamily="34" charset="0"/>
              </a:rPr>
              <a:t>airway </a:t>
            </a:r>
            <a:r>
              <a:rPr lang="en" altLang="sr-Latn-RS" sz="2400" b="1" i="1" dirty="0" smtClean="0">
                <a:latin typeface="Arial" panose="020B0604020202020204" pitchFamily="34" charset="0"/>
                <a:cs typeface="Arial" panose="020B0604020202020204" pitchFamily="34" charset="0"/>
              </a:rPr>
              <a:t>obstruction </a:t>
            </a:r>
            <a:r>
              <a:rPr lang="sr-Latn-RS" altLang="sr-Latn-RS" sz="2400" i="1" dirty="0" smtClean="0">
                <a:latin typeface="Arial" panose="020B0604020202020204" pitchFamily="34" charset="0"/>
                <a:cs typeface="Arial" panose="020B0604020202020204" pitchFamily="34" charset="0"/>
              </a:rPr>
              <a:t>causes</a:t>
            </a:r>
            <a:r>
              <a:rPr lang="en" altLang="sr-Latn-RS" sz="2400" i="1" dirty="0" smtClean="0">
                <a:latin typeface="Arial" panose="020B0604020202020204" pitchFamily="34" charset="0"/>
                <a:cs typeface="Arial" panose="020B0604020202020204" pitchFamily="34" charset="0"/>
              </a:rPr>
              <a:t> retention</a:t>
            </a:r>
            <a:r>
              <a:rPr lang="sr-Latn-RS" altLang="sr-Latn-RS" sz="2400" i="1" dirty="0" smtClean="0">
                <a:latin typeface="Arial" panose="020B0604020202020204" pitchFamily="34" charset="0"/>
                <a:cs typeface="Arial" panose="020B0604020202020204" pitchFamily="34" charset="0"/>
              </a:rPr>
              <a:t> of</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air during </a:t>
            </a:r>
            <a:r>
              <a:rPr lang="en" altLang="sr-Latn-RS" sz="2400" i="1" dirty="0" smtClean="0">
                <a:latin typeface="Arial" panose="020B0604020202020204" pitchFamily="34" charset="0"/>
                <a:cs typeface="Arial" panose="020B0604020202020204" pitchFamily="34" charset="0"/>
              </a:rPr>
              <a:t>expirat</a:t>
            </a:r>
            <a:r>
              <a:rPr lang="sr-Latn-RS" altLang="sr-Latn-RS" sz="2400" i="1" dirty="0" smtClean="0">
                <a:latin typeface="Arial" panose="020B0604020202020204" pitchFamily="34" charset="0"/>
                <a:cs typeface="Arial" panose="020B0604020202020204" pitchFamily="34" charset="0"/>
              </a:rPr>
              <a:t>ory phase of breathing which causes lung </a:t>
            </a:r>
            <a:r>
              <a:rPr lang="en" altLang="sr-Latn-RS" sz="2400" i="1" dirty="0" smtClean="0">
                <a:latin typeface="Arial" panose="020B0604020202020204" pitchFamily="34" charset="0"/>
                <a:cs typeface="Arial" panose="020B0604020202020204" pitchFamily="34" charset="0"/>
              </a:rPr>
              <a:t>hyperinflation</a:t>
            </a:r>
            <a:endParaRPr lang="en-GB" altLang="sr-Latn-RS" sz="2400" i="1" dirty="0">
              <a:latin typeface="Arial" panose="020B0604020202020204" pitchFamily="34" charset="0"/>
              <a:cs typeface="Arial" panose="020B0604020202020204" pitchFamily="34" charset="0"/>
            </a:endParaRPr>
          </a:p>
          <a:p>
            <a:pPr eaLnBrk="1" hangingPunct="1">
              <a:spcAft>
                <a:spcPct val="40000"/>
              </a:spcAft>
            </a:pPr>
            <a:r>
              <a:rPr lang="en" altLang="sr-Latn-RS" sz="2400" b="1" i="1" dirty="0">
                <a:latin typeface="Arial" panose="020B0604020202020204" pitchFamily="34" charset="0"/>
                <a:cs typeface="Arial" panose="020B0604020202020204" pitchFamily="34" charset="0"/>
              </a:rPr>
              <a:t>Emphysema </a:t>
            </a:r>
            <a:r>
              <a:rPr lang="sr-Latn-RS" altLang="sr-Latn-RS" sz="2400" i="1" dirty="0" smtClean="0">
                <a:latin typeface="Arial" panose="020B0604020202020204" pitchFamily="34" charset="0"/>
                <a:cs typeface="Arial" panose="020B0604020202020204" pitchFamily="34" charset="0"/>
              </a:rPr>
              <a:t>also</a:t>
            </a:r>
            <a:r>
              <a:rPr lang="sr-Latn-RS" altLang="sr-Latn-RS" sz="2400" b="1" i="1" dirty="0" smtClean="0">
                <a:latin typeface="Arial" panose="020B0604020202020204" pitchFamily="34" charset="0"/>
                <a:cs typeface="Arial" panose="020B0604020202020204" pitchFamily="34" charset="0"/>
              </a:rPr>
              <a:t> </a:t>
            </a:r>
            <a:r>
              <a:rPr lang="sr-Latn-RS" altLang="sr-Latn-RS" sz="2400" i="1" dirty="0" smtClean="0">
                <a:latin typeface="Arial" panose="020B0604020202020204" pitchFamily="34" charset="0"/>
                <a:cs typeface="Arial" panose="020B0604020202020204" pitchFamily="34" charset="0"/>
              </a:rPr>
              <a:t>causes</a:t>
            </a:r>
            <a:r>
              <a:rPr lang="en" altLang="sr-Latn-RS" sz="2400" i="1" dirty="0" smtClean="0">
                <a:latin typeface="Arial" panose="020B0604020202020204" pitchFamily="34" charset="0"/>
                <a:cs typeface="Arial" panose="020B0604020202020204" pitchFamily="34" charset="0"/>
              </a:rPr>
              <a:t> hyperinflation</a:t>
            </a:r>
            <a:endParaRPr lang="en-GB" altLang="sr-Latn-RS" sz="2400" i="1" dirty="0">
              <a:latin typeface="Arial" panose="020B0604020202020204" pitchFamily="34" charset="0"/>
              <a:cs typeface="Arial" panose="020B0604020202020204" pitchFamily="34" charset="0"/>
            </a:endParaRPr>
          </a:p>
          <a:p>
            <a:pPr eaLnBrk="1" hangingPunct="1">
              <a:spcAft>
                <a:spcPct val="40000"/>
              </a:spcAft>
            </a:pPr>
            <a:r>
              <a:rPr lang="en" altLang="sr-Latn-RS" sz="2400" i="1" dirty="0">
                <a:latin typeface="Arial" panose="020B0604020202020204" pitchFamily="34" charset="0"/>
                <a:cs typeface="Arial" panose="020B0604020202020204" pitchFamily="34" charset="0"/>
              </a:rPr>
              <a:t>Hyperinflation </a:t>
            </a:r>
            <a:r>
              <a:rPr lang="en" altLang="sr-Latn-RS" sz="2400" b="1" i="1" dirty="0">
                <a:latin typeface="Arial" panose="020B0604020202020204" pitchFamily="34" charset="0"/>
                <a:cs typeface="Arial" panose="020B0604020202020204" pitchFamily="34" charset="0"/>
              </a:rPr>
              <a:t>reduces inspirational capacity </a:t>
            </a:r>
            <a:r>
              <a:rPr lang="en" altLang="sr-Latn-RS" sz="2400" i="1" dirty="0">
                <a:latin typeface="Arial" panose="020B0604020202020204" pitchFamily="34" charset="0"/>
                <a:cs typeface="Arial" panose="020B0604020202020204" pitchFamily="34" charset="0"/>
              </a:rPr>
              <a:t>bringing to increase </a:t>
            </a:r>
            <a:r>
              <a:rPr lang="sr-Latn-RS" altLang="sr-Latn-RS" sz="2400" i="1" dirty="0" smtClean="0">
                <a:latin typeface="Arial" panose="020B0604020202020204" pitchFamily="34" charset="0"/>
                <a:cs typeface="Arial" panose="020B0604020202020204" pitchFamily="34" charset="0"/>
              </a:rPr>
              <a:t>of</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functional residual capacity especially during effort </a:t>
            </a:r>
            <a:r>
              <a:rPr lang="en" altLang="sr-Latn-RS" sz="2400" i="1" dirty="0" smtClean="0">
                <a:latin typeface="Arial" panose="020B0604020202020204" pitchFamily="34" charset="0"/>
                <a:cs typeface="Arial" panose="020B0604020202020204" pitchFamily="34" charset="0"/>
              </a:rPr>
              <a:t>(dynamic hyperventilation)</a:t>
            </a:r>
            <a:endParaRPr lang="en" altLang="sr-Latn-RS" sz="2400" i="1" dirty="0">
              <a:latin typeface="Arial" panose="020B0604020202020204" pitchFamily="34" charset="0"/>
              <a:cs typeface="Arial" panose="020B0604020202020204" pitchFamily="34" charset="0"/>
            </a:endParaRPr>
          </a:p>
        </p:txBody>
      </p:sp>
      <p:sp>
        <p:nvSpPr>
          <p:cNvPr id="65540" name="TextBox 3">
            <a:extLst>
              <a:ext uri="{FF2B5EF4-FFF2-40B4-BE49-F238E27FC236}">
                <a16:creationId xmlns="" xmlns:a16="http://schemas.microsoft.com/office/drawing/2014/main" id="{DD47FF2B-41F0-4CF5-93D7-5F79E47D3037}"/>
              </a:ext>
            </a:extLst>
          </p:cNvPr>
          <p:cNvSpPr txBox="1">
            <a:spLocks noChangeArrowheads="1"/>
          </p:cNvSpPr>
          <p:nvPr/>
        </p:nvSpPr>
        <p:spPr bwMode="auto">
          <a:xfrm>
            <a:off x="5473700" y="207963"/>
            <a:ext cx="3438525" cy="341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64324">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5330" name="Oval 2">
            <a:extLst>
              <a:ext uri="{FF2B5EF4-FFF2-40B4-BE49-F238E27FC236}">
                <a16:creationId xmlns="" xmlns:a16="http://schemas.microsoft.com/office/drawing/2014/main" id="{C846CAFE-F764-4B44-9205-121644BE8602}"/>
              </a:ext>
            </a:extLst>
          </p:cNvPr>
          <p:cNvSpPr>
            <a:spLocks noChangeArrowheads="1"/>
          </p:cNvSpPr>
          <p:nvPr/>
        </p:nvSpPr>
        <p:spPr bwMode="auto">
          <a:xfrm>
            <a:off x="3173413" y="1811338"/>
            <a:ext cx="4600575" cy="4603750"/>
          </a:xfrm>
          <a:prstGeom prst="ellipse">
            <a:avLst/>
          </a:prstGeom>
          <a:gradFill rotWithShape="1">
            <a:gsLst>
              <a:gs pos="0">
                <a:srgbClr val="99CCFF"/>
              </a:gs>
              <a:gs pos="100000">
                <a:srgbClr val="9999FF"/>
              </a:gs>
            </a:gsLst>
            <a:path path="shape">
              <a:fillToRect l="50000" t="50000" r="50000" b="50000"/>
            </a:path>
          </a:gradFill>
          <a:ln w="9525">
            <a:noFill/>
            <a:round/>
            <a:headEnd/>
            <a:tailEnd/>
          </a:ln>
          <a:effectLst>
            <a:outerShdw dist="35921" dir="2700000" algn="ctr" rotWithShape="0">
              <a:schemeClr val="bg2">
                <a:alpha val="50000"/>
              </a:schemeClr>
            </a:outerShdw>
          </a:effectLst>
        </p:spPr>
        <p:txBody>
          <a:bodyPr wrap="none" anchor="ctr"/>
          <a:lstStyle/>
          <a:p>
            <a:pPr algn="ctr" fontAlgn="auto">
              <a:spcBef>
                <a:spcPts val="0"/>
              </a:spcBef>
              <a:spcAft>
                <a:spcPts val="0"/>
              </a:spcAft>
              <a:defRPr/>
            </a:pPr>
            <a:endParaRPr lang="en-US">
              <a:latin typeface="Arial" charset="0"/>
              <a:cs typeface="+mn-cs"/>
            </a:endParaRPr>
          </a:p>
        </p:txBody>
      </p:sp>
      <p:sp>
        <p:nvSpPr>
          <p:cNvPr id="61443" name="WordArt 3">
            <a:extLst>
              <a:ext uri="{FF2B5EF4-FFF2-40B4-BE49-F238E27FC236}">
                <a16:creationId xmlns="" xmlns:a16="http://schemas.microsoft.com/office/drawing/2014/main" id="{68B358C1-2E3A-4CE6-8475-250A963F8E26}"/>
              </a:ext>
            </a:extLst>
          </p:cNvPr>
          <p:cNvSpPr>
            <a:spLocks noChangeArrowheads="1" noChangeShapeType="1" noTextEdit="1"/>
          </p:cNvSpPr>
          <p:nvPr/>
        </p:nvSpPr>
        <p:spPr bwMode="auto">
          <a:xfrm rot="1500756">
            <a:off x="3851275" y="5497513"/>
            <a:ext cx="1785938" cy="6080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347456"/>
              </a:avLst>
            </a:prstTxWarp>
          </a:bodyPr>
          <a:lstStyle/>
          <a:p>
            <a:pPr algn="ctr"/>
            <a:r>
              <a:rPr lang="en" sz="1400" b="1" kern="10" dirty="0">
                <a:solidFill>
                  <a:srgbClr val="800080"/>
                </a:solidFill>
              </a:rPr>
              <a:t>Restricted </a:t>
            </a:r>
            <a:r>
              <a:rPr lang="en" sz="1400" b="1" kern="10" dirty="0" smtClean="0">
                <a:solidFill>
                  <a:srgbClr val="800080"/>
                </a:solidFill>
              </a:rPr>
              <a:t>airflow</a:t>
            </a:r>
            <a:endParaRPr lang="sr-Latn-RS" sz="1400" b="1" kern="10" dirty="0">
              <a:solidFill>
                <a:srgbClr val="800080"/>
              </a:solidFill>
            </a:endParaRPr>
          </a:p>
        </p:txBody>
      </p:sp>
      <p:grpSp>
        <p:nvGrpSpPr>
          <p:cNvPr id="61444" name="Group 4">
            <a:extLst>
              <a:ext uri="{FF2B5EF4-FFF2-40B4-BE49-F238E27FC236}">
                <a16:creationId xmlns="" xmlns:a16="http://schemas.microsoft.com/office/drawing/2014/main" id="{689EC385-1A79-475A-93C8-ED71C11A39D4}"/>
              </a:ext>
            </a:extLst>
          </p:cNvPr>
          <p:cNvGrpSpPr>
            <a:grpSpLocks/>
          </p:cNvGrpSpPr>
          <p:nvPr/>
        </p:nvGrpSpPr>
        <p:grpSpPr bwMode="auto">
          <a:xfrm>
            <a:off x="3738563" y="2332038"/>
            <a:ext cx="1349375" cy="1349375"/>
            <a:chOff x="2355" y="1469"/>
            <a:chExt cx="850" cy="850"/>
          </a:xfrm>
        </p:grpSpPr>
        <p:pic>
          <p:nvPicPr>
            <p:cNvPr id="1635333" name="Picture 5" descr="cog10">
              <a:extLst>
                <a:ext uri="{FF2B5EF4-FFF2-40B4-BE49-F238E27FC236}">
                  <a16:creationId xmlns="" xmlns:a16="http://schemas.microsoft.com/office/drawing/2014/main" id="{41FCA1F0-D11E-498B-9439-BC141F5991A0}"/>
                </a:ext>
              </a:extLst>
            </p:cNvPr>
            <p:cNvPicPr>
              <a:picLocks noChangeAspect="1" noChangeArrowheads="1"/>
            </p:cNvPicPr>
            <p:nvPr/>
          </p:nvPicPr>
          <p:blipFill>
            <a:blip r:embed="rId4"/>
            <a:srcRect/>
            <a:stretch>
              <a:fillRect/>
            </a:stretch>
          </p:blipFill>
          <p:spPr bwMode="auto">
            <a:xfrm rot="-319807">
              <a:off x="2355" y="1469"/>
              <a:ext cx="850" cy="850"/>
            </a:xfrm>
            <a:prstGeom prst="rect">
              <a:avLst/>
            </a:prstGeom>
            <a:noFill/>
            <a:ln w="9525" algn="ctr">
              <a:noFill/>
              <a:miter lim="800000"/>
              <a:headEnd/>
              <a:tailEnd/>
            </a:ln>
            <a:effectLst>
              <a:outerShdw dist="28398" dir="3806097" algn="ctr" rotWithShape="0">
                <a:srgbClr val="C0C0C0"/>
              </a:outerShdw>
            </a:effectLst>
          </p:spPr>
        </p:pic>
        <p:sp>
          <p:nvSpPr>
            <p:cNvPr id="61470" name="Text Box 6">
              <a:extLst>
                <a:ext uri="{FF2B5EF4-FFF2-40B4-BE49-F238E27FC236}">
                  <a16:creationId xmlns="" xmlns:a16="http://schemas.microsoft.com/office/drawing/2014/main" id="{7AE5A487-E8E6-4FE9-8B62-4862E87B67A4}"/>
                </a:ext>
              </a:extLst>
            </p:cNvPr>
            <p:cNvSpPr txBox="1">
              <a:spLocks noChangeArrowheads="1"/>
            </p:cNvSpPr>
            <p:nvPr/>
          </p:nvSpPr>
          <p:spPr bwMode="auto">
            <a:xfrm>
              <a:off x="2417" y="1776"/>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Mucociliary</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dysfunction</a:t>
              </a:r>
              <a:endParaRPr lang="en-GB" altLang="sr-Latn-RS" sz="1200" b="1">
                <a:solidFill>
                  <a:schemeClr val="bg1"/>
                </a:solidFill>
                <a:latin typeface="Gill Sans MT" panose="020B0502020104020203" pitchFamily="34" charset="0"/>
              </a:endParaRPr>
            </a:p>
          </p:txBody>
        </p:sp>
      </p:grpSp>
      <p:grpSp>
        <p:nvGrpSpPr>
          <p:cNvPr id="61445" name="Group 7">
            <a:extLst>
              <a:ext uri="{FF2B5EF4-FFF2-40B4-BE49-F238E27FC236}">
                <a16:creationId xmlns="" xmlns:a16="http://schemas.microsoft.com/office/drawing/2014/main" id="{B8369530-E119-4EBF-9EE1-CA5EB77C42F6}"/>
              </a:ext>
            </a:extLst>
          </p:cNvPr>
          <p:cNvGrpSpPr>
            <a:grpSpLocks/>
          </p:cNvGrpSpPr>
          <p:nvPr/>
        </p:nvGrpSpPr>
        <p:grpSpPr bwMode="auto">
          <a:xfrm>
            <a:off x="5937250" y="1944688"/>
            <a:ext cx="1368425" cy="1368425"/>
            <a:chOff x="3740" y="1225"/>
            <a:chExt cx="862" cy="862"/>
          </a:xfrm>
        </p:grpSpPr>
        <p:pic>
          <p:nvPicPr>
            <p:cNvPr id="1635336" name="Picture 8" descr="cog10">
              <a:extLst>
                <a:ext uri="{FF2B5EF4-FFF2-40B4-BE49-F238E27FC236}">
                  <a16:creationId xmlns="" xmlns:a16="http://schemas.microsoft.com/office/drawing/2014/main" id="{F362E1B4-3405-4723-A31E-CC705108C1E3}"/>
                </a:ext>
              </a:extLst>
            </p:cNvPr>
            <p:cNvPicPr>
              <a:picLocks noChangeAspect="1" noChangeArrowheads="1"/>
            </p:cNvPicPr>
            <p:nvPr/>
          </p:nvPicPr>
          <p:blipFill>
            <a:blip r:embed="rId4"/>
            <a:srcRect/>
            <a:stretch>
              <a:fillRect/>
            </a:stretch>
          </p:blipFill>
          <p:spPr bwMode="auto">
            <a:xfrm rot="675973">
              <a:off x="3740" y="1225"/>
              <a:ext cx="862" cy="862"/>
            </a:xfrm>
            <a:prstGeom prst="rect">
              <a:avLst/>
            </a:prstGeom>
            <a:noFill/>
            <a:ln w="9525" algn="ctr">
              <a:noFill/>
              <a:miter lim="800000"/>
              <a:headEnd/>
              <a:tailEnd/>
            </a:ln>
            <a:effectLst>
              <a:outerShdw dist="28398" dir="3806097" algn="ctr" rotWithShape="0">
                <a:srgbClr val="C0C0C0"/>
              </a:outerShdw>
            </a:effectLst>
          </p:spPr>
        </p:pic>
        <p:sp>
          <p:nvSpPr>
            <p:cNvPr id="61468" name="Text Box 9">
              <a:extLst>
                <a:ext uri="{FF2B5EF4-FFF2-40B4-BE49-F238E27FC236}">
                  <a16:creationId xmlns="" xmlns:a16="http://schemas.microsoft.com/office/drawing/2014/main" id="{7ACC1789-ACA4-4F23-BFE3-53888CEB0D67}"/>
                </a:ext>
              </a:extLst>
            </p:cNvPr>
            <p:cNvSpPr txBox="1">
              <a:spLocks noChangeArrowheads="1"/>
            </p:cNvSpPr>
            <p:nvPr/>
          </p:nvSpPr>
          <p:spPr bwMode="auto">
            <a:xfrm>
              <a:off x="3818" y="1534"/>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dirty="0">
                  <a:solidFill>
                    <a:schemeClr val="bg1"/>
                  </a:solidFill>
                  <a:latin typeface="Corbel" panose="020B0503020204020204" pitchFamily="34" charset="0"/>
                </a:rPr>
                <a:t>Systemic</a:t>
              </a:r>
              <a:r>
                <a:rPr lang="en" altLang="sr-Latn-RS" sz="1200" b="1" dirty="0">
                  <a:solidFill>
                    <a:schemeClr val="bg1"/>
                  </a:solidFill>
                  <a:latin typeface="Gill Sans MT" panose="020B0502020104020203" pitchFamily="34" charset="0"/>
                </a:rPr>
                <a:t> </a:t>
              </a:r>
              <a:r>
                <a:rPr lang="en-GB" altLang="sr-Latn-RS" sz="1200" b="1" dirty="0">
                  <a:solidFill>
                    <a:schemeClr val="bg1"/>
                  </a:solidFill>
                  <a:latin typeface="Gill Sans MT" panose="020B0502020104020203" pitchFamily="34" charset="0"/>
                </a:rPr>
                <a:t/>
              </a:r>
              <a:br>
                <a:rPr lang="en-GB" altLang="sr-Latn-RS" sz="1200" b="1" dirty="0">
                  <a:solidFill>
                    <a:schemeClr val="bg1"/>
                  </a:solidFill>
                  <a:latin typeface="Gill Sans MT" panose="020B0502020104020203" pitchFamily="34" charset="0"/>
                </a:rPr>
              </a:br>
              <a:r>
                <a:rPr lang="en" altLang="sr-Latn-RS" sz="1200" b="1" dirty="0">
                  <a:solidFill>
                    <a:schemeClr val="bg1"/>
                  </a:solidFill>
                  <a:latin typeface="Corbel" panose="020B0503020204020204" pitchFamily="34" charset="0"/>
                </a:rPr>
                <a:t>component</a:t>
              </a:r>
              <a:endParaRPr lang="en-GB" altLang="sr-Latn-RS" sz="1200" b="1" dirty="0">
                <a:solidFill>
                  <a:schemeClr val="bg1"/>
                </a:solidFill>
                <a:latin typeface="Gill Sans MT" panose="020B0502020104020203" pitchFamily="34" charset="0"/>
              </a:endParaRPr>
            </a:p>
          </p:txBody>
        </p:sp>
      </p:grpSp>
      <p:grpSp>
        <p:nvGrpSpPr>
          <p:cNvPr id="61446" name="Group 10">
            <a:extLst>
              <a:ext uri="{FF2B5EF4-FFF2-40B4-BE49-F238E27FC236}">
                <a16:creationId xmlns="" xmlns:a16="http://schemas.microsoft.com/office/drawing/2014/main" id="{350F78F0-D22F-4078-B5C0-AF28D434BF4C}"/>
              </a:ext>
            </a:extLst>
          </p:cNvPr>
          <p:cNvGrpSpPr>
            <a:grpSpLocks/>
          </p:cNvGrpSpPr>
          <p:nvPr/>
        </p:nvGrpSpPr>
        <p:grpSpPr bwMode="auto">
          <a:xfrm>
            <a:off x="3736975" y="4087813"/>
            <a:ext cx="1362075" cy="1362075"/>
            <a:chOff x="2354" y="2575"/>
            <a:chExt cx="858" cy="858"/>
          </a:xfrm>
        </p:grpSpPr>
        <p:pic>
          <p:nvPicPr>
            <p:cNvPr id="1635339" name="Picture 11" descr="cog10">
              <a:extLst>
                <a:ext uri="{FF2B5EF4-FFF2-40B4-BE49-F238E27FC236}">
                  <a16:creationId xmlns="" xmlns:a16="http://schemas.microsoft.com/office/drawing/2014/main" id="{060FCC69-AD04-406A-94B4-0707F787155D}"/>
                </a:ext>
              </a:extLst>
            </p:cNvPr>
            <p:cNvPicPr>
              <a:picLocks noChangeAspect="1" noChangeArrowheads="1"/>
            </p:cNvPicPr>
            <p:nvPr/>
          </p:nvPicPr>
          <p:blipFill>
            <a:blip r:embed="rId4"/>
            <a:srcRect/>
            <a:stretch>
              <a:fillRect/>
            </a:stretch>
          </p:blipFill>
          <p:spPr bwMode="auto">
            <a:xfrm>
              <a:off x="2354" y="2575"/>
              <a:ext cx="858" cy="858"/>
            </a:xfrm>
            <a:prstGeom prst="rect">
              <a:avLst/>
            </a:prstGeom>
            <a:noFill/>
            <a:ln w="9525" algn="ctr">
              <a:noFill/>
              <a:miter lim="800000"/>
              <a:headEnd/>
              <a:tailEnd/>
            </a:ln>
            <a:effectLst>
              <a:outerShdw dist="28398" dir="3806097" algn="ctr" rotWithShape="0">
                <a:srgbClr val="C0C0C0"/>
              </a:outerShdw>
            </a:effectLst>
          </p:spPr>
        </p:pic>
        <p:sp>
          <p:nvSpPr>
            <p:cNvPr id="61466" name="Text Box 12">
              <a:extLst>
                <a:ext uri="{FF2B5EF4-FFF2-40B4-BE49-F238E27FC236}">
                  <a16:creationId xmlns="" xmlns:a16="http://schemas.microsoft.com/office/drawing/2014/main" id="{01D75616-F7B1-4B83-96A4-10A5C8B56D2E}"/>
                </a:ext>
              </a:extLst>
            </p:cNvPr>
            <p:cNvSpPr txBox="1">
              <a:spLocks noChangeArrowheads="1"/>
            </p:cNvSpPr>
            <p:nvPr/>
          </p:nvSpPr>
          <p:spPr bwMode="auto">
            <a:xfrm>
              <a:off x="2438" y="2934"/>
              <a:ext cx="71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Bronchospasm</a:t>
              </a:r>
              <a:endParaRPr lang="en-GB" altLang="sr-Latn-RS" sz="1200" b="1">
                <a:solidFill>
                  <a:schemeClr val="bg1"/>
                </a:solidFill>
                <a:latin typeface="Gill Sans MT" panose="020B0502020104020203" pitchFamily="34" charset="0"/>
              </a:endParaRPr>
            </a:p>
          </p:txBody>
        </p:sp>
      </p:grpSp>
      <p:grpSp>
        <p:nvGrpSpPr>
          <p:cNvPr id="61447" name="Group 13">
            <a:extLst>
              <a:ext uri="{FF2B5EF4-FFF2-40B4-BE49-F238E27FC236}">
                <a16:creationId xmlns="" xmlns:a16="http://schemas.microsoft.com/office/drawing/2014/main" id="{A43F6F38-3ADE-4378-A1A9-9AC4FFB9DFDA}"/>
              </a:ext>
            </a:extLst>
          </p:cNvPr>
          <p:cNvGrpSpPr>
            <a:grpSpLocks/>
          </p:cNvGrpSpPr>
          <p:nvPr/>
        </p:nvGrpSpPr>
        <p:grpSpPr bwMode="auto">
          <a:xfrm>
            <a:off x="6096000" y="4291013"/>
            <a:ext cx="1362075" cy="1362075"/>
            <a:chOff x="3840" y="2703"/>
            <a:chExt cx="858" cy="858"/>
          </a:xfrm>
        </p:grpSpPr>
        <p:pic>
          <p:nvPicPr>
            <p:cNvPr id="1635342" name="Picture 14" descr="cog10">
              <a:extLst>
                <a:ext uri="{FF2B5EF4-FFF2-40B4-BE49-F238E27FC236}">
                  <a16:creationId xmlns="" xmlns:a16="http://schemas.microsoft.com/office/drawing/2014/main" id="{FD1725E6-2A76-47D3-A00D-CB972F6A65E9}"/>
                </a:ext>
              </a:extLst>
            </p:cNvPr>
            <p:cNvPicPr>
              <a:picLocks noChangeAspect="1" noChangeArrowheads="1"/>
            </p:cNvPicPr>
            <p:nvPr/>
          </p:nvPicPr>
          <p:blipFill>
            <a:blip r:embed="rId4"/>
            <a:srcRect/>
            <a:stretch>
              <a:fillRect/>
            </a:stretch>
          </p:blipFill>
          <p:spPr bwMode="auto">
            <a:xfrm rot="218323">
              <a:off x="3840" y="2703"/>
              <a:ext cx="858" cy="858"/>
            </a:xfrm>
            <a:prstGeom prst="rect">
              <a:avLst/>
            </a:prstGeom>
            <a:noFill/>
            <a:ln w="9525" algn="ctr">
              <a:noFill/>
              <a:miter lim="800000"/>
              <a:headEnd/>
              <a:tailEnd/>
            </a:ln>
            <a:effectLst>
              <a:outerShdw dist="28398" dir="3806097" algn="ctr" rotWithShape="0">
                <a:srgbClr val="C0C0C0"/>
              </a:outerShdw>
            </a:effectLst>
          </p:spPr>
        </p:pic>
        <p:sp>
          <p:nvSpPr>
            <p:cNvPr id="61464" name="Text Box 15">
              <a:extLst>
                <a:ext uri="{FF2B5EF4-FFF2-40B4-BE49-F238E27FC236}">
                  <a16:creationId xmlns="" xmlns:a16="http://schemas.microsoft.com/office/drawing/2014/main" id="{22E755E4-4D54-477E-B5BB-E8C217085A04}"/>
                </a:ext>
              </a:extLst>
            </p:cNvPr>
            <p:cNvSpPr txBox="1">
              <a:spLocks noChangeArrowheads="1"/>
            </p:cNvSpPr>
            <p:nvPr/>
          </p:nvSpPr>
          <p:spPr bwMode="auto">
            <a:xfrm>
              <a:off x="3910" y="3010"/>
              <a:ext cx="71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en" altLang="sr-Latn-RS" sz="1200" b="1">
                  <a:solidFill>
                    <a:schemeClr val="bg1"/>
                  </a:solidFill>
                  <a:latin typeface="Corbel" panose="020B0503020204020204" pitchFamily="34" charset="0"/>
                </a:rPr>
                <a:t>Structural</a:t>
              </a:r>
              <a:r>
                <a:rPr lang="en" altLang="sr-Latn-RS" sz="1200" b="1">
                  <a:solidFill>
                    <a:schemeClr val="bg1"/>
                  </a:solidFill>
                  <a:latin typeface="Gill Sans MT" panose="020B0502020104020203" pitchFamily="34" charset="0"/>
                </a:rPr>
                <a:t> </a:t>
              </a:r>
              <a:r>
                <a:rPr lang="en" altLang="sr-Latn-RS" sz="1200" b="1">
                  <a:solidFill>
                    <a:schemeClr val="bg1"/>
                  </a:solidFill>
                  <a:latin typeface="Corbel" panose="020B0503020204020204" pitchFamily="34" charset="0"/>
                </a:rPr>
                <a:t>changes</a:t>
              </a:r>
              <a:endParaRPr lang="en-GB" altLang="sr-Latn-RS" sz="1200" b="1">
                <a:solidFill>
                  <a:schemeClr val="bg1"/>
                </a:solidFill>
                <a:latin typeface="Gill Sans MT" panose="020B0502020104020203" pitchFamily="34" charset="0"/>
              </a:endParaRPr>
            </a:p>
          </p:txBody>
        </p:sp>
      </p:grpSp>
      <p:grpSp>
        <p:nvGrpSpPr>
          <p:cNvPr id="61448" name="Group 16">
            <a:extLst>
              <a:ext uri="{FF2B5EF4-FFF2-40B4-BE49-F238E27FC236}">
                <a16:creationId xmlns="" xmlns:a16="http://schemas.microsoft.com/office/drawing/2014/main" id="{9ABBFF76-C6E7-47AB-83A6-420AF2A7852B}"/>
              </a:ext>
            </a:extLst>
          </p:cNvPr>
          <p:cNvGrpSpPr>
            <a:grpSpLocks/>
          </p:cNvGrpSpPr>
          <p:nvPr/>
        </p:nvGrpSpPr>
        <p:grpSpPr bwMode="auto">
          <a:xfrm>
            <a:off x="4732338" y="2913063"/>
            <a:ext cx="1909762" cy="1906587"/>
            <a:chOff x="2981" y="1835"/>
            <a:chExt cx="1203" cy="1201"/>
          </a:xfrm>
        </p:grpSpPr>
        <p:pic>
          <p:nvPicPr>
            <p:cNvPr id="1635345" name="Picture 17" descr="cog15">
              <a:extLst>
                <a:ext uri="{FF2B5EF4-FFF2-40B4-BE49-F238E27FC236}">
                  <a16:creationId xmlns="" xmlns:a16="http://schemas.microsoft.com/office/drawing/2014/main" id="{87AA2ABA-86D0-4A1C-8599-9E2BF6796DF1}"/>
                </a:ext>
              </a:extLst>
            </p:cNvPr>
            <p:cNvPicPr>
              <a:picLocks noChangeAspect="1" noChangeArrowheads="1"/>
            </p:cNvPicPr>
            <p:nvPr/>
          </p:nvPicPr>
          <p:blipFill>
            <a:blip r:embed="rId5"/>
            <a:srcRect/>
            <a:stretch>
              <a:fillRect/>
            </a:stretch>
          </p:blipFill>
          <p:spPr bwMode="auto">
            <a:xfrm>
              <a:off x="2981" y="1835"/>
              <a:ext cx="1203" cy="1201"/>
            </a:xfrm>
            <a:prstGeom prst="rect">
              <a:avLst/>
            </a:prstGeom>
            <a:noFill/>
            <a:ln w="9525" algn="ctr">
              <a:noFill/>
              <a:miter lim="800000"/>
              <a:headEnd/>
              <a:tailEnd/>
            </a:ln>
            <a:effectLst>
              <a:outerShdw dist="28398" dir="3806097" algn="ctr" rotWithShape="0">
                <a:srgbClr val="B2B2B2"/>
              </a:outerShdw>
            </a:effectLst>
          </p:spPr>
        </p:pic>
        <p:sp>
          <p:nvSpPr>
            <p:cNvPr id="61462" name="Text Box 18">
              <a:extLst>
                <a:ext uri="{FF2B5EF4-FFF2-40B4-BE49-F238E27FC236}">
                  <a16:creationId xmlns="" xmlns:a16="http://schemas.microsoft.com/office/drawing/2014/main" id="{D6203FAB-FC65-4941-8715-44C1471870FE}"/>
                </a:ext>
              </a:extLst>
            </p:cNvPr>
            <p:cNvSpPr txBox="1">
              <a:spLocks noChangeArrowheads="1"/>
            </p:cNvSpPr>
            <p:nvPr/>
          </p:nvSpPr>
          <p:spPr bwMode="auto">
            <a:xfrm>
              <a:off x="3064" y="2259"/>
              <a:ext cx="1014"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sr-Latn-RS" altLang="sr-Latn-RS" b="1" dirty="0" smtClean="0">
                  <a:latin typeface="Corbel" panose="020B0503020204020204" pitchFamily="34" charset="0"/>
                </a:rPr>
                <a:t>Airway inflammation</a:t>
              </a:r>
              <a:endParaRPr lang="en-GB" altLang="sr-Latn-RS" b="1" dirty="0">
                <a:latin typeface="Gill Sans MT" panose="020B0502020104020203" pitchFamily="34" charset="0"/>
              </a:endParaRPr>
            </a:p>
          </p:txBody>
        </p:sp>
      </p:grpSp>
      <p:sp>
        <p:nvSpPr>
          <p:cNvPr id="49161" name="Rectangle 19">
            <a:extLst>
              <a:ext uri="{FF2B5EF4-FFF2-40B4-BE49-F238E27FC236}">
                <a16:creationId xmlns="" xmlns:a16="http://schemas.microsoft.com/office/drawing/2014/main" id="{9316AD70-61FE-4A12-B6AE-C4FBA25BF272}"/>
              </a:ext>
            </a:extLst>
          </p:cNvPr>
          <p:cNvSpPr>
            <a:spLocks noGrp="1" noChangeArrowheads="1"/>
          </p:cNvSpPr>
          <p:nvPr>
            <p:ph type="title"/>
          </p:nvPr>
        </p:nvSpPr>
        <p:spPr>
          <a:xfrm>
            <a:off x="971601" y="330200"/>
            <a:ext cx="8172400" cy="1084263"/>
          </a:xfrm>
        </p:spPr>
        <p:txBody>
          <a:bodyPr>
            <a:noAutofit/>
          </a:bodyPr>
          <a:lstStyle/>
          <a:p>
            <a:pPr algn="ctr" eaLnBrk="1" fontAlgn="auto" hangingPunct="1">
              <a:spcAft>
                <a:spcPts val="0"/>
              </a:spcAft>
              <a:defRPr/>
            </a:pPr>
            <a:r>
              <a:rPr lang="en" sz="4000" b="1" i="1" dirty="0">
                <a:solidFill>
                  <a:schemeClr val="tx2">
                    <a:satMod val="130000"/>
                  </a:schemeClr>
                </a:solidFill>
                <a:effectLst/>
                <a:latin typeface="Arial" panose="020B0604020202020204" pitchFamily="34" charset="0"/>
                <a:cs typeface="Arial" panose="020B0604020202020204" pitchFamily="34" charset="0"/>
              </a:rPr>
              <a:t>COPD </a:t>
            </a:r>
            <a:r>
              <a:rPr lang="en" sz="4000" b="1" i="1" dirty="0" smtClean="0">
                <a:solidFill>
                  <a:schemeClr val="tx2">
                    <a:satMod val="130000"/>
                  </a:schemeClr>
                </a:solidFill>
                <a:effectLst/>
                <a:latin typeface="Arial" panose="020B0604020202020204" pitchFamily="34" charset="0"/>
                <a:cs typeface="Arial" panose="020B0604020202020204" pitchFamily="34" charset="0"/>
              </a:rPr>
              <a:t>is</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a</a:t>
            </a:r>
            <a:r>
              <a:rPr lang="en" sz="4000" b="1" i="1" dirty="0" smtClean="0">
                <a:solidFill>
                  <a:schemeClr val="tx2">
                    <a:satMod val="130000"/>
                  </a:schemeClr>
                </a:solidFill>
                <a:effectLst/>
                <a:latin typeface="Arial" panose="020B0604020202020204" pitchFamily="34" charset="0"/>
                <a:cs typeface="Arial" panose="020B0604020202020204" pitchFamily="34" charset="0"/>
              </a:rPr>
              <a:t> </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d</a:t>
            </a:r>
            <a:r>
              <a:rPr lang="en" sz="4000" b="1" i="1" dirty="0" smtClean="0">
                <a:solidFill>
                  <a:schemeClr val="tx2">
                    <a:satMod val="130000"/>
                  </a:schemeClr>
                </a:solidFill>
                <a:effectLst/>
                <a:latin typeface="Arial" panose="020B0604020202020204" pitchFamily="34" charset="0"/>
                <a:cs typeface="Arial" panose="020B0604020202020204" pitchFamily="34" charset="0"/>
              </a:rPr>
              <a:t>isease</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 with many components</a:t>
            </a:r>
            <a:endParaRPr lang="en-GB" sz="4000" b="1" i="1" dirty="0">
              <a:solidFill>
                <a:schemeClr val="tx2">
                  <a:satMod val="130000"/>
                </a:schemeClr>
              </a:solidFill>
              <a:effectLst/>
              <a:latin typeface="Arial" panose="020B0604020202020204" pitchFamily="34" charset="0"/>
              <a:cs typeface="Arial" panose="020B0604020202020204" pitchFamily="34" charset="0"/>
            </a:endParaRPr>
          </a:p>
        </p:txBody>
      </p:sp>
      <p:grpSp>
        <p:nvGrpSpPr>
          <p:cNvPr id="23" name="Group 30">
            <a:extLst>
              <a:ext uri="{FF2B5EF4-FFF2-40B4-BE49-F238E27FC236}">
                <a16:creationId xmlns="" xmlns:a16="http://schemas.microsoft.com/office/drawing/2014/main" id="{8B7A8381-566A-4B5D-9684-13C93BB84978}"/>
              </a:ext>
            </a:extLst>
          </p:cNvPr>
          <p:cNvGrpSpPr>
            <a:grpSpLocks/>
          </p:cNvGrpSpPr>
          <p:nvPr/>
        </p:nvGrpSpPr>
        <p:grpSpPr bwMode="auto">
          <a:xfrm>
            <a:off x="4991101" y="1506538"/>
            <a:ext cx="3322638" cy="862013"/>
            <a:chOff x="3144" y="949"/>
            <a:chExt cx="2093" cy="543"/>
          </a:xfrm>
        </p:grpSpPr>
        <p:grpSp>
          <p:nvGrpSpPr>
            <p:cNvPr id="24" name="Group 31">
              <a:extLst>
                <a:ext uri="{FF2B5EF4-FFF2-40B4-BE49-F238E27FC236}">
                  <a16:creationId xmlns="" xmlns:a16="http://schemas.microsoft.com/office/drawing/2014/main" id="{E405F30B-8C32-48EF-9C90-11BDB74C7B47}"/>
                </a:ext>
              </a:extLst>
            </p:cNvPr>
            <p:cNvGrpSpPr>
              <a:grpSpLocks/>
            </p:cNvGrpSpPr>
            <p:nvPr/>
          </p:nvGrpSpPr>
          <p:grpSpPr bwMode="auto">
            <a:xfrm rot="-1758358">
              <a:off x="4320" y="1144"/>
              <a:ext cx="917" cy="262"/>
              <a:chOff x="1024" y="3442"/>
              <a:chExt cx="917" cy="262"/>
            </a:xfrm>
          </p:grpSpPr>
          <p:sp>
            <p:nvSpPr>
              <p:cNvPr id="28" name="AutoShape 32">
                <a:extLst>
                  <a:ext uri="{FF2B5EF4-FFF2-40B4-BE49-F238E27FC236}">
                    <a16:creationId xmlns="" xmlns:a16="http://schemas.microsoft.com/office/drawing/2014/main" id="{0F147E1D-88DF-4DD9-BFDA-6DD42FB9EAF4}"/>
                  </a:ext>
                </a:extLst>
              </p:cNvPr>
              <p:cNvSpPr>
                <a:spLocks noChangeArrowheads="1"/>
              </p:cNvSpPr>
              <p:nvPr/>
            </p:nvSpPr>
            <p:spPr bwMode="auto">
              <a:xfrm rot="-98653">
                <a:off x="1154" y="3442"/>
                <a:ext cx="656" cy="262"/>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29" name="Text Box 33">
                <a:extLst>
                  <a:ext uri="{FF2B5EF4-FFF2-40B4-BE49-F238E27FC236}">
                    <a16:creationId xmlns="" xmlns:a16="http://schemas.microsoft.com/office/drawing/2014/main" id="{06423FD6-8D19-4A1E-AEA2-FB81AB87227D}"/>
                  </a:ext>
                </a:extLst>
              </p:cNvPr>
              <p:cNvSpPr txBox="1">
                <a:spLocks noChangeArrowheads="1"/>
              </p:cNvSpPr>
              <p:nvPr/>
            </p:nvSpPr>
            <p:spPr bwMode="auto">
              <a:xfrm rot="21501347">
                <a:off x="1024" y="3495"/>
                <a:ext cx="917"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Bef>
                    <a:spcPct val="50000"/>
                  </a:spcBef>
                </a:pPr>
                <a:r>
                  <a:rPr lang="sr-Latn-RS" altLang="sr-Latn-RS" sz="1000" b="1" dirty="0" smtClean="0">
                    <a:solidFill>
                      <a:schemeClr val="bg1"/>
                    </a:solidFill>
                    <a:latin typeface="Corbel" panose="020B0503020204020204" pitchFamily="34" charset="0"/>
                  </a:rPr>
                  <a:t>Mal</a:t>
                </a:r>
                <a:r>
                  <a:rPr lang="en" altLang="sr-Latn-RS" sz="1000" b="1" dirty="0" smtClean="0">
                    <a:solidFill>
                      <a:schemeClr val="bg1"/>
                    </a:solidFill>
                    <a:latin typeface="Corbel" panose="020B0503020204020204" pitchFamily="34" charset="0"/>
                  </a:rPr>
                  <a:t>nutrition</a:t>
                </a:r>
                <a:endParaRPr lang="en-US" altLang="sr-Latn-RS" sz="1000" b="1" dirty="0">
                  <a:solidFill>
                    <a:schemeClr val="bg1"/>
                  </a:solidFill>
                  <a:latin typeface="Gill Sans MT" panose="020B0502020104020203" pitchFamily="34" charset="0"/>
                </a:endParaRPr>
              </a:p>
            </p:txBody>
          </p:sp>
        </p:grpSp>
        <p:grpSp>
          <p:nvGrpSpPr>
            <p:cNvPr id="25" name="Group 37">
              <a:extLst>
                <a:ext uri="{FF2B5EF4-FFF2-40B4-BE49-F238E27FC236}">
                  <a16:creationId xmlns="" xmlns:a16="http://schemas.microsoft.com/office/drawing/2014/main" id="{5EBDA4D8-D4FE-46F9-B2F4-847A4D708914}"/>
                </a:ext>
              </a:extLst>
            </p:cNvPr>
            <p:cNvGrpSpPr>
              <a:grpSpLocks/>
            </p:cNvGrpSpPr>
            <p:nvPr/>
          </p:nvGrpSpPr>
          <p:grpSpPr bwMode="auto">
            <a:xfrm rot="2231901">
              <a:off x="3144" y="949"/>
              <a:ext cx="917" cy="543"/>
              <a:chOff x="1024" y="3307"/>
              <a:chExt cx="917" cy="543"/>
            </a:xfrm>
          </p:grpSpPr>
          <p:sp>
            <p:nvSpPr>
              <p:cNvPr id="26" name="AutoShape 38">
                <a:extLst>
                  <a:ext uri="{FF2B5EF4-FFF2-40B4-BE49-F238E27FC236}">
                    <a16:creationId xmlns="" xmlns:a16="http://schemas.microsoft.com/office/drawing/2014/main" id="{3AFE4309-CA3D-4024-9FCD-3A074E2C9C2B}"/>
                  </a:ext>
                </a:extLst>
              </p:cNvPr>
              <p:cNvSpPr>
                <a:spLocks noChangeArrowheads="1"/>
              </p:cNvSpPr>
              <p:nvPr/>
            </p:nvSpPr>
            <p:spPr bwMode="auto">
              <a:xfrm rot="-98653">
                <a:off x="1085" y="3443"/>
                <a:ext cx="725" cy="262"/>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hr-HR" altLang="sr-Latn-RS">
                  <a:latin typeface="Gill Sans MT" panose="020B0502020104020203" pitchFamily="34" charset="0"/>
                </a:endParaRPr>
              </a:p>
            </p:txBody>
          </p:sp>
          <p:sp>
            <p:nvSpPr>
              <p:cNvPr id="27" name="Text Box 39">
                <a:extLst>
                  <a:ext uri="{FF2B5EF4-FFF2-40B4-BE49-F238E27FC236}">
                    <a16:creationId xmlns="" xmlns:a16="http://schemas.microsoft.com/office/drawing/2014/main" id="{AB597305-D262-47F3-B45F-BEFAD5E3DC49}"/>
                  </a:ext>
                </a:extLst>
              </p:cNvPr>
              <p:cNvSpPr txBox="1">
                <a:spLocks noChangeArrowheads="1"/>
              </p:cNvSpPr>
              <p:nvPr/>
            </p:nvSpPr>
            <p:spPr bwMode="auto">
              <a:xfrm rot="21501347">
                <a:off x="1024" y="3307"/>
                <a:ext cx="917"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endParaRPr lang="hr-HR" altLang="sr-Latn-RS" sz="1000" b="1" dirty="0">
                  <a:solidFill>
                    <a:schemeClr val="bg1"/>
                  </a:solidFill>
                  <a:latin typeface="Gill Sans MT" panose="020B0502020104020203" pitchFamily="34" charset="0"/>
                </a:endParaRPr>
              </a:p>
              <a:p>
                <a:pPr algn="ctr" eaLnBrk="1" hangingPunct="1">
                  <a:spcBef>
                    <a:spcPct val="50000"/>
                  </a:spcBef>
                </a:pPr>
                <a:r>
                  <a:rPr lang="sr-Latn-RS" altLang="sr-Latn-RS" sz="1000" b="1" dirty="0">
                    <a:solidFill>
                      <a:schemeClr val="bg1"/>
                    </a:solidFill>
                    <a:latin typeface="Corbel" panose="020B0503020204020204" pitchFamily="34" charset="0"/>
                  </a:rPr>
                  <a:t>S</a:t>
                </a:r>
                <a:r>
                  <a:rPr lang="en" altLang="sr-Latn-RS" sz="1000" b="1" dirty="0" smtClean="0">
                    <a:solidFill>
                      <a:schemeClr val="bg1"/>
                    </a:solidFill>
                    <a:latin typeface="Corbel" panose="020B0503020204020204" pitchFamily="34" charset="0"/>
                  </a:rPr>
                  <a:t>keletal</a:t>
                </a:r>
                <a:r>
                  <a:rPr lang="en" altLang="sr-Latn-RS" sz="1000" b="1" dirty="0" smtClean="0">
                    <a:solidFill>
                      <a:schemeClr val="bg1"/>
                    </a:solidFill>
                    <a:latin typeface="Gill Sans MT" panose="020B0502020104020203" pitchFamily="34" charset="0"/>
                  </a:rPr>
                  <a:t> </a:t>
                </a:r>
                <a:r>
                  <a:rPr lang="en" altLang="sr-Latn-RS" sz="1000" b="1" dirty="0" smtClean="0">
                    <a:solidFill>
                      <a:schemeClr val="bg1"/>
                    </a:solidFill>
                    <a:latin typeface="Corbel" panose="020B0503020204020204" pitchFamily="34" charset="0"/>
                  </a:rPr>
                  <a:t>muscles</a:t>
                </a:r>
                <a:r>
                  <a:rPr lang="sr-Latn-RS" altLang="sr-Latn-RS" sz="1000" b="1" dirty="0" smtClean="0">
                    <a:solidFill>
                      <a:schemeClr val="bg1"/>
                    </a:solidFill>
                    <a:latin typeface="Corbel" panose="020B0503020204020204" pitchFamily="34" charset="0"/>
                  </a:rPr>
                  <a:t> dysfunction</a:t>
                </a:r>
                <a:endParaRPr lang="hr-HR" altLang="sr-Latn-RS" sz="1000" b="1" dirty="0">
                  <a:solidFill>
                    <a:schemeClr val="bg1"/>
                  </a:solidFill>
                  <a:latin typeface="Gill Sans MT" panose="020B0502020104020203" pitchFamily="34" charset="0"/>
                </a:endParaRPr>
              </a:p>
              <a:p>
                <a:pPr algn="ctr" eaLnBrk="1" hangingPunct="1">
                  <a:spcBef>
                    <a:spcPct val="50000"/>
                  </a:spcBef>
                </a:pPr>
                <a:endParaRPr lang="en-US" altLang="sr-Latn-RS" sz="1000" b="1" dirty="0">
                  <a:solidFill>
                    <a:schemeClr val="bg1"/>
                  </a:solidFill>
                  <a:latin typeface="Gill Sans MT" panose="020B0502020104020203" pitchFamily="34" charset="0"/>
                </a:endParaRPr>
              </a:p>
            </p:txBody>
          </p:sp>
        </p:grpSp>
      </p:grpSp>
      <p:sp>
        <p:nvSpPr>
          <p:cNvPr id="33" name="AutoShape 35">
            <a:extLst>
              <a:ext uri="{FF2B5EF4-FFF2-40B4-BE49-F238E27FC236}">
                <a16:creationId xmlns="" xmlns:a16="http://schemas.microsoft.com/office/drawing/2014/main" id="{D76269A4-7A50-481A-BF7C-22FC21F3B008}"/>
              </a:ext>
            </a:extLst>
          </p:cNvPr>
          <p:cNvSpPr>
            <a:spLocks noChangeArrowheads="1"/>
          </p:cNvSpPr>
          <p:nvPr/>
        </p:nvSpPr>
        <p:spPr bwMode="auto">
          <a:xfrm rot="-4155859">
            <a:off x="6525419" y="1362869"/>
            <a:ext cx="1077913" cy="415925"/>
          </a:xfrm>
          <a:prstGeom prst="plus">
            <a:avLst>
              <a:gd name="adj" fmla="val 25000"/>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1000" b="1" dirty="0">
                <a:solidFill>
                  <a:schemeClr val="bg1"/>
                </a:solidFill>
                <a:latin typeface="Corbel" panose="020B0503020204020204" pitchFamily="34" charset="0"/>
              </a:rPr>
              <a:t>comorbidities</a:t>
            </a:r>
            <a:endParaRPr lang="hr-HR" altLang="sr-Latn-RS" sz="1000" b="1" dirty="0">
              <a:solidFill>
                <a:schemeClr val="bg1"/>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4111434136"/>
      </p:ext>
    </p:extLst>
  </p:cSld>
  <p:clrMapOvr>
    <a:masterClrMapping/>
  </p:clrMapOvr>
  <p:transition advTm="741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linds(horizontal)">
                                      <p:cBhvr>
                                        <p:cTn id="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 xmlns:a16="http://schemas.microsoft.com/office/drawing/2014/main" id="{74F35B7C-ACAC-4093-B83E-DCD9880690B6}"/>
              </a:ext>
            </a:extLst>
          </p:cNvPr>
          <p:cNvSpPr>
            <a:spLocks noGrp="1" noChangeArrowheads="1"/>
          </p:cNvSpPr>
          <p:nvPr>
            <p:ph type="title"/>
          </p:nvPr>
        </p:nvSpPr>
        <p:spPr>
          <a:xfrm>
            <a:off x="1249363" y="53975"/>
            <a:ext cx="7499350" cy="1143000"/>
          </a:xfrm>
        </p:spPr>
        <p:txBody>
          <a:bodyPr>
            <a:normAutofit/>
          </a:bodyPr>
          <a:lstStyle/>
          <a:p>
            <a:pPr algn="ctr" eaLnBrk="1" fontAlgn="auto" hangingPunct="1">
              <a:spcAft>
                <a:spcPts val="0"/>
              </a:spcAft>
              <a:defRPr/>
            </a:pPr>
            <a:r>
              <a:rPr lang="en" sz="4000" b="1" i="1" dirty="0">
                <a:solidFill>
                  <a:schemeClr val="tx2">
                    <a:satMod val="130000"/>
                  </a:schemeClr>
                </a:solidFill>
                <a:effectLst/>
                <a:latin typeface="Arial" panose="020B0604020202020204" pitchFamily="34" charset="0"/>
                <a:cs typeface="Arial" panose="020B0604020202020204" pitchFamily="34" charset="0"/>
              </a:rPr>
              <a:t>Systemic inflammation</a:t>
            </a:r>
            <a:endParaRPr lang="en-GB" sz="4000"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59395" name="Rectangle 3">
            <a:extLst>
              <a:ext uri="{FF2B5EF4-FFF2-40B4-BE49-F238E27FC236}">
                <a16:creationId xmlns="" xmlns:a16="http://schemas.microsoft.com/office/drawing/2014/main" id="{696DEA10-0665-49F8-A028-8E8660C51EBA}"/>
              </a:ext>
            </a:extLst>
          </p:cNvPr>
          <p:cNvSpPr>
            <a:spLocks noGrp="1" noChangeArrowheads="1"/>
          </p:cNvSpPr>
          <p:nvPr>
            <p:ph idx="1"/>
          </p:nvPr>
        </p:nvSpPr>
        <p:spPr>
          <a:xfrm>
            <a:off x="1691680" y="1164553"/>
            <a:ext cx="6864350" cy="4525963"/>
          </a:xfrm>
          <a:solidFill>
            <a:schemeClr val="accent1">
              <a:lumMod val="20000"/>
              <a:lumOff val="80000"/>
            </a:schemeClr>
          </a:solidFill>
        </p:spPr>
        <p:txBody>
          <a:bodyPr>
            <a:normAutofit/>
          </a:bodyPr>
          <a:lstStyle/>
          <a:p>
            <a:pPr marL="365760" indent="-283464" eaLnBrk="1" fontAlgn="auto" hangingPunct="1">
              <a:spcAft>
                <a:spcPct val="40000"/>
              </a:spcAft>
              <a:buFont typeface="Wingdings 2"/>
              <a:buChar char=""/>
              <a:defRPr/>
            </a:pPr>
            <a:r>
              <a:rPr lang="en" sz="2800" i="1" dirty="0">
                <a:latin typeface="Arial" panose="020B0604020202020204" pitchFamily="34" charset="0"/>
                <a:cs typeface="Arial" panose="020B0604020202020204" pitchFamily="34" charset="0"/>
              </a:rPr>
              <a:t>Inflammation in COPD is constantly present and </a:t>
            </a:r>
            <a:r>
              <a:rPr lang="sr-Latn-RS" sz="2800" i="1" dirty="0" smtClean="0">
                <a:latin typeface="Arial" panose="020B0604020202020204" pitchFamily="34" charset="0"/>
                <a:cs typeface="Arial" panose="020B0604020202020204" pitchFamily="34" charset="0"/>
              </a:rPr>
              <a:t>related to</a:t>
            </a:r>
            <a:r>
              <a:rPr lang="en" sz="2800" i="1" dirty="0" smtClean="0">
                <a:latin typeface="Arial" panose="020B0604020202020204" pitchFamily="34" charset="0"/>
                <a:cs typeface="Arial" panose="020B0604020202020204" pitchFamily="34" charset="0"/>
              </a:rPr>
              <a:t> </a:t>
            </a:r>
            <a:r>
              <a:rPr lang="en" sz="2800" i="1" dirty="0">
                <a:latin typeface="Arial" panose="020B0604020202020204" pitchFamily="34" charset="0"/>
                <a:cs typeface="Arial" panose="020B0604020202020204" pitchFamily="34" charset="0"/>
              </a:rPr>
              <a:t>appearance </a:t>
            </a:r>
            <a:r>
              <a:rPr lang="sr-Latn-RS" sz="2800" i="1" dirty="0" smtClean="0">
                <a:latin typeface="Arial" panose="020B0604020202020204" pitchFamily="34" charset="0"/>
                <a:cs typeface="Arial" panose="020B0604020202020204" pitchFamily="34" charset="0"/>
              </a:rPr>
              <a:t>of </a:t>
            </a:r>
            <a:r>
              <a:rPr lang="en" sz="2800" i="1" dirty="0" smtClean="0">
                <a:latin typeface="Arial" panose="020B0604020202020204" pitchFamily="34" charset="0"/>
                <a:cs typeface="Arial" panose="020B0604020202020204" pitchFamily="34" charset="0"/>
              </a:rPr>
              <a:t>limited </a:t>
            </a:r>
            <a:r>
              <a:rPr lang="sr-Latn-RS" sz="2800" i="1" dirty="0" smtClean="0">
                <a:latin typeface="Arial" panose="020B0604020202020204" pitchFamily="34" charset="0"/>
                <a:cs typeface="Arial" panose="020B0604020202020204" pitchFamily="34" charset="0"/>
              </a:rPr>
              <a:t>physical capa</a:t>
            </a:r>
            <a:r>
              <a:rPr lang="en" sz="2800" i="1" dirty="0" smtClean="0">
                <a:latin typeface="Arial" panose="020B0604020202020204" pitchFamily="34" charset="0"/>
                <a:cs typeface="Arial" panose="020B0604020202020204" pitchFamily="34" charset="0"/>
              </a:rPr>
              <a:t>bilities </a:t>
            </a:r>
            <a:r>
              <a:rPr lang="en" sz="2800" i="1" dirty="0">
                <a:latin typeface="Arial" panose="020B0604020202020204" pitchFamily="34" charset="0"/>
                <a:cs typeface="Arial" panose="020B0604020202020204" pitchFamily="34" charset="0"/>
              </a:rPr>
              <a:t>and various systemic complications</a:t>
            </a:r>
            <a:endParaRPr lang="en-GB" sz="2800" i="1" dirty="0">
              <a:latin typeface="Arial" panose="020B0604020202020204" pitchFamily="34" charset="0"/>
              <a:cs typeface="Arial" panose="020B0604020202020204" pitchFamily="34" charset="0"/>
            </a:endParaRPr>
          </a:p>
          <a:p>
            <a:pPr marL="640080" lvl="1" indent="-237744" eaLnBrk="1" fontAlgn="auto" hangingPunct="1">
              <a:spcAft>
                <a:spcPct val="40000"/>
              </a:spcAft>
              <a:buFont typeface="Verdana"/>
              <a:buChar char="◦"/>
              <a:defRPr/>
            </a:pPr>
            <a:r>
              <a:rPr lang="en" sz="2200" i="1" dirty="0" smtClean="0">
                <a:latin typeface="Arial" panose="020B0604020202020204" pitchFamily="34" charset="0"/>
                <a:cs typeface="Arial" panose="020B0604020202020204" pitchFamily="34" charset="0"/>
              </a:rPr>
              <a:t>Malnutrition, </a:t>
            </a:r>
            <a:r>
              <a:rPr lang="en" sz="2200" i="1" dirty="0">
                <a:latin typeface="Arial" panose="020B0604020202020204" pitchFamily="34" charset="0"/>
                <a:cs typeface="Arial" panose="020B0604020202020204" pitchFamily="34" charset="0"/>
              </a:rPr>
              <a:t>muscular weakness</a:t>
            </a:r>
            <a:r>
              <a:rPr lang="en" sz="2400" i="1" baseline="30000" dirty="0">
                <a:latin typeface="Arial" panose="020B0604020202020204" pitchFamily="34" charset="0"/>
                <a:cs typeface="Arial" panose="020B0604020202020204" pitchFamily="34" charset="0"/>
              </a:rPr>
              <a:t> </a:t>
            </a:r>
            <a:endParaRPr lang="en-GB" sz="2200" i="1" baseline="30000" dirty="0">
              <a:latin typeface="Arial" panose="020B0604020202020204" pitchFamily="34" charset="0"/>
              <a:cs typeface="Arial" panose="020B0604020202020204" pitchFamily="34" charset="0"/>
            </a:endParaRPr>
          </a:p>
          <a:p>
            <a:pPr marL="640080" lvl="1" indent="-237744" eaLnBrk="1" fontAlgn="auto" hangingPunct="1">
              <a:spcAft>
                <a:spcPct val="40000"/>
              </a:spcAft>
              <a:buFont typeface="Verdana"/>
              <a:buChar char="◦"/>
              <a:defRPr/>
            </a:pPr>
            <a:r>
              <a:rPr lang="en" sz="2200" i="1" dirty="0">
                <a:latin typeface="Arial" panose="020B0604020202020204" pitchFamily="34" charset="0"/>
                <a:cs typeface="Arial" panose="020B0604020202020204" pitchFamily="34" charset="0"/>
              </a:rPr>
              <a:t>Low nutritional status and reduced BMI</a:t>
            </a:r>
            <a:endParaRPr lang="en-GB" sz="2200" i="1" baseline="30000" dirty="0">
              <a:latin typeface="Arial" panose="020B0604020202020204" pitchFamily="34" charset="0"/>
              <a:cs typeface="Arial" panose="020B0604020202020204" pitchFamily="34" charset="0"/>
            </a:endParaRPr>
          </a:p>
          <a:p>
            <a:pPr marL="640080" lvl="1" indent="-237744" eaLnBrk="1" fontAlgn="auto" hangingPunct="1">
              <a:spcAft>
                <a:spcPct val="40000"/>
              </a:spcAft>
              <a:buFont typeface="Verdana"/>
              <a:buChar char="◦"/>
              <a:defRPr/>
            </a:pPr>
            <a:r>
              <a:rPr lang="en" sz="2200" i="1" dirty="0">
                <a:latin typeface="Arial" panose="020B0604020202020204" pitchFamily="34" charset="0"/>
                <a:cs typeface="Arial" panose="020B0604020202020204" pitchFamily="34" charset="0"/>
              </a:rPr>
              <a:t>Cardiovascular diseases </a:t>
            </a:r>
            <a:endParaRPr lang="en-GB" sz="2200" i="1" baseline="30000" dirty="0">
              <a:latin typeface="Arial" panose="020B0604020202020204" pitchFamily="34" charset="0"/>
              <a:cs typeface="Arial" panose="020B0604020202020204" pitchFamily="34" charset="0"/>
            </a:endParaRPr>
          </a:p>
          <a:p>
            <a:pPr marL="640080" lvl="1" indent="-237744" eaLnBrk="1" fontAlgn="auto" hangingPunct="1">
              <a:spcAft>
                <a:spcPct val="20000"/>
              </a:spcAft>
              <a:buFont typeface="Verdana"/>
              <a:buChar char="◦"/>
              <a:defRPr/>
            </a:pPr>
            <a:r>
              <a:rPr lang="en" sz="2200" i="1" dirty="0">
                <a:latin typeface="Arial" panose="020B0604020202020204" pitchFamily="34" charset="0"/>
                <a:cs typeface="Arial" panose="020B0604020202020204" pitchFamily="34" charset="0"/>
              </a:rPr>
              <a:t>Diabetes</a:t>
            </a:r>
            <a:endParaRPr lang="en-GB" sz="2200" i="1" baseline="30000" dirty="0">
              <a:latin typeface="Arial" panose="020B0604020202020204" pitchFamily="34" charset="0"/>
              <a:cs typeface="Arial" panose="020B0604020202020204" pitchFamily="34" charset="0"/>
            </a:endParaRPr>
          </a:p>
        </p:txBody>
      </p:sp>
      <p:pic>
        <p:nvPicPr>
          <p:cNvPr id="6" name="Picture 12" descr="copd">
            <a:extLst>
              <a:ext uri="{FF2B5EF4-FFF2-40B4-BE49-F238E27FC236}">
                <a16:creationId xmlns="" xmlns:a16="http://schemas.microsoft.com/office/drawing/2014/main" id="{3AB8C8C8-8CBF-4FCA-AF6C-076E993E15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2461" y="5017416"/>
            <a:ext cx="2106613" cy="1796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normal">
            <a:extLst>
              <a:ext uri="{FF2B5EF4-FFF2-40B4-BE49-F238E27FC236}">
                <a16:creationId xmlns="" xmlns:a16="http://schemas.microsoft.com/office/drawing/2014/main" id="{4501C555-3302-4EB4-A020-56ED3A82DE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74" y="5040477"/>
            <a:ext cx="2106613" cy="1736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5" name="TextBox 7">
            <a:extLst>
              <a:ext uri="{FF2B5EF4-FFF2-40B4-BE49-F238E27FC236}">
                <a16:creationId xmlns="" xmlns:a16="http://schemas.microsoft.com/office/drawing/2014/main" id="{5EDC7A3F-191D-4956-95FC-A335B2718F72}"/>
              </a:ext>
            </a:extLst>
          </p:cNvPr>
          <p:cNvSpPr txBox="1">
            <a:spLocks noChangeArrowheads="1"/>
          </p:cNvSpPr>
          <p:nvPr/>
        </p:nvSpPr>
        <p:spPr bwMode="auto">
          <a:xfrm>
            <a:off x="395288" y="4149725"/>
            <a:ext cx="1368425" cy="368300"/>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dirty="0" err="1"/>
              <a:t>Normal</a:t>
            </a:r>
            <a:endParaRPr lang="en-US" altLang="sr-Latn-RS" dirty="0"/>
          </a:p>
        </p:txBody>
      </p:sp>
      <p:sp>
        <p:nvSpPr>
          <p:cNvPr id="68616" name="TextBox 9">
            <a:extLst>
              <a:ext uri="{FF2B5EF4-FFF2-40B4-BE49-F238E27FC236}">
                <a16:creationId xmlns="" xmlns:a16="http://schemas.microsoft.com/office/drawing/2014/main" id="{AACB6982-4AD7-4BEB-BDA5-E4EF31961A70}"/>
              </a:ext>
            </a:extLst>
          </p:cNvPr>
          <p:cNvSpPr txBox="1">
            <a:spLocks noChangeArrowheads="1"/>
          </p:cNvSpPr>
          <p:nvPr/>
        </p:nvSpPr>
        <p:spPr bwMode="auto">
          <a:xfrm>
            <a:off x="7019925" y="4302125"/>
            <a:ext cx="1368425" cy="368300"/>
          </a:xfrm>
          <a:prstGeom prst="rect">
            <a:avLst/>
          </a:prstGeom>
          <a:solidFill>
            <a:schemeClr val="bg1"/>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dirty="0"/>
              <a:t>COPD</a:t>
            </a:r>
          </a:p>
        </p:txBody>
      </p:sp>
    </p:spTree>
    <p:custDataLst>
      <p:tags r:id="rId1"/>
    </p:custDataLst>
  </p:cSld>
  <p:clrMapOvr>
    <a:masterClrMapping/>
  </p:clrMapOvr>
  <p:transition advTm="37653">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 xmlns:a16="http://schemas.microsoft.com/office/drawing/2014/main" id="{F616F73D-37AF-4768-AE67-CC225AFA0E40}"/>
              </a:ext>
            </a:extLst>
          </p:cNvPr>
          <p:cNvSpPr>
            <a:spLocks noGrp="1" noChangeArrowheads="1"/>
          </p:cNvSpPr>
          <p:nvPr>
            <p:ph type="title"/>
          </p:nvPr>
        </p:nvSpPr>
        <p:spPr bwMode="auto">
          <a:xfrm>
            <a:off x="381000" y="228600"/>
            <a:ext cx="8382000" cy="838200"/>
          </a:xfrm>
        </p:spPr>
        <p:txBody>
          <a:bodyPr vert="horz" wrap="square" lIns="91440" tIns="45720" rIns="91440" bIns="45720" numCol="1" anchorCtr="0" compatLnSpc="1">
            <a:prstTxWarp prst="textNoShape">
              <a:avLst/>
            </a:prstTxWarp>
            <a:normAutofit/>
          </a:bodyPr>
          <a:lstStyle/>
          <a:p>
            <a:pPr algn="ctr" eaLnBrk="1" hangingPunct="1"/>
            <a:r>
              <a:rPr lang="en" altLang="sr-Latn-RS" sz="4000" b="1" i="1" dirty="0" smtClean="0">
                <a:solidFill>
                  <a:schemeClr val="tx2"/>
                </a:solidFill>
                <a:effectLst/>
                <a:latin typeface="Arial" panose="020B0604020202020204" pitchFamily="34" charset="0"/>
                <a:cs typeface="Arial" panose="020B0604020202020204" pitchFamily="34" charset="0"/>
              </a:rPr>
              <a:t>COPD </a:t>
            </a:r>
            <a:r>
              <a:rPr lang="sr-Latn-RS" altLang="sr-Latn-RS" sz="4000" b="1" i="1" dirty="0" smtClean="0">
                <a:solidFill>
                  <a:schemeClr val="tx2"/>
                </a:solidFill>
                <a:effectLst/>
                <a:latin typeface="Arial" panose="020B0604020202020204" pitchFamily="34" charset="0"/>
                <a:cs typeface="Arial" panose="020B0604020202020204" pitchFamily="34" charset="0"/>
              </a:rPr>
              <a:t>is a </a:t>
            </a:r>
            <a:r>
              <a:rPr lang="en" altLang="sr-Latn-RS" sz="4000" b="1" i="1" dirty="0" smtClean="0">
                <a:solidFill>
                  <a:schemeClr val="tx2"/>
                </a:solidFill>
                <a:effectLst/>
                <a:latin typeface="Arial" panose="020B0604020202020204" pitchFamily="34" charset="0"/>
                <a:cs typeface="Arial" panose="020B0604020202020204" pitchFamily="34" charset="0"/>
              </a:rPr>
              <a:t>systemic disease</a:t>
            </a:r>
            <a:r>
              <a:rPr lang="sr-Latn-RS" altLang="sr-Latn-RS" sz="4000" b="1" i="1" dirty="0" smtClean="0">
                <a:solidFill>
                  <a:schemeClr val="tx2"/>
                </a:solidFill>
                <a:effectLst/>
                <a:latin typeface="Arial" panose="020B0604020202020204" pitchFamily="34" charset="0"/>
                <a:cs typeface="Arial" panose="020B0604020202020204" pitchFamily="34" charset="0"/>
              </a:rPr>
              <a:t>!</a:t>
            </a:r>
            <a:endParaRPr lang="en-GB" altLang="sr-Latn-RS" sz="4000" b="1" i="1" dirty="0">
              <a:solidFill>
                <a:schemeClr val="tx2"/>
              </a:solidFill>
              <a:effectLst/>
              <a:latin typeface="Arial" panose="020B0604020202020204" pitchFamily="34" charset="0"/>
              <a:cs typeface="Arial" panose="020B0604020202020204" pitchFamily="34" charset="0"/>
            </a:endParaRPr>
          </a:p>
        </p:txBody>
      </p:sp>
      <p:sp>
        <p:nvSpPr>
          <p:cNvPr id="69635" name="Text Box 3">
            <a:extLst>
              <a:ext uri="{FF2B5EF4-FFF2-40B4-BE49-F238E27FC236}">
                <a16:creationId xmlns="" xmlns:a16="http://schemas.microsoft.com/office/drawing/2014/main" id="{C5BBBA26-8ABD-4F39-86A7-2075E8CED418}"/>
              </a:ext>
            </a:extLst>
          </p:cNvPr>
          <p:cNvSpPr txBox="1">
            <a:spLocks noChangeArrowheads="1"/>
          </p:cNvSpPr>
          <p:nvPr/>
        </p:nvSpPr>
        <p:spPr bwMode="auto">
          <a:xfrm>
            <a:off x="5857875" y="5715000"/>
            <a:ext cx="3286125"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889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889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889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889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889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a:spcBef>
                <a:spcPct val="25000"/>
              </a:spcBef>
              <a:buClr>
                <a:schemeClr val="tx1"/>
              </a:buClr>
            </a:pPr>
            <a:r>
              <a:rPr lang="en" altLang="sr-Latn-RS" b="1" i="1" dirty="0">
                <a:solidFill>
                  <a:schemeClr val="tx2"/>
                </a:solidFill>
              </a:rPr>
              <a:t>  </a:t>
            </a:r>
            <a:r>
              <a:rPr lang="en" altLang="sr-Latn-RS" b="1" i="1" dirty="0" err="1">
                <a:solidFill>
                  <a:schemeClr val="tx2"/>
                </a:solidFill>
              </a:rPr>
              <a:t>Cardiovascular</a:t>
            </a:r>
            <a:r>
              <a:rPr lang="en" altLang="sr-Latn-RS" b="1" i="1" dirty="0">
                <a:solidFill>
                  <a:schemeClr val="tx2"/>
                </a:solidFill>
              </a:rPr>
              <a:t>    </a:t>
            </a:r>
          </a:p>
          <a:p>
            <a:pPr>
              <a:spcBef>
                <a:spcPct val="25000"/>
              </a:spcBef>
              <a:buClr>
                <a:schemeClr val="tx1"/>
              </a:buClr>
            </a:pPr>
            <a:r>
              <a:rPr lang="en" altLang="sr-Latn-RS" b="1" i="1" dirty="0">
                <a:solidFill>
                  <a:schemeClr val="tx2"/>
                </a:solidFill>
              </a:rPr>
              <a:t>    </a:t>
            </a:r>
            <a:r>
              <a:rPr lang="en" altLang="sr-Latn-RS" b="1" i="1" dirty="0" smtClean="0">
                <a:solidFill>
                  <a:schemeClr val="tx2"/>
                </a:solidFill>
              </a:rPr>
              <a:t>comorbidit</a:t>
            </a:r>
            <a:r>
              <a:rPr lang="sr-Latn-RS" altLang="sr-Latn-RS" b="1" i="1" dirty="0" smtClean="0">
                <a:solidFill>
                  <a:schemeClr val="tx2"/>
                </a:solidFill>
              </a:rPr>
              <a:t>ies</a:t>
            </a:r>
            <a:endParaRPr lang="de-DE" altLang="sr-Latn-RS" b="1" i="1" dirty="0">
              <a:solidFill>
                <a:schemeClr val="tx2"/>
              </a:solidFill>
            </a:endParaRPr>
          </a:p>
        </p:txBody>
      </p:sp>
      <p:sp>
        <p:nvSpPr>
          <p:cNvPr id="69636" name="Text Box 4">
            <a:extLst>
              <a:ext uri="{FF2B5EF4-FFF2-40B4-BE49-F238E27FC236}">
                <a16:creationId xmlns="" xmlns:a16="http://schemas.microsoft.com/office/drawing/2014/main" id="{7CB31E55-A04A-497F-99B9-B43574B7E6C6}"/>
              </a:ext>
            </a:extLst>
          </p:cNvPr>
          <p:cNvSpPr txBox="1">
            <a:spLocks noChangeArrowheads="1"/>
          </p:cNvSpPr>
          <p:nvPr/>
        </p:nvSpPr>
        <p:spPr bwMode="auto">
          <a:xfrm>
            <a:off x="5840413" y="3000375"/>
            <a:ext cx="29464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889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889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889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889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889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a:spcBef>
                <a:spcPct val="25000"/>
              </a:spcBef>
              <a:buClr>
                <a:srgbClr val="FFFF00"/>
              </a:buClr>
              <a:buSzPct val="150000"/>
            </a:pPr>
            <a:r>
              <a:rPr lang="en" altLang="sr-Latn-RS" b="1" i="1" dirty="0">
                <a:solidFill>
                  <a:schemeClr val="tx2"/>
                </a:solidFill>
              </a:rPr>
              <a:t>  </a:t>
            </a:r>
            <a:r>
              <a:rPr lang="sr-Latn-RS" altLang="sr-Latn-RS" b="1" i="1" dirty="0">
                <a:solidFill>
                  <a:schemeClr val="tx2"/>
                </a:solidFill>
              </a:rPr>
              <a:t>D</a:t>
            </a:r>
            <a:r>
              <a:rPr lang="en" altLang="sr-Latn-RS" b="1" i="1" dirty="0" smtClean="0">
                <a:solidFill>
                  <a:schemeClr val="tx2"/>
                </a:solidFill>
              </a:rPr>
              <a:t>isorder </a:t>
            </a:r>
            <a:r>
              <a:rPr lang="sr-Latn-RS" altLang="sr-Latn-RS" b="1" i="1" dirty="0" smtClean="0">
                <a:solidFill>
                  <a:schemeClr val="tx2"/>
                </a:solidFill>
              </a:rPr>
              <a:t>in </a:t>
            </a:r>
            <a:r>
              <a:rPr lang="en" altLang="sr-Latn-RS" b="1" i="1" dirty="0" smtClean="0">
                <a:solidFill>
                  <a:schemeClr val="tx2"/>
                </a:solidFill>
              </a:rPr>
              <a:t>function</a:t>
            </a:r>
            <a:r>
              <a:rPr lang="sr-Latn-RS" altLang="sr-Latn-RS" b="1" i="1" dirty="0" smtClean="0">
                <a:solidFill>
                  <a:schemeClr val="tx2"/>
                </a:solidFill>
              </a:rPr>
              <a:t> of</a:t>
            </a:r>
            <a:r>
              <a:rPr lang="en" altLang="sr-Latn-RS" b="1" i="1" dirty="0" smtClean="0">
                <a:solidFill>
                  <a:schemeClr val="tx2"/>
                </a:solidFill>
              </a:rPr>
              <a:t> </a:t>
            </a:r>
            <a:endParaRPr lang="en" altLang="sr-Latn-RS" b="1" i="1" dirty="0">
              <a:solidFill>
                <a:schemeClr val="tx2"/>
              </a:solidFill>
            </a:endParaRPr>
          </a:p>
          <a:p>
            <a:pPr>
              <a:spcBef>
                <a:spcPct val="25000"/>
              </a:spcBef>
              <a:buClr>
                <a:srgbClr val="FFFF00"/>
              </a:buClr>
              <a:buSzPct val="150000"/>
            </a:pPr>
            <a:r>
              <a:rPr lang="en" altLang="sr-Latn-RS" b="1" i="1" dirty="0">
                <a:solidFill>
                  <a:schemeClr val="tx2"/>
                </a:solidFill>
              </a:rPr>
              <a:t>    </a:t>
            </a:r>
            <a:r>
              <a:rPr lang="en" altLang="sr-Latn-RS" b="1" i="1" dirty="0" err="1">
                <a:solidFill>
                  <a:schemeClr val="tx2"/>
                </a:solidFill>
              </a:rPr>
              <a:t>skeletal</a:t>
            </a:r>
            <a:r>
              <a:rPr lang="en" altLang="sr-Latn-RS" b="1" i="1" dirty="0">
                <a:solidFill>
                  <a:schemeClr val="tx2"/>
                </a:solidFill>
              </a:rPr>
              <a:t> </a:t>
            </a:r>
            <a:r>
              <a:rPr lang="en" altLang="sr-Latn-RS" b="1" i="1" dirty="0" err="1">
                <a:solidFill>
                  <a:schemeClr val="tx2"/>
                </a:solidFill>
              </a:rPr>
              <a:t>muscles</a:t>
            </a:r>
            <a:r>
              <a:rPr lang="en" altLang="sr-Latn-RS" b="1" i="1" dirty="0">
                <a:solidFill>
                  <a:schemeClr val="tx2"/>
                </a:solidFill>
              </a:rPr>
              <a:t> </a:t>
            </a:r>
            <a:endParaRPr lang="de-DE" altLang="sr-Latn-RS" b="1" i="1" dirty="0">
              <a:solidFill>
                <a:schemeClr val="tx2"/>
              </a:solidFill>
              <a:sym typeface="Wingdings" panose="05000000000000000000" pitchFamily="2" charset="2"/>
            </a:endParaRPr>
          </a:p>
        </p:txBody>
      </p:sp>
      <p:sp>
        <p:nvSpPr>
          <p:cNvPr id="69637" name="Text Box 5">
            <a:extLst>
              <a:ext uri="{FF2B5EF4-FFF2-40B4-BE49-F238E27FC236}">
                <a16:creationId xmlns="" xmlns:a16="http://schemas.microsoft.com/office/drawing/2014/main" id="{5E3EF28D-2D3E-42EE-B723-DD9DDD7901F9}"/>
              </a:ext>
            </a:extLst>
          </p:cNvPr>
          <p:cNvSpPr txBox="1">
            <a:spLocks noChangeArrowheads="1"/>
          </p:cNvSpPr>
          <p:nvPr/>
        </p:nvSpPr>
        <p:spPr bwMode="auto">
          <a:xfrm>
            <a:off x="5719763" y="1752600"/>
            <a:ext cx="3138487"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889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889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889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889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889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a:spcBef>
                <a:spcPct val="25000"/>
              </a:spcBef>
              <a:buClr>
                <a:srgbClr val="FFFF00"/>
              </a:buClr>
              <a:buSzPct val="150000"/>
            </a:pPr>
            <a:r>
              <a:rPr lang="en" altLang="sr-Latn-RS" b="1" i="1" dirty="0">
                <a:solidFill>
                  <a:schemeClr val="tx2"/>
                </a:solidFill>
              </a:rPr>
              <a:t>  </a:t>
            </a:r>
            <a:r>
              <a:rPr lang="sr-Latn-RS" altLang="sr-Latn-RS" b="1" i="1" dirty="0">
                <a:solidFill>
                  <a:schemeClr val="tx2"/>
                </a:solidFill>
              </a:rPr>
              <a:t>N</a:t>
            </a:r>
            <a:r>
              <a:rPr lang="en" altLang="sr-Latn-RS" b="1" i="1" dirty="0" smtClean="0">
                <a:solidFill>
                  <a:schemeClr val="tx2"/>
                </a:solidFill>
              </a:rPr>
              <a:t>utrition</a:t>
            </a:r>
            <a:r>
              <a:rPr lang="sr-Latn-RS" altLang="sr-Latn-RS" b="1" i="1" dirty="0" smtClean="0">
                <a:solidFill>
                  <a:schemeClr val="tx2"/>
                </a:solidFill>
              </a:rPr>
              <a:t>al disorder</a:t>
            </a:r>
            <a:r>
              <a:rPr lang="en" altLang="sr-Latn-RS" b="1" i="1" dirty="0" smtClean="0">
                <a:solidFill>
                  <a:schemeClr val="tx2"/>
                </a:solidFill>
              </a:rPr>
              <a:t> </a:t>
            </a:r>
            <a:endParaRPr lang="en" altLang="sr-Latn-RS" b="1" i="1" dirty="0">
              <a:solidFill>
                <a:schemeClr val="tx2"/>
              </a:solidFill>
            </a:endParaRPr>
          </a:p>
          <a:p>
            <a:pPr>
              <a:spcBef>
                <a:spcPct val="25000"/>
              </a:spcBef>
              <a:buClr>
                <a:srgbClr val="FFFF00"/>
              </a:buClr>
              <a:buSzPct val="150000"/>
            </a:pPr>
            <a:r>
              <a:rPr lang="en" altLang="sr-Latn-RS" b="1" i="1" dirty="0">
                <a:solidFill>
                  <a:schemeClr val="tx2"/>
                </a:solidFill>
              </a:rPr>
              <a:t>  </a:t>
            </a:r>
            <a:r>
              <a:rPr lang="sr-Latn-RS" altLang="sr-Latn-RS" b="1" i="1" dirty="0" smtClean="0">
                <a:solidFill>
                  <a:schemeClr val="tx2"/>
                </a:solidFill>
              </a:rPr>
              <a:t>Loss of</a:t>
            </a:r>
            <a:r>
              <a:rPr lang="en" altLang="sr-Latn-RS" b="1" i="1" dirty="0" smtClean="0">
                <a:solidFill>
                  <a:schemeClr val="tx2"/>
                </a:solidFill>
              </a:rPr>
              <a:t> </a:t>
            </a:r>
            <a:r>
              <a:rPr lang="en" altLang="sr-Latn-RS" b="1" i="1" dirty="0">
                <a:solidFill>
                  <a:schemeClr val="tx2"/>
                </a:solidFill>
              </a:rPr>
              <a:t>weight</a:t>
            </a:r>
            <a:endParaRPr lang="de-DE" altLang="sr-Latn-RS" b="1" i="1" dirty="0">
              <a:solidFill>
                <a:schemeClr val="tx2"/>
              </a:solidFill>
            </a:endParaRPr>
          </a:p>
        </p:txBody>
      </p:sp>
      <p:sp>
        <p:nvSpPr>
          <p:cNvPr id="69638" name="Text Box 6">
            <a:extLst>
              <a:ext uri="{FF2B5EF4-FFF2-40B4-BE49-F238E27FC236}">
                <a16:creationId xmlns="" xmlns:a16="http://schemas.microsoft.com/office/drawing/2014/main" id="{D27A1B0C-9EF5-4AFC-901D-82B646A42432}"/>
              </a:ext>
            </a:extLst>
          </p:cNvPr>
          <p:cNvSpPr txBox="1">
            <a:spLocks noChangeArrowheads="1"/>
          </p:cNvSpPr>
          <p:nvPr/>
        </p:nvSpPr>
        <p:spPr bwMode="auto">
          <a:xfrm>
            <a:off x="6018213" y="4572000"/>
            <a:ext cx="2982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88925" algn="l"/>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288925" algn="l"/>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288925" algn="l"/>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288925" algn="l"/>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288925" algn="l"/>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a:spcBef>
                <a:spcPct val="30000"/>
              </a:spcBef>
              <a:buClr>
                <a:srgbClr val="FFFF00"/>
              </a:buClr>
              <a:buSzPct val="150000"/>
            </a:pPr>
            <a:r>
              <a:rPr lang="en" altLang="sr-Latn-RS" b="1" i="1">
                <a:solidFill>
                  <a:schemeClr val="tx2"/>
                </a:solidFill>
              </a:rPr>
              <a:t>Osteoporosis</a:t>
            </a:r>
            <a:endParaRPr lang="de-DE" altLang="sr-Latn-RS" b="1" i="1">
              <a:solidFill>
                <a:schemeClr val="tx2"/>
              </a:solidFill>
            </a:endParaRPr>
          </a:p>
        </p:txBody>
      </p:sp>
      <p:grpSp>
        <p:nvGrpSpPr>
          <p:cNvPr id="69639" name="Group 7">
            <a:extLst>
              <a:ext uri="{FF2B5EF4-FFF2-40B4-BE49-F238E27FC236}">
                <a16:creationId xmlns="" xmlns:a16="http://schemas.microsoft.com/office/drawing/2014/main" id="{C873E3FD-092B-4762-B0BA-EC3B2BA2AF6B}"/>
              </a:ext>
            </a:extLst>
          </p:cNvPr>
          <p:cNvGrpSpPr>
            <a:grpSpLocks/>
          </p:cNvGrpSpPr>
          <p:nvPr/>
        </p:nvGrpSpPr>
        <p:grpSpPr bwMode="auto">
          <a:xfrm>
            <a:off x="165100" y="2503488"/>
            <a:ext cx="3906838" cy="2568575"/>
            <a:chOff x="461" y="913"/>
            <a:chExt cx="4745" cy="3175"/>
          </a:xfrm>
        </p:grpSpPr>
        <p:sp>
          <p:nvSpPr>
            <p:cNvPr id="49166" name="Oval 8">
              <a:extLst>
                <a:ext uri="{FF2B5EF4-FFF2-40B4-BE49-F238E27FC236}">
                  <a16:creationId xmlns="" xmlns:a16="http://schemas.microsoft.com/office/drawing/2014/main" id="{89665CB3-5FBC-4969-9A8F-F7F27965E82A}"/>
                </a:ext>
              </a:extLst>
            </p:cNvPr>
            <p:cNvSpPr>
              <a:spLocks noChangeArrowheads="1"/>
            </p:cNvSpPr>
            <p:nvPr/>
          </p:nvSpPr>
          <p:spPr bwMode="auto">
            <a:xfrm rot="-1010247">
              <a:off x="461" y="913"/>
              <a:ext cx="4417" cy="3016"/>
            </a:xfrm>
            <a:prstGeom prst="ellipse">
              <a:avLst/>
            </a:prstGeom>
            <a:solidFill>
              <a:schemeClr val="accent6">
                <a:lumMod val="60000"/>
                <a:lumOff val="40000"/>
                <a:alpha val="50195"/>
              </a:schemeClr>
            </a:solidFill>
            <a:ln w="38100">
              <a:solidFill>
                <a:srgbClr val="FF0000"/>
              </a:solidFill>
              <a:prstDash val="dash"/>
              <a:round/>
              <a:headEnd/>
              <a:tailEnd/>
            </a:ln>
          </p:spPr>
          <p:txBody>
            <a:bodyPr lIns="90000" tIns="46800" rIns="90000" bIns="46800" anchor="ctr">
              <a:spAutoFit/>
            </a:bodyPr>
            <a:lstStyle/>
            <a:p>
              <a:pPr fontAlgn="auto">
                <a:spcBef>
                  <a:spcPts val="0"/>
                </a:spcBef>
                <a:spcAft>
                  <a:spcPts val="0"/>
                </a:spcAft>
                <a:defRPr/>
              </a:pPr>
              <a:endParaRPr lang="en-US">
                <a:latin typeface="+mn-lt"/>
                <a:cs typeface="+mn-cs"/>
              </a:endParaRPr>
            </a:p>
          </p:txBody>
        </p:sp>
        <p:sp>
          <p:nvSpPr>
            <p:cNvPr id="69649" name="Oval 9">
              <a:extLst>
                <a:ext uri="{FF2B5EF4-FFF2-40B4-BE49-F238E27FC236}">
                  <a16:creationId xmlns="" xmlns:a16="http://schemas.microsoft.com/office/drawing/2014/main" id="{C705D5DC-DE1C-4CB1-98C9-2E29F88A02E1}"/>
                </a:ext>
              </a:extLst>
            </p:cNvPr>
            <p:cNvSpPr>
              <a:spLocks noChangeArrowheads="1"/>
            </p:cNvSpPr>
            <p:nvPr/>
          </p:nvSpPr>
          <p:spPr bwMode="auto">
            <a:xfrm>
              <a:off x="1351" y="1136"/>
              <a:ext cx="1683" cy="1514"/>
            </a:xfrm>
            <a:prstGeom prst="ellipse">
              <a:avLst/>
            </a:prstGeom>
            <a:solidFill>
              <a:srgbClr val="3F7EBD">
                <a:alpha val="50195"/>
              </a:srgbClr>
            </a:solidFill>
            <a:ln w="38100">
              <a:solidFill>
                <a:srgbClr val="FF0000"/>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69650" name="Oval 10">
              <a:extLst>
                <a:ext uri="{FF2B5EF4-FFF2-40B4-BE49-F238E27FC236}">
                  <a16:creationId xmlns="" xmlns:a16="http://schemas.microsoft.com/office/drawing/2014/main" id="{9319BC6B-A428-4886-AA39-2BB6A80C589B}"/>
                </a:ext>
              </a:extLst>
            </p:cNvPr>
            <p:cNvSpPr>
              <a:spLocks noChangeArrowheads="1"/>
            </p:cNvSpPr>
            <p:nvPr/>
          </p:nvSpPr>
          <p:spPr bwMode="auto">
            <a:xfrm>
              <a:off x="2812" y="1136"/>
              <a:ext cx="1684" cy="1514"/>
            </a:xfrm>
            <a:prstGeom prst="ellipse">
              <a:avLst/>
            </a:prstGeom>
            <a:solidFill>
              <a:srgbClr val="3F7EBD">
                <a:alpha val="50195"/>
              </a:srgbClr>
            </a:solidFill>
            <a:ln w="38100">
              <a:solidFill>
                <a:srgbClr val="FF0000"/>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69651" name="Oval 11">
              <a:extLst>
                <a:ext uri="{FF2B5EF4-FFF2-40B4-BE49-F238E27FC236}">
                  <a16:creationId xmlns="" xmlns:a16="http://schemas.microsoft.com/office/drawing/2014/main" id="{946B191F-2FF4-4F02-BBD4-DC2B616AA2BE}"/>
                </a:ext>
              </a:extLst>
            </p:cNvPr>
            <p:cNvSpPr>
              <a:spLocks noChangeArrowheads="1"/>
            </p:cNvSpPr>
            <p:nvPr/>
          </p:nvSpPr>
          <p:spPr bwMode="auto">
            <a:xfrm>
              <a:off x="2083" y="2244"/>
              <a:ext cx="1682" cy="1513"/>
            </a:xfrm>
            <a:prstGeom prst="ellipse">
              <a:avLst/>
            </a:prstGeom>
            <a:solidFill>
              <a:srgbClr val="3F7EBD">
                <a:alpha val="50195"/>
              </a:srgbClr>
            </a:solidFill>
            <a:ln w="38100">
              <a:solidFill>
                <a:srgbClr val="FF0000"/>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69652" name="Oval 12">
              <a:extLst>
                <a:ext uri="{FF2B5EF4-FFF2-40B4-BE49-F238E27FC236}">
                  <a16:creationId xmlns="" xmlns:a16="http://schemas.microsoft.com/office/drawing/2014/main" id="{504C54D1-791B-476A-A330-1E6F9D704C8D}"/>
                </a:ext>
              </a:extLst>
            </p:cNvPr>
            <p:cNvSpPr>
              <a:spLocks noChangeArrowheads="1"/>
            </p:cNvSpPr>
            <p:nvPr/>
          </p:nvSpPr>
          <p:spPr bwMode="auto">
            <a:xfrm>
              <a:off x="3527" y="2576"/>
              <a:ext cx="1679" cy="1512"/>
            </a:xfrm>
            <a:prstGeom prst="ellipse">
              <a:avLst/>
            </a:prstGeom>
            <a:solidFill>
              <a:srgbClr val="FFFF00">
                <a:alpha val="50195"/>
              </a:srgbClr>
            </a:solidFill>
            <a:ln w="38100">
              <a:solidFill>
                <a:srgbClr val="FF0000"/>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grpSp>
      <p:sp>
        <p:nvSpPr>
          <p:cNvPr id="69640" name="Text Box 13">
            <a:extLst>
              <a:ext uri="{FF2B5EF4-FFF2-40B4-BE49-F238E27FC236}">
                <a16:creationId xmlns="" xmlns:a16="http://schemas.microsoft.com/office/drawing/2014/main" id="{C3566338-EBEA-4B72-AADB-644DF126005C}"/>
              </a:ext>
            </a:extLst>
          </p:cNvPr>
          <p:cNvSpPr txBox="1">
            <a:spLocks noChangeArrowheads="1"/>
          </p:cNvSpPr>
          <p:nvPr/>
        </p:nvSpPr>
        <p:spPr bwMode="auto">
          <a:xfrm>
            <a:off x="774700" y="3136900"/>
            <a:ext cx="1524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sr-Latn-RS" altLang="sr-Latn-RS" sz="1200" b="1" dirty="0"/>
              <a:t>M</a:t>
            </a:r>
            <a:r>
              <a:rPr lang="en" altLang="sr-Latn-RS" sz="1200" b="1" dirty="0" smtClean="0"/>
              <a:t>ucociliary </a:t>
            </a:r>
            <a:r>
              <a:rPr lang="en" altLang="sr-Latn-RS" sz="1200" b="1" dirty="0"/>
              <a:t>dysfunction</a:t>
            </a:r>
            <a:endParaRPr lang="de-DE" altLang="sr-Latn-RS" sz="1200" b="1" dirty="0"/>
          </a:p>
        </p:txBody>
      </p:sp>
      <p:sp>
        <p:nvSpPr>
          <p:cNvPr id="69641" name="Text Box 14">
            <a:extLst>
              <a:ext uri="{FF2B5EF4-FFF2-40B4-BE49-F238E27FC236}">
                <a16:creationId xmlns="" xmlns:a16="http://schemas.microsoft.com/office/drawing/2014/main" id="{30462727-9875-4BBA-8A27-BE03CFCE0EEC}"/>
              </a:ext>
            </a:extLst>
          </p:cNvPr>
          <p:cNvSpPr txBox="1">
            <a:spLocks noChangeArrowheads="1"/>
          </p:cNvSpPr>
          <p:nvPr/>
        </p:nvSpPr>
        <p:spPr bwMode="auto">
          <a:xfrm>
            <a:off x="1762108" y="3114819"/>
            <a:ext cx="2057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1200" b="1" dirty="0"/>
              <a:t>Structural</a:t>
            </a:r>
          </a:p>
          <a:p>
            <a:pPr algn="ctr" eaLnBrk="1" hangingPunct="1"/>
            <a:r>
              <a:rPr lang="en" altLang="sr-Latn-RS" sz="1200" b="1" dirty="0"/>
              <a:t>changes</a:t>
            </a:r>
            <a:endParaRPr lang="de-DE" altLang="sr-Latn-RS" sz="1200" b="1" dirty="0"/>
          </a:p>
        </p:txBody>
      </p:sp>
      <p:sp>
        <p:nvSpPr>
          <p:cNvPr id="69642" name="Text Box 15">
            <a:extLst>
              <a:ext uri="{FF2B5EF4-FFF2-40B4-BE49-F238E27FC236}">
                <a16:creationId xmlns="" xmlns:a16="http://schemas.microsoft.com/office/drawing/2014/main" id="{42A44F52-0EA6-44E9-B6DF-75A8D0563348}"/>
              </a:ext>
            </a:extLst>
          </p:cNvPr>
          <p:cNvSpPr txBox="1">
            <a:spLocks noChangeArrowheads="1"/>
          </p:cNvSpPr>
          <p:nvPr/>
        </p:nvSpPr>
        <p:spPr bwMode="auto">
          <a:xfrm>
            <a:off x="1316733" y="4118430"/>
            <a:ext cx="1752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1200" b="1"/>
              <a:t>Inflammation</a:t>
            </a:r>
            <a:endParaRPr lang="de-DE" altLang="sr-Latn-RS" sz="1200" b="1"/>
          </a:p>
        </p:txBody>
      </p:sp>
      <p:sp>
        <p:nvSpPr>
          <p:cNvPr id="69643" name="Text Box 16">
            <a:extLst>
              <a:ext uri="{FF2B5EF4-FFF2-40B4-BE49-F238E27FC236}">
                <a16:creationId xmlns="" xmlns:a16="http://schemas.microsoft.com/office/drawing/2014/main" id="{0499AE2C-50A7-4B4E-8CCE-404FCFF13B9A}"/>
              </a:ext>
            </a:extLst>
          </p:cNvPr>
          <p:cNvSpPr txBox="1">
            <a:spLocks noChangeArrowheads="1"/>
          </p:cNvSpPr>
          <p:nvPr/>
        </p:nvSpPr>
        <p:spPr bwMode="auto">
          <a:xfrm>
            <a:off x="2565400" y="4457700"/>
            <a:ext cx="1752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sr-Latn-RS" altLang="sr-Latn-RS" sz="1200" b="1" dirty="0"/>
              <a:t>S</a:t>
            </a:r>
            <a:r>
              <a:rPr lang="en" altLang="sr-Latn-RS" sz="1200" b="1" dirty="0" smtClean="0"/>
              <a:t>ystem</a:t>
            </a:r>
            <a:r>
              <a:rPr lang="sr-Latn-RS" altLang="sr-Latn-RS" sz="1200" b="1" dirty="0" smtClean="0"/>
              <a:t>ic</a:t>
            </a:r>
            <a:r>
              <a:rPr lang="en" altLang="sr-Latn-RS" sz="1200" b="1" dirty="0" smtClean="0"/>
              <a:t> </a:t>
            </a:r>
            <a:endParaRPr lang="sr-Latn-RS" altLang="sr-Latn-RS" sz="1200" b="1" dirty="0" smtClean="0"/>
          </a:p>
          <a:p>
            <a:pPr algn="ctr" eaLnBrk="1" hangingPunct="1"/>
            <a:r>
              <a:rPr lang="en" altLang="sr-Latn-RS" sz="1200" b="1" dirty="0" smtClean="0"/>
              <a:t>component</a:t>
            </a:r>
            <a:endParaRPr lang="de-DE" altLang="sr-Latn-RS" sz="1200" b="1" dirty="0"/>
          </a:p>
        </p:txBody>
      </p:sp>
      <p:sp>
        <p:nvSpPr>
          <p:cNvPr id="69644" name="Text Box 17">
            <a:extLst>
              <a:ext uri="{FF2B5EF4-FFF2-40B4-BE49-F238E27FC236}">
                <a16:creationId xmlns="" xmlns:a16="http://schemas.microsoft.com/office/drawing/2014/main" id="{545689FC-9A0C-4CC0-83A4-BBE0B7A2D882}"/>
              </a:ext>
            </a:extLst>
          </p:cNvPr>
          <p:cNvSpPr txBox="1">
            <a:spLocks noChangeArrowheads="1"/>
          </p:cNvSpPr>
          <p:nvPr/>
        </p:nvSpPr>
        <p:spPr bwMode="auto">
          <a:xfrm>
            <a:off x="266253" y="4049216"/>
            <a:ext cx="1219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sr-Latn-RS" altLang="sr-Latn-RS" sz="1200" b="1" dirty="0"/>
              <a:t>A</a:t>
            </a:r>
            <a:r>
              <a:rPr lang="en" altLang="sr-Latn-RS" sz="1200" b="1" dirty="0" smtClean="0"/>
              <a:t>irway </a:t>
            </a:r>
            <a:r>
              <a:rPr lang="en" altLang="sr-Latn-RS" sz="1200" b="1" dirty="0"/>
              <a:t>obstruction</a:t>
            </a:r>
            <a:endParaRPr lang="de-DE" altLang="sr-Latn-RS" sz="1200" b="1" dirty="0"/>
          </a:p>
        </p:txBody>
      </p:sp>
      <p:pic>
        <p:nvPicPr>
          <p:cNvPr id="69645" name="Picture 14" descr="Arm">
            <a:extLst>
              <a:ext uri="{FF2B5EF4-FFF2-40B4-BE49-F238E27FC236}">
                <a16:creationId xmlns="" xmlns:a16="http://schemas.microsoft.com/office/drawing/2014/main" id="{496DC022-C5C7-42EE-B871-A25B32122A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828800"/>
            <a:ext cx="1671638" cy="162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6" name="Picture 15" descr="bonesindex1">
            <a:extLst>
              <a:ext uri="{FF2B5EF4-FFF2-40B4-BE49-F238E27FC236}">
                <a16:creationId xmlns="" xmlns:a16="http://schemas.microsoft.com/office/drawing/2014/main" id="{BF776D84-2087-4F04-92ED-DD7B543604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962400"/>
            <a:ext cx="1697038"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7" name="Picture 10" descr="heart">
            <a:extLst>
              <a:ext uri="{FF2B5EF4-FFF2-40B4-BE49-F238E27FC236}">
                <a16:creationId xmlns="" xmlns:a16="http://schemas.microsoft.com/office/drawing/2014/main" id="{B4FC10F5-7950-459F-BCBB-659DDD45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11531" b="13611"/>
          <a:stretch>
            <a:fillRect/>
          </a:stretch>
        </p:blipFill>
        <p:spPr bwMode="auto">
          <a:xfrm>
            <a:off x="4267200" y="5257800"/>
            <a:ext cx="163512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813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23822DEC-A054-41AB-8356-26A05920BC60}"/>
              </a:ext>
            </a:extLst>
          </p:cNvPr>
          <p:cNvSpPr>
            <a:spLocks noGrp="1"/>
          </p:cNvSpPr>
          <p:nvPr>
            <p:ph idx="1"/>
          </p:nvPr>
        </p:nvSpPr>
        <p:spPr>
          <a:xfrm>
            <a:off x="3352800" y="1447800"/>
            <a:ext cx="5611813" cy="4157663"/>
          </a:xfrm>
          <a:solidFill>
            <a:schemeClr val="accent1">
              <a:lumMod val="20000"/>
              <a:lumOff val="80000"/>
            </a:schemeClr>
          </a:solidFill>
        </p:spPr>
        <p:txBody>
          <a:bodyPr/>
          <a:lstStyle/>
          <a:p>
            <a:pPr eaLnBrk="1" hangingPunct="1"/>
            <a:endParaRPr lang="sr-Cyrl-RS" altLang="sr-Latn-RS" sz="1800" i="1" dirty="0" smtClean="0">
              <a:latin typeface="Arial" panose="020B0604020202020204" pitchFamily="34" charset="0"/>
              <a:cs typeface="Arial" panose="020B0604020202020204" pitchFamily="34" charset="0"/>
            </a:endParaRPr>
          </a:p>
          <a:p>
            <a:pPr eaLnBrk="1" hangingPunct="1"/>
            <a:r>
              <a:rPr lang="en-US" altLang="sr-Latn-RS" sz="1800" b="1" i="1" dirty="0" smtClean="0">
                <a:latin typeface="Arial" panose="020B0604020202020204" pitchFamily="34" charset="0"/>
                <a:cs typeface="Arial" panose="020B0604020202020204" pitchFamily="34" charset="0"/>
              </a:rPr>
              <a:t>Chronic </a:t>
            </a:r>
            <a:r>
              <a:rPr lang="en-US" altLang="sr-Latn-RS" sz="1800" b="1" i="1" dirty="0">
                <a:latin typeface="Arial" panose="020B0604020202020204" pitchFamily="34" charset="0"/>
                <a:cs typeface="Arial" panose="020B0604020202020204" pitchFamily="34" charset="0"/>
              </a:rPr>
              <a:t>Obstructive Pulmonary Disease (COPD) </a:t>
            </a:r>
            <a:r>
              <a:rPr lang="en-US" altLang="sr-Latn-RS" sz="1800" i="1" dirty="0">
                <a:latin typeface="Arial" panose="020B0604020202020204" pitchFamily="34" charset="0"/>
                <a:cs typeface="Arial" panose="020B0604020202020204" pitchFamily="34" charset="0"/>
              </a:rPr>
              <a:t>is a common, </a:t>
            </a:r>
            <a:r>
              <a:rPr lang="en-US" altLang="sr-Latn-RS" sz="1800" b="1" i="1" dirty="0">
                <a:latin typeface="Arial" panose="020B0604020202020204" pitchFamily="34" charset="0"/>
                <a:cs typeface="Arial" panose="020B0604020202020204" pitchFamily="34" charset="0"/>
              </a:rPr>
              <a:t>preventable and treatable </a:t>
            </a:r>
            <a:r>
              <a:rPr lang="en-US" altLang="sr-Latn-RS" sz="1800" b="1" i="1" dirty="0" smtClean="0">
                <a:latin typeface="Arial" panose="020B0604020202020204" pitchFamily="34" charset="0"/>
                <a:cs typeface="Arial" panose="020B0604020202020204" pitchFamily="34" charset="0"/>
              </a:rPr>
              <a:t>disease</a:t>
            </a:r>
            <a:r>
              <a:rPr lang="sr-Latn-RS" altLang="sr-Latn-RS" sz="1800" b="1" i="1" dirty="0" smtClean="0">
                <a:latin typeface="Arial" panose="020B0604020202020204" pitchFamily="34" charset="0"/>
                <a:cs typeface="Arial" panose="020B0604020202020204" pitchFamily="34" charset="0"/>
              </a:rPr>
              <a:t> </a:t>
            </a:r>
            <a:r>
              <a:rPr lang="en-US" altLang="sr-Latn-RS" sz="1800" i="1" dirty="0" smtClean="0">
                <a:latin typeface="Arial" panose="020B0604020202020204" pitchFamily="34" charset="0"/>
                <a:cs typeface="Arial" panose="020B0604020202020204" pitchFamily="34" charset="0"/>
              </a:rPr>
              <a:t>that </a:t>
            </a:r>
            <a:r>
              <a:rPr lang="en-US" altLang="sr-Latn-RS" sz="1800" i="1" dirty="0">
                <a:latin typeface="Arial" panose="020B0604020202020204" pitchFamily="34" charset="0"/>
                <a:cs typeface="Arial" panose="020B0604020202020204" pitchFamily="34" charset="0"/>
              </a:rPr>
              <a:t>is characterized by </a:t>
            </a:r>
            <a:r>
              <a:rPr lang="en-US" altLang="sr-Latn-RS" sz="1800" b="1" i="1" dirty="0">
                <a:latin typeface="Arial" panose="020B0604020202020204" pitchFamily="34" charset="0"/>
                <a:cs typeface="Arial" panose="020B0604020202020204" pitchFamily="34" charset="0"/>
              </a:rPr>
              <a:t>persistent respiratory symptoms and airflow limitation </a:t>
            </a:r>
            <a:r>
              <a:rPr lang="en-US" altLang="sr-Latn-RS" sz="1800" i="1" dirty="0">
                <a:latin typeface="Arial" panose="020B0604020202020204" pitchFamily="34" charset="0"/>
                <a:cs typeface="Arial" panose="020B0604020202020204" pitchFamily="34" charset="0"/>
              </a:rPr>
              <a:t>that is due to </a:t>
            </a:r>
            <a:r>
              <a:rPr lang="en-US" altLang="sr-Latn-RS" sz="1800" i="1" dirty="0" smtClean="0">
                <a:latin typeface="Arial" panose="020B0604020202020204" pitchFamily="34" charset="0"/>
                <a:cs typeface="Arial" panose="020B0604020202020204" pitchFamily="34" charset="0"/>
              </a:rPr>
              <a:t>airway</a:t>
            </a:r>
            <a:r>
              <a:rPr lang="sr-Latn-RS" altLang="sr-Latn-RS" sz="1800" i="1" dirty="0" smtClean="0">
                <a:latin typeface="Arial" panose="020B0604020202020204" pitchFamily="34" charset="0"/>
                <a:cs typeface="Arial" panose="020B0604020202020204" pitchFamily="34" charset="0"/>
              </a:rPr>
              <a:t> </a:t>
            </a:r>
            <a:r>
              <a:rPr lang="en-US" altLang="sr-Latn-RS" sz="1800" i="1" dirty="0" smtClean="0">
                <a:latin typeface="Arial" panose="020B0604020202020204" pitchFamily="34" charset="0"/>
                <a:cs typeface="Arial" panose="020B0604020202020204" pitchFamily="34" charset="0"/>
              </a:rPr>
              <a:t>and/or </a:t>
            </a:r>
            <a:r>
              <a:rPr lang="en-US" altLang="sr-Latn-RS" sz="1800" i="1" dirty="0">
                <a:latin typeface="Arial" panose="020B0604020202020204" pitchFamily="34" charset="0"/>
                <a:cs typeface="Arial" panose="020B0604020202020204" pitchFamily="34" charset="0"/>
              </a:rPr>
              <a:t>alveolar abnormalities usually caused by significant exposure to noxious particles or gases. </a:t>
            </a:r>
          </a:p>
          <a:p>
            <a:pPr eaLnBrk="1" hangingPunct="1">
              <a:buFont typeface="Wingdings 2" panose="05020102010507070707" pitchFamily="18" charset="2"/>
              <a:buNone/>
            </a:pPr>
            <a:endParaRPr lang="en-US" altLang="sr-Latn-RS" sz="1800" i="1" dirty="0">
              <a:latin typeface="Arial" panose="020B0604020202020204" pitchFamily="34" charset="0"/>
              <a:cs typeface="Arial" panose="020B0604020202020204" pitchFamily="34" charset="0"/>
            </a:endParaRPr>
          </a:p>
          <a:p>
            <a:pPr eaLnBrk="1" hangingPunct="1"/>
            <a:r>
              <a:rPr lang="en" altLang="sr-Latn-RS" sz="1800" b="1" i="1" dirty="0">
                <a:latin typeface="Arial" panose="020B0604020202020204" pitchFamily="34" charset="0"/>
                <a:cs typeface="Arial" panose="020B0604020202020204" pitchFamily="34" charset="0"/>
              </a:rPr>
              <a:t>Exacerbations and comorbidities </a:t>
            </a:r>
            <a:r>
              <a:rPr lang="en" altLang="sr-Latn-RS" sz="1800" i="1" dirty="0" smtClean="0">
                <a:latin typeface="Arial" panose="020B0604020202020204" pitchFamily="34" charset="0"/>
                <a:cs typeface="Arial" panose="020B0604020202020204" pitchFamily="34" charset="0"/>
              </a:rPr>
              <a:t>contribute to the total </a:t>
            </a:r>
            <a:r>
              <a:rPr lang="sr-Latn-RS" altLang="sr-Latn-RS" sz="1800" i="1" dirty="0" smtClean="0">
                <a:latin typeface="Arial" panose="020B0604020202020204" pitchFamily="34" charset="0"/>
                <a:cs typeface="Arial" panose="020B0604020202020204" pitchFamily="34" charset="0"/>
              </a:rPr>
              <a:t>burden</a:t>
            </a:r>
            <a:r>
              <a:rPr lang="en" altLang="sr-Latn-RS" sz="1800" i="1" dirty="0" smtClean="0">
                <a:latin typeface="Arial" panose="020B0604020202020204" pitchFamily="34" charset="0"/>
                <a:cs typeface="Arial" panose="020B0604020202020204" pitchFamily="34" charset="0"/>
              </a:rPr>
              <a:t> </a:t>
            </a:r>
            <a:r>
              <a:rPr lang="sr-Latn-RS" altLang="sr-Latn-RS" sz="1800" i="1" dirty="0" smtClean="0">
                <a:latin typeface="Arial" panose="020B0604020202020204" pitchFamily="34" charset="0"/>
                <a:cs typeface="Arial" panose="020B0604020202020204" pitchFamily="34" charset="0"/>
              </a:rPr>
              <a:t>of </a:t>
            </a:r>
            <a:r>
              <a:rPr lang="en" altLang="sr-Latn-RS" sz="1800" i="1" dirty="0" smtClean="0">
                <a:latin typeface="Arial" panose="020B0604020202020204" pitchFamily="34" charset="0"/>
                <a:cs typeface="Arial" panose="020B0604020202020204" pitchFamily="34" charset="0"/>
              </a:rPr>
              <a:t>disease </a:t>
            </a:r>
            <a:r>
              <a:rPr lang="sr-Latn-RS" altLang="sr-Latn-RS" sz="1800" i="1" dirty="0" smtClean="0">
                <a:latin typeface="Arial" panose="020B0604020202020204" pitchFamily="34" charset="0"/>
                <a:cs typeface="Arial" panose="020B0604020202020204" pitchFamily="34" charset="0"/>
              </a:rPr>
              <a:t>in every individual </a:t>
            </a:r>
            <a:r>
              <a:rPr lang="en" altLang="sr-Latn-RS" sz="1800" i="1" dirty="0" smtClean="0">
                <a:latin typeface="Arial" panose="020B0604020202020204" pitchFamily="34" charset="0"/>
                <a:cs typeface="Arial" panose="020B0604020202020204" pitchFamily="34" charset="0"/>
              </a:rPr>
              <a:t>patient.</a:t>
            </a:r>
            <a:endParaRPr lang="en" altLang="sr-Latn-RS" sz="1800" i="1"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endParaRPr lang="en-US" altLang="sr-Latn-RS" sz="1800" i="1" dirty="0"/>
          </a:p>
        </p:txBody>
      </p:sp>
      <p:sp>
        <p:nvSpPr>
          <p:cNvPr id="6" name="Text Box 6">
            <a:extLst>
              <a:ext uri="{FF2B5EF4-FFF2-40B4-BE49-F238E27FC236}">
                <a16:creationId xmlns="" xmlns:a16="http://schemas.microsoft.com/office/drawing/2014/main" id="{8E160559-A078-4DF2-82ED-A4B30680B1AA}"/>
              </a:ext>
            </a:extLst>
          </p:cNvPr>
          <p:cNvSpPr txBox="1">
            <a:spLocks noGrp="1" noChangeArrowheads="1"/>
          </p:cNvSpPr>
          <p:nvPr>
            <p:ph type="title"/>
          </p:nvPr>
        </p:nvSpPr>
        <p:spPr bwMode="auto">
          <a:xfrm>
            <a:off x="1691680" y="117008"/>
            <a:ext cx="5904656" cy="788549"/>
          </a:xfrm>
          <a:ln>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15000"/>
              </a:lnSpc>
              <a:defRPr/>
            </a:pPr>
            <a:r>
              <a:rPr lang="en" b="1" i="1" spc="50" dirty="0" smtClean="0">
                <a:ln w="11430"/>
                <a:solidFill>
                  <a:schemeClr val="tx2"/>
                </a:solidFill>
                <a:effectLst/>
                <a:latin typeface="Arial" panose="020B0604020202020204" pitchFamily="34" charset="0"/>
                <a:cs typeface="Arial" panose="020B0604020202020204" pitchFamily="34" charset="0"/>
              </a:rPr>
              <a:t>COPD</a:t>
            </a:r>
            <a:r>
              <a:rPr lang="sr-Latn-RS" b="1" i="1" spc="50" dirty="0" smtClean="0">
                <a:ln w="11430"/>
                <a:solidFill>
                  <a:schemeClr val="tx2"/>
                </a:solidFill>
                <a:effectLst/>
                <a:latin typeface="Arial" panose="020B0604020202020204" pitchFamily="34" charset="0"/>
                <a:cs typeface="Arial" panose="020B0604020202020204" pitchFamily="34" charset="0"/>
              </a:rPr>
              <a:t> definition</a:t>
            </a:r>
            <a:endParaRPr lang="de-DE" b="1" i="1" spc="50" dirty="0">
              <a:ln w="11430"/>
              <a:solidFill>
                <a:schemeClr val="tx2"/>
              </a:solidFill>
              <a:effectLst/>
              <a:latin typeface="Arial" panose="020B0604020202020204" pitchFamily="34" charset="0"/>
              <a:cs typeface="Arial" panose="020B0604020202020204" pitchFamily="34" charset="0"/>
            </a:endParaRPr>
          </a:p>
        </p:txBody>
      </p:sp>
      <p:grpSp>
        <p:nvGrpSpPr>
          <p:cNvPr id="41988" name="Group 3">
            <a:extLst>
              <a:ext uri="{FF2B5EF4-FFF2-40B4-BE49-F238E27FC236}">
                <a16:creationId xmlns="" xmlns:a16="http://schemas.microsoft.com/office/drawing/2014/main" id="{49C09C22-A93A-44C1-8029-08BDBD815C38}"/>
              </a:ext>
            </a:extLst>
          </p:cNvPr>
          <p:cNvGrpSpPr>
            <a:grpSpLocks/>
          </p:cNvGrpSpPr>
          <p:nvPr/>
        </p:nvGrpSpPr>
        <p:grpSpPr bwMode="auto">
          <a:xfrm>
            <a:off x="107504" y="1412875"/>
            <a:ext cx="3183384" cy="4267200"/>
            <a:chOff x="174625" y="1828800"/>
            <a:chExt cx="3482975" cy="4495800"/>
          </a:xfrm>
        </p:grpSpPr>
        <p:grpSp>
          <p:nvGrpSpPr>
            <p:cNvPr id="41995" name="Group 1">
              <a:extLst>
                <a:ext uri="{FF2B5EF4-FFF2-40B4-BE49-F238E27FC236}">
                  <a16:creationId xmlns="" xmlns:a16="http://schemas.microsoft.com/office/drawing/2014/main" id="{264C4923-F0C2-4875-A815-6DEAF39E6AEF}"/>
                </a:ext>
              </a:extLst>
            </p:cNvPr>
            <p:cNvGrpSpPr>
              <a:grpSpLocks/>
            </p:cNvGrpSpPr>
            <p:nvPr/>
          </p:nvGrpSpPr>
          <p:grpSpPr bwMode="auto">
            <a:xfrm>
              <a:off x="174625" y="1828800"/>
              <a:ext cx="3482975" cy="4495800"/>
              <a:chOff x="174625" y="1828800"/>
              <a:chExt cx="3482975" cy="4495800"/>
            </a:xfrm>
          </p:grpSpPr>
          <p:pic>
            <p:nvPicPr>
              <p:cNvPr id="41997" name="Picture 4" descr="Pages from GOLD 99191 P8 Full Report (BOOK).jpg">
                <a:extLst>
                  <a:ext uri="{FF2B5EF4-FFF2-40B4-BE49-F238E27FC236}">
                    <a16:creationId xmlns="" xmlns:a16="http://schemas.microsoft.com/office/drawing/2014/main" id="{26F12703-95B6-4B2C-819D-824D31C87B3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625" y="1828800"/>
                <a:ext cx="348297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8" name="Picture 5" descr="Screen Shot 2011-10-24 at 5.47.57 PM.png">
                <a:extLst>
                  <a:ext uri="{FF2B5EF4-FFF2-40B4-BE49-F238E27FC236}">
                    <a16:creationId xmlns="" xmlns:a16="http://schemas.microsoft.com/office/drawing/2014/main" id="{204A983D-C622-46D1-8C42-E82CD7DFAAB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5657850"/>
                <a:ext cx="1371600" cy="199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a:extLst>
                <a:ext uri="{FF2B5EF4-FFF2-40B4-BE49-F238E27FC236}">
                  <a16:creationId xmlns="" xmlns:a16="http://schemas.microsoft.com/office/drawing/2014/main" id="{5F30CAB1-C96D-49F1-BA82-FA35FA9461C2}"/>
                </a:ext>
              </a:extLst>
            </p:cNvPr>
            <p:cNvSpPr txBox="1"/>
            <p:nvPr/>
          </p:nvSpPr>
          <p:spPr>
            <a:xfrm>
              <a:off x="1448278" y="5978384"/>
              <a:ext cx="1659378" cy="267607"/>
            </a:xfrm>
            <a:prstGeom prst="rect">
              <a:avLst/>
            </a:prstGeom>
            <a:noFill/>
          </p:spPr>
          <p:txBody>
            <a:bodyPr>
              <a:spAutoFit/>
            </a:bodyPr>
            <a:lstStyle/>
            <a:p>
              <a:pPr>
                <a:defRPr/>
              </a:pPr>
              <a:r>
                <a:rPr lang="en" sz="1050" b="1" dirty="0">
                  <a:solidFill>
                    <a:schemeClr val="bg1"/>
                  </a:solidFill>
                  <a:ea typeface="ＭＳ Ｐゴシック" charset="0"/>
                  <a:cs typeface="ＭＳ Ｐゴシック" charset="0"/>
                </a:rPr>
                <a:t>Updated 2016</a:t>
              </a:r>
              <a:endParaRPr lang="en-US" sz="1050" b="1" dirty="0">
                <a:solidFill>
                  <a:schemeClr val="bg1"/>
                </a:solidFill>
                <a:ea typeface="ＭＳ Ｐゴシック" charset="0"/>
                <a:cs typeface="ＭＳ Ｐゴシック"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46365"/>
    </mc:Choice>
    <mc:Fallback xmlns="">
      <p:transition spd="slow" advTm="46365"/>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 xmlns:a16="http://schemas.microsoft.com/office/drawing/2014/main" id="{FE84C093-EF17-4B26-A79B-B1E21CDE6CA7}"/>
              </a:ext>
            </a:extLst>
          </p:cNvPr>
          <p:cNvSpPr>
            <a:spLocks noGrp="1" noChangeArrowheads="1"/>
          </p:cNvSpPr>
          <p:nvPr>
            <p:ph type="title"/>
          </p:nvPr>
        </p:nvSpPr>
        <p:spPr>
          <a:xfrm>
            <a:off x="611560" y="2564904"/>
            <a:ext cx="8136904" cy="756667"/>
          </a:xfrm>
          <a:solidFill>
            <a:schemeClr val="accent1">
              <a:lumMod val="20000"/>
              <a:lumOff val="80000"/>
            </a:schemeClr>
          </a:solidFill>
        </p:spPr>
        <p:txBody>
          <a:bodyPr lIns="178213" tIns="89108" rIns="178213" bIns="89108">
            <a:noAutofit/>
          </a:bodyPr>
          <a:lstStyle/>
          <a:p>
            <a:pPr algn="ctr" eaLnBrk="1" fontAlgn="auto" hangingPunct="1">
              <a:spcAft>
                <a:spcPts val="0"/>
              </a:spcAft>
              <a:defRPr/>
            </a:pPr>
            <a:r>
              <a:rPr lang="en" i="1" dirty="0" smtClean="0">
                <a:solidFill>
                  <a:schemeClr val="tx1"/>
                </a:solidFill>
                <a:effectLst/>
                <a:latin typeface="Arial" panose="020B0604020202020204" pitchFamily="34" charset="0"/>
                <a:cs typeface="Arial" panose="020B0604020202020204" pitchFamily="34" charset="0"/>
              </a:rPr>
              <a:t>Diagnosing COPD</a:t>
            </a:r>
            <a:r>
              <a:rPr lang="en-US" i="1" dirty="0">
                <a:solidFill>
                  <a:schemeClr val="tx1"/>
                </a:solidFill>
              </a:rPr>
              <a:t/>
            </a:r>
            <a:br>
              <a:rPr lang="en-US" i="1" dirty="0">
                <a:solidFill>
                  <a:schemeClr val="tx1"/>
                </a:solidFill>
              </a:rPr>
            </a:br>
            <a:r>
              <a:rPr lang="en-US" i="1" dirty="0">
                <a:solidFill>
                  <a:schemeClr val="tx1"/>
                </a:solidFill>
              </a:rPr>
              <a:t/>
            </a:r>
            <a:br>
              <a:rPr lang="en-US" i="1" dirty="0">
                <a:solidFill>
                  <a:schemeClr val="tx1"/>
                </a:solidFill>
              </a:rPr>
            </a:br>
            <a:endParaRPr lang="en-US" i="1" dirty="0">
              <a:solidFill>
                <a:schemeClr val="tx1"/>
              </a:solidFill>
            </a:endParaRPr>
          </a:p>
        </p:txBody>
      </p:sp>
      <p:sp>
        <p:nvSpPr>
          <p:cNvPr id="70659" name="TextBox 2">
            <a:extLst>
              <a:ext uri="{FF2B5EF4-FFF2-40B4-BE49-F238E27FC236}">
                <a16:creationId xmlns="" xmlns:a16="http://schemas.microsoft.com/office/drawing/2014/main" id="{F2EDE4BF-1DC5-46D1-8C3D-A582172CB7EA}"/>
              </a:ext>
            </a:extLst>
          </p:cNvPr>
          <p:cNvSpPr txBox="1">
            <a:spLocks noChangeArrowheads="1"/>
          </p:cNvSpPr>
          <p:nvPr/>
        </p:nvSpPr>
        <p:spPr bwMode="auto">
          <a:xfrm>
            <a:off x="5546725" y="219075"/>
            <a:ext cx="3389313"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3094">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 xmlns:a16="http://schemas.microsoft.com/office/drawing/2014/main" id="{ECB9576C-BE72-4D01-919A-212C726208B7}"/>
              </a:ext>
            </a:extLst>
          </p:cNvPr>
          <p:cNvSpPr>
            <a:spLocks noGrp="1" noChangeArrowheads="1"/>
          </p:cNvSpPr>
          <p:nvPr>
            <p:ph type="title"/>
          </p:nvPr>
        </p:nvSpPr>
        <p:spPr>
          <a:xfrm>
            <a:off x="1147763" y="274638"/>
            <a:ext cx="7786687" cy="1143000"/>
          </a:xfrm>
        </p:spPr>
        <p:txBody>
          <a:bodyPr/>
          <a:lstStyle/>
          <a:p>
            <a:pPr algn="ctr" eaLnBrk="1" fontAlgn="auto" hangingPunct="1">
              <a:spcAft>
                <a:spcPts val="0"/>
              </a:spcAft>
              <a:defRPr/>
            </a:pPr>
            <a:r>
              <a:rPr lang="en" sz="4000" b="1" i="1" dirty="0" smtClean="0">
                <a:solidFill>
                  <a:schemeClr val="tx1"/>
                </a:solidFill>
                <a:effectLst/>
                <a:latin typeface="Arial" panose="020B0604020202020204" pitchFamily="34" charset="0"/>
                <a:cs typeface="Arial" panose="020B0604020202020204" pitchFamily="34" charset="0"/>
              </a:rPr>
              <a:t>COPD</a:t>
            </a:r>
            <a:r>
              <a:rPr lang="sr-Latn-RS" sz="4000" b="1" i="1" dirty="0" smtClean="0">
                <a:solidFill>
                  <a:schemeClr val="tx1"/>
                </a:solidFill>
                <a:effectLst/>
                <a:latin typeface="Arial" panose="020B0604020202020204" pitchFamily="34" charset="0"/>
                <a:cs typeface="Arial" panose="020B0604020202020204" pitchFamily="34" charset="0"/>
              </a:rPr>
              <a:t> diagnosis</a:t>
            </a:r>
            <a:endParaRPr lang="en-US" sz="4000" b="1" i="1" dirty="0">
              <a:solidFill>
                <a:schemeClr val="tx1"/>
              </a:solidFill>
              <a:effectLst/>
              <a:latin typeface="Arial" panose="020B0604020202020204" pitchFamily="34" charset="0"/>
              <a:cs typeface="Arial" panose="020B0604020202020204" pitchFamily="34" charset="0"/>
            </a:endParaRPr>
          </a:p>
        </p:txBody>
      </p:sp>
      <p:sp>
        <p:nvSpPr>
          <p:cNvPr id="71683" name="Rectangle 4">
            <a:extLst>
              <a:ext uri="{FF2B5EF4-FFF2-40B4-BE49-F238E27FC236}">
                <a16:creationId xmlns="" xmlns:a16="http://schemas.microsoft.com/office/drawing/2014/main" id="{6C037053-5730-4BB4-AAD5-D50DE524D399}"/>
              </a:ext>
            </a:extLst>
          </p:cNvPr>
          <p:cNvSpPr>
            <a:spLocks noGrp="1" noChangeArrowheads="1"/>
          </p:cNvSpPr>
          <p:nvPr>
            <p:ph idx="1"/>
          </p:nvPr>
        </p:nvSpPr>
        <p:spPr>
          <a:xfrm>
            <a:off x="1156728" y="2204864"/>
            <a:ext cx="7556500" cy="2650033"/>
          </a:xfrm>
          <a:solidFill>
            <a:schemeClr val="accent1">
              <a:lumMod val="20000"/>
              <a:lumOff val="80000"/>
            </a:schemeClr>
          </a:solidFill>
        </p:spPr>
        <p:txBody>
          <a:bodyPr/>
          <a:lstStyle/>
          <a:p>
            <a:pPr eaLnBrk="1" hangingPunct="1">
              <a:buFontTx/>
              <a:buNone/>
            </a:pPr>
            <a:r>
              <a:rPr lang="en" altLang="sr-Latn-RS" sz="2800" b="1" i="1" dirty="0"/>
              <a:t>  </a:t>
            </a:r>
            <a:r>
              <a:rPr lang="en" altLang="sr-Latn-RS" sz="2800" b="1" i="1" dirty="0" smtClean="0"/>
              <a:t> </a:t>
            </a:r>
            <a:r>
              <a:rPr lang="en" altLang="sr-Latn-RS" sz="2800" b="1" i="1" dirty="0" smtClean="0">
                <a:latin typeface="Arial" panose="020B0604020202020204" pitchFamily="34" charset="0"/>
                <a:cs typeface="Arial" panose="020B0604020202020204" pitchFamily="34" charset="0"/>
              </a:rPr>
              <a:t>COPD </a:t>
            </a:r>
            <a:r>
              <a:rPr lang="sr-Latn-RS" altLang="sr-Latn-RS" sz="2800" b="1" i="1" dirty="0" smtClean="0">
                <a:latin typeface="Arial" panose="020B0604020202020204" pitchFamily="34" charset="0"/>
                <a:cs typeface="Arial" panose="020B0604020202020204" pitchFamily="34" charset="0"/>
              </a:rPr>
              <a:t>diagnosis </a:t>
            </a:r>
            <a:r>
              <a:rPr lang="en" altLang="sr-Latn-RS" sz="2800" b="1" i="1" dirty="0" smtClean="0">
                <a:latin typeface="Arial" panose="020B0604020202020204" pitchFamily="34" charset="0"/>
                <a:cs typeface="Arial" panose="020B0604020202020204" pitchFamily="34" charset="0"/>
              </a:rPr>
              <a:t>should </a:t>
            </a:r>
            <a:r>
              <a:rPr lang="sr-Latn-RS" altLang="sr-Latn-RS" sz="2800" b="1" i="1" dirty="0" smtClean="0">
                <a:latin typeface="Arial" panose="020B0604020202020204" pitchFamily="34" charset="0"/>
                <a:cs typeface="Arial" panose="020B0604020202020204" pitchFamily="34" charset="0"/>
              </a:rPr>
              <a:t>be</a:t>
            </a:r>
            <a:r>
              <a:rPr lang="en" altLang="sr-Latn-RS" sz="2800" b="1" i="1" dirty="0" smtClean="0">
                <a:latin typeface="Arial" panose="020B0604020202020204" pitchFamily="34" charset="0"/>
                <a:cs typeface="Arial" panose="020B0604020202020204" pitchFamily="34" charset="0"/>
              </a:rPr>
              <a:t> consider</a:t>
            </a:r>
            <a:r>
              <a:rPr lang="sr-Latn-RS" altLang="sr-Latn-RS" sz="2800" b="1" i="1" dirty="0" smtClean="0">
                <a:latin typeface="Arial" panose="020B0604020202020204" pitchFamily="34" charset="0"/>
                <a:cs typeface="Arial" panose="020B0604020202020204" pitchFamily="34" charset="0"/>
              </a:rPr>
              <a:t>ed</a:t>
            </a:r>
            <a:r>
              <a:rPr lang="en" altLang="sr-Latn-RS" sz="2800" b="1" i="1" dirty="0" smtClean="0">
                <a:latin typeface="Arial" panose="020B0604020202020204" pitchFamily="34" charset="0"/>
                <a:cs typeface="Arial" panose="020B0604020202020204" pitchFamily="34" charset="0"/>
              </a:rPr>
              <a:t> </a:t>
            </a:r>
            <a:r>
              <a:rPr lang="sr-Latn-RS" altLang="sr-Latn-RS" sz="2800" b="1" i="1" dirty="0" smtClean="0">
                <a:latin typeface="Arial" panose="020B0604020202020204" pitchFamily="34" charset="0"/>
                <a:cs typeface="Arial" panose="020B0604020202020204" pitchFamily="34" charset="0"/>
              </a:rPr>
              <a:t>in</a:t>
            </a:r>
            <a:r>
              <a:rPr lang="en" altLang="sr-Latn-RS" sz="2800" b="1" i="1" dirty="0" smtClean="0">
                <a:latin typeface="Arial" panose="020B0604020202020204" pitchFamily="34" charset="0"/>
                <a:cs typeface="Arial" panose="020B0604020202020204" pitchFamily="34" charset="0"/>
              </a:rPr>
              <a:t> </a:t>
            </a:r>
            <a:r>
              <a:rPr lang="en" altLang="sr-Latn-RS" sz="2800" b="1" i="1" dirty="0">
                <a:latin typeface="Arial" panose="020B0604020202020204" pitchFamily="34" charset="0"/>
                <a:cs typeface="Arial" panose="020B0604020202020204" pitchFamily="34" charset="0"/>
              </a:rPr>
              <a:t>patients which </a:t>
            </a:r>
            <a:r>
              <a:rPr lang="sr-Latn-RS" altLang="sr-Latn-RS" sz="2800" b="1" i="1" dirty="0" smtClean="0">
                <a:latin typeface="Arial" panose="020B0604020202020204" pitchFamily="34" charset="0"/>
                <a:cs typeface="Arial" panose="020B0604020202020204" pitchFamily="34" charset="0"/>
              </a:rPr>
              <a:t>complain on or have symptoms such as</a:t>
            </a:r>
            <a:r>
              <a:rPr lang="en" altLang="sr-Latn-RS" sz="2800" b="1" i="1" dirty="0" smtClean="0">
                <a:latin typeface="Arial" panose="020B0604020202020204" pitchFamily="34" charset="0"/>
                <a:cs typeface="Arial" panose="020B0604020202020204" pitchFamily="34" charset="0"/>
              </a:rPr>
              <a:t> </a:t>
            </a:r>
            <a:r>
              <a:rPr lang="sr-Latn-RS" altLang="sr-Latn-RS" sz="2800" b="1" i="1" dirty="0" smtClean="0">
                <a:latin typeface="Arial" panose="020B0604020202020204" pitchFamily="34" charset="0"/>
                <a:cs typeface="Arial" panose="020B0604020202020204" pitchFamily="34" charset="0"/>
              </a:rPr>
              <a:t>chronic, long lasting, </a:t>
            </a:r>
            <a:r>
              <a:rPr lang="en" altLang="sr-Latn-RS" sz="2800" b="1" i="1" dirty="0" smtClean="0">
                <a:latin typeface="Arial" panose="020B0604020202020204" pitchFamily="34" charset="0"/>
                <a:cs typeface="Arial" panose="020B0604020202020204" pitchFamily="34" charset="0"/>
              </a:rPr>
              <a:t>cough, expectoration, </a:t>
            </a:r>
            <a:r>
              <a:rPr lang="en" altLang="sr-Latn-RS" sz="2800" b="1" i="1" dirty="0">
                <a:latin typeface="Arial" panose="020B0604020202020204" pitchFamily="34" charset="0"/>
                <a:cs typeface="Arial" panose="020B0604020202020204" pitchFamily="34" charset="0"/>
              </a:rPr>
              <a:t>dyspnea or only </a:t>
            </a:r>
            <a:r>
              <a:rPr lang="sr-Latn-RS" altLang="sr-Latn-RS" sz="2800" b="1" i="1" dirty="0" smtClean="0">
                <a:latin typeface="Arial" panose="020B0604020202020204" pitchFamily="34" charset="0"/>
                <a:cs typeface="Arial" panose="020B0604020202020204" pitchFamily="34" charset="0"/>
              </a:rPr>
              <a:t>report </a:t>
            </a:r>
            <a:r>
              <a:rPr lang="en" altLang="sr-Latn-RS" sz="2800" b="1" i="1" dirty="0" smtClean="0">
                <a:latin typeface="Arial" panose="020B0604020202020204" pitchFamily="34" charset="0"/>
                <a:cs typeface="Arial" panose="020B0604020202020204" pitchFamily="34" charset="0"/>
              </a:rPr>
              <a:t>exposure</a:t>
            </a:r>
            <a:r>
              <a:rPr lang="sr-Latn-RS" altLang="sr-Latn-RS" sz="2800" b="1" i="1" dirty="0" smtClean="0">
                <a:latin typeface="Arial" panose="020B0604020202020204" pitchFamily="34" charset="0"/>
                <a:cs typeface="Arial" panose="020B0604020202020204" pitchFamily="34" charset="0"/>
              </a:rPr>
              <a:t> to</a:t>
            </a:r>
            <a:r>
              <a:rPr lang="en" altLang="sr-Latn-RS" sz="2800" b="1" i="1" dirty="0" smtClean="0">
                <a:latin typeface="Arial" panose="020B0604020202020204" pitchFamily="34" charset="0"/>
                <a:cs typeface="Arial" panose="020B0604020202020204" pitchFamily="34" charset="0"/>
              </a:rPr>
              <a:t> </a:t>
            </a:r>
            <a:r>
              <a:rPr lang="sr-Latn-RS" altLang="sr-Latn-RS" sz="2800" b="1" i="1" dirty="0" smtClean="0">
                <a:latin typeface="Arial" panose="020B0604020202020204" pitchFamily="34" charset="0"/>
                <a:cs typeface="Arial" panose="020B0604020202020204" pitchFamily="34" charset="0"/>
              </a:rPr>
              <a:t>risk </a:t>
            </a:r>
            <a:r>
              <a:rPr lang="en" altLang="sr-Latn-RS" sz="2800" b="1" i="1" dirty="0" smtClean="0">
                <a:latin typeface="Arial" panose="020B0604020202020204" pitchFamily="34" charset="0"/>
                <a:cs typeface="Arial" panose="020B0604020202020204" pitchFamily="34" charset="0"/>
              </a:rPr>
              <a:t>factors</a:t>
            </a:r>
            <a:r>
              <a:rPr lang="sr-Latn-RS" altLang="sr-Latn-RS" sz="2800" b="1" i="1" dirty="0" smtClean="0">
                <a:latin typeface="Arial" panose="020B0604020202020204" pitchFamily="34" charset="0"/>
                <a:cs typeface="Arial" panose="020B0604020202020204" pitchFamily="34" charset="0"/>
              </a:rPr>
              <a:t> f</a:t>
            </a:r>
            <a:r>
              <a:rPr lang="en" altLang="sr-Latn-RS" sz="2800" b="1" i="1" dirty="0" smtClean="0">
                <a:latin typeface="Arial" panose="020B0604020202020204" pitchFamily="34" charset="0"/>
                <a:cs typeface="Arial" panose="020B0604020202020204" pitchFamily="34" charset="0"/>
              </a:rPr>
              <a:t>or COPD</a:t>
            </a:r>
            <a:endParaRPr lang="en-US" altLang="sr-Latn-RS" sz="2800" b="1" i="1" dirty="0">
              <a:latin typeface="Arial" panose="020B0604020202020204" pitchFamily="34" charset="0"/>
              <a:cs typeface="Arial" panose="020B0604020202020204" pitchFamily="34" charset="0"/>
            </a:endParaRPr>
          </a:p>
        </p:txBody>
      </p:sp>
      <p:sp>
        <p:nvSpPr>
          <p:cNvPr id="71684" name="TextBox 3">
            <a:extLst>
              <a:ext uri="{FF2B5EF4-FFF2-40B4-BE49-F238E27FC236}">
                <a16:creationId xmlns="" xmlns:a16="http://schemas.microsoft.com/office/drawing/2014/main" id="{C0AF6067-02E9-4375-9250-9EDAFBEEB55E}"/>
              </a:ext>
            </a:extLst>
          </p:cNvPr>
          <p:cNvSpPr txBox="1">
            <a:spLocks noChangeArrowheads="1"/>
          </p:cNvSpPr>
          <p:nvPr/>
        </p:nvSpPr>
        <p:spPr bwMode="auto">
          <a:xfrm>
            <a:off x="5608638" y="207963"/>
            <a:ext cx="33401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9143"/>
    </mc:Choice>
    <mc:Fallback xmlns="">
      <p:transition spd="slow" advTm="9143"/>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1" name="Rectangle 3">
            <a:extLst>
              <a:ext uri="{FF2B5EF4-FFF2-40B4-BE49-F238E27FC236}">
                <a16:creationId xmlns="" xmlns:a16="http://schemas.microsoft.com/office/drawing/2014/main" id="{E3C7E959-F0AE-4404-A5EB-FBCD64FE55A7}"/>
              </a:ext>
            </a:extLst>
          </p:cNvPr>
          <p:cNvSpPr>
            <a:spLocks noChangeArrowheads="1"/>
          </p:cNvSpPr>
          <p:nvPr/>
        </p:nvSpPr>
        <p:spPr bwMode="auto">
          <a:xfrm>
            <a:off x="2854325" y="3251200"/>
            <a:ext cx="6080125" cy="3294063"/>
          </a:xfrm>
          <a:prstGeom prst="rect">
            <a:avLst/>
          </a:prstGeom>
          <a:solidFill>
            <a:schemeClr val="bg1"/>
          </a:solidFill>
          <a:ln w="9525">
            <a:noFill/>
            <a:miter lim="800000"/>
            <a:headEnd/>
            <a:tailEnd/>
          </a:ln>
          <a:effectLst>
            <a:outerShdw dist="35921" dir="2700000" algn="ctr" rotWithShape="0">
              <a:srgbClr val="000000"/>
            </a:outerShdw>
          </a:effectLst>
        </p:spPr>
        <p:txBody>
          <a:bodyPr/>
          <a:lstStyle/>
          <a:p>
            <a:pPr fontAlgn="auto">
              <a:spcBef>
                <a:spcPct val="20000"/>
              </a:spcBef>
              <a:spcAft>
                <a:spcPts val="0"/>
              </a:spcAft>
              <a:buClr>
                <a:schemeClr val="hlink"/>
              </a:buClr>
              <a:buSzPct val="90000"/>
              <a:defRPr/>
            </a:pPr>
            <a:r>
              <a:rPr lang="en" sz="2800" i="1" dirty="0" smtClean="0"/>
              <a:t>- </a:t>
            </a:r>
            <a:r>
              <a:rPr lang="sr-Latn-RS" b="1" i="1" dirty="0" smtClean="0"/>
              <a:t>TOBACCO S</a:t>
            </a:r>
            <a:r>
              <a:rPr lang="en" b="1" i="1" dirty="0" smtClean="0"/>
              <a:t>MOKING</a:t>
            </a:r>
            <a:endParaRPr lang="hr-HR" b="1" i="1" dirty="0"/>
          </a:p>
          <a:p>
            <a:pPr fontAlgn="auto">
              <a:spcBef>
                <a:spcPct val="20000"/>
              </a:spcBef>
              <a:spcAft>
                <a:spcPts val="0"/>
              </a:spcAft>
              <a:buClr>
                <a:schemeClr val="hlink"/>
              </a:buClr>
              <a:buSzPct val="90000"/>
              <a:defRPr/>
            </a:pPr>
            <a:r>
              <a:rPr lang="en" b="1" i="1" dirty="0" smtClean="0"/>
              <a:t>- </a:t>
            </a:r>
            <a:r>
              <a:rPr lang="sr-Latn-RS" b="1" i="1" dirty="0" smtClean="0"/>
              <a:t>EXPOSURE TO </a:t>
            </a:r>
            <a:r>
              <a:rPr lang="en" b="1" i="1" dirty="0" smtClean="0"/>
              <a:t>DUST </a:t>
            </a:r>
            <a:r>
              <a:rPr lang="sr-Latn-RS" b="1" i="1" dirty="0" smtClean="0"/>
              <a:t>AND</a:t>
            </a:r>
            <a:r>
              <a:rPr lang="en" b="1" i="1" dirty="0" smtClean="0"/>
              <a:t> </a:t>
            </a:r>
            <a:r>
              <a:rPr lang="en" b="1" i="1" dirty="0"/>
              <a:t>CHEMICALS</a:t>
            </a:r>
            <a:endParaRPr lang="hr-HR" b="1" i="1" dirty="0"/>
          </a:p>
          <a:p>
            <a:pPr fontAlgn="auto">
              <a:spcBef>
                <a:spcPct val="20000"/>
              </a:spcBef>
              <a:spcAft>
                <a:spcPts val="0"/>
              </a:spcAft>
              <a:buClr>
                <a:schemeClr val="hlink"/>
              </a:buClr>
              <a:buSzPct val="90000"/>
              <a:defRPr/>
            </a:pPr>
            <a:r>
              <a:rPr lang="en" b="1" i="1" dirty="0"/>
              <a:t>- WORKING </a:t>
            </a:r>
            <a:r>
              <a:rPr lang="en" b="1" i="1" dirty="0" smtClean="0"/>
              <a:t>PLACES</a:t>
            </a:r>
            <a:r>
              <a:rPr lang="sr-Latn-RS" b="1" i="1" dirty="0" smtClean="0"/>
              <a:t>, EXPOSURE TO RISK FACTORS</a:t>
            </a:r>
            <a:endParaRPr lang="hr-HR" b="1" i="1" dirty="0"/>
          </a:p>
          <a:p>
            <a:pPr fontAlgn="auto">
              <a:spcBef>
                <a:spcPct val="20000"/>
              </a:spcBef>
              <a:spcAft>
                <a:spcPts val="0"/>
              </a:spcAft>
              <a:buClr>
                <a:schemeClr val="hlink"/>
              </a:buClr>
              <a:buSzPct val="90000"/>
              <a:defRPr/>
            </a:pPr>
            <a:r>
              <a:rPr lang="en" b="1" i="1" dirty="0"/>
              <a:t>- AIR POLLUTION</a:t>
            </a:r>
            <a:endParaRPr lang="hr-HR" b="1" i="1" dirty="0"/>
          </a:p>
          <a:p>
            <a:pPr fontAlgn="auto">
              <a:spcBef>
                <a:spcPct val="20000"/>
              </a:spcBef>
              <a:spcAft>
                <a:spcPts val="0"/>
              </a:spcAft>
              <a:buClr>
                <a:schemeClr val="hlink"/>
              </a:buClr>
              <a:buSzPct val="90000"/>
              <a:defRPr/>
            </a:pPr>
            <a:r>
              <a:rPr lang="en" b="1" i="1" dirty="0"/>
              <a:t>- INFECTIONS</a:t>
            </a:r>
            <a:endParaRPr lang="hr-HR" b="1" i="1" dirty="0"/>
          </a:p>
          <a:p>
            <a:pPr fontAlgn="auto">
              <a:spcBef>
                <a:spcPct val="20000"/>
              </a:spcBef>
              <a:spcAft>
                <a:spcPts val="0"/>
              </a:spcAft>
              <a:buClr>
                <a:schemeClr val="hlink"/>
              </a:buClr>
              <a:buSzPct val="90000"/>
              <a:defRPr/>
            </a:pPr>
            <a:r>
              <a:rPr lang="en" b="1" i="1" dirty="0"/>
              <a:t>- </a:t>
            </a:r>
            <a:r>
              <a:rPr lang="en" b="1" i="1" dirty="0" smtClean="0"/>
              <a:t>SOCIOECONOMIC</a:t>
            </a:r>
            <a:r>
              <a:rPr lang="sr-Latn-RS" b="1" i="1" dirty="0" smtClean="0"/>
              <a:t>AL</a:t>
            </a:r>
            <a:r>
              <a:rPr lang="en" b="1" i="1" dirty="0" smtClean="0"/>
              <a:t> </a:t>
            </a:r>
            <a:r>
              <a:rPr lang="en" b="1" i="1" dirty="0"/>
              <a:t>STATUS</a:t>
            </a:r>
            <a:endParaRPr lang="en-GB" b="1" i="1" dirty="0"/>
          </a:p>
        </p:txBody>
      </p:sp>
      <p:sp>
        <p:nvSpPr>
          <p:cNvPr id="380932" name="Rectangle 4">
            <a:extLst>
              <a:ext uri="{FF2B5EF4-FFF2-40B4-BE49-F238E27FC236}">
                <a16:creationId xmlns="" xmlns:a16="http://schemas.microsoft.com/office/drawing/2014/main" id="{41DD7CB4-C93D-43CE-B283-1725FB9DDFFC}"/>
              </a:ext>
            </a:extLst>
          </p:cNvPr>
          <p:cNvSpPr>
            <a:spLocks noChangeArrowheads="1"/>
          </p:cNvSpPr>
          <p:nvPr/>
        </p:nvSpPr>
        <p:spPr bwMode="auto">
          <a:xfrm>
            <a:off x="127000" y="3251200"/>
            <a:ext cx="2765425" cy="3294063"/>
          </a:xfrm>
          <a:prstGeom prst="rect">
            <a:avLst/>
          </a:prstGeom>
          <a:solidFill>
            <a:schemeClr val="accent5">
              <a:lumMod val="75000"/>
            </a:schemeClr>
          </a:solidFill>
          <a:ln w="9525">
            <a:noFill/>
            <a:miter lim="800000"/>
            <a:headEnd/>
            <a:tailEnd/>
          </a:ln>
          <a:effectLst>
            <a:outerShdw dist="35921" dir="2700000" algn="ctr" rotWithShape="0">
              <a:srgbClr val="000000"/>
            </a:outerShdw>
          </a:effectLst>
        </p:spPr>
        <p:txBody>
          <a:bodyPr/>
          <a:lstStyle/>
          <a:p>
            <a:pPr fontAlgn="auto">
              <a:spcBef>
                <a:spcPct val="20000"/>
              </a:spcBef>
              <a:spcAft>
                <a:spcPts val="0"/>
              </a:spcAft>
              <a:buClr>
                <a:schemeClr val="hlink"/>
              </a:buClr>
              <a:buSzPct val="90000"/>
              <a:buFont typeface="Wingdings" pitchFamily="2" charset="2"/>
              <a:buNone/>
              <a:defRPr/>
            </a:pPr>
            <a:endParaRPr lang="hr-HR" sz="2800" i="1" dirty="0">
              <a:solidFill>
                <a:srgbClr val="FCF004"/>
              </a:solidFill>
              <a:effectLst>
                <a:outerShdw blurRad="38100" dist="38100" dir="2700000" algn="tl">
                  <a:srgbClr val="000000"/>
                </a:outerShdw>
              </a:effectLst>
              <a:latin typeface="+mn-lt"/>
              <a:cs typeface="+mn-cs"/>
            </a:endParaRPr>
          </a:p>
          <a:p>
            <a:pPr fontAlgn="auto">
              <a:spcBef>
                <a:spcPct val="20000"/>
              </a:spcBef>
              <a:spcAft>
                <a:spcPts val="0"/>
              </a:spcAft>
              <a:buClr>
                <a:schemeClr val="hlink"/>
              </a:buClr>
              <a:buSzPct val="90000"/>
              <a:buFont typeface="Wingdings" pitchFamily="2" charset="2"/>
              <a:buNone/>
              <a:defRPr/>
            </a:pPr>
            <a:r>
              <a:rPr lang="en" sz="2000" b="1" i="1" dirty="0" smtClean="0">
                <a:solidFill>
                  <a:srgbClr val="FCF004"/>
                </a:solidFill>
              </a:rPr>
              <a:t>ENVIRONMENT</a:t>
            </a:r>
            <a:r>
              <a:rPr lang="sr-Latn-RS" sz="2000" b="1" i="1" dirty="0" smtClean="0">
                <a:solidFill>
                  <a:srgbClr val="FCF004"/>
                </a:solidFill>
              </a:rPr>
              <a:t>AL FACTORS</a:t>
            </a:r>
            <a:endParaRPr lang="en-GB" sz="2000" b="1" i="1" dirty="0">
              <a:solidFill>
                <a:srgbClr val="FCF004"/>
              </a:solidFill>
            </a:endParaRPr>
          </a:p>
        </p:txBody>
      </p:sp>
      <p:sp>
        <p:nvSpPr>
          <p:cNvPr id="380933" name="Rectangle 5">
            <a:extLst>
              <a:ext uri="{FF2B5EF4-FFF2-40B4-BE49-F238E27FC236}">
                <a16:creationId xmlns="" xmlns:a16="http://schemas.microsoft.com/office/drawing/2014/main" id="{B9E567AF-A494-4369-B01D-A22983CCB22D}"/>
              </a:ext>
            </a:extLst>
          </p:cNvPr>
          <p:cNvSpPr>
            <a:spLocks noChangeArrowheads="1"/>
          </p:cNvSpPr>
          <p:nvPr/>
        </p:nvSpPr>
        <p:spPr bwMode="auto">
          <a:xfrm>
            <a:off x="2854325" y="1919288"/>
            <a:ext cx="6080125" cy="1331912"/>
          </a:xfrm>
          <a:prstGeom prst="rect">
            <a:avLst/>
          </a:prstGeom>
          <a:solidFill>
            <a:schemeClr val="bg1"/>
          </a:solidFill>
          <a:ln w="9525">
            <a:noFill/>
            <a:miter lim="800000"/>
            <a:headEnd/>
            <a:tailEnd/>
          </a:ln>
          <a:effectLst>
            <a:outerShdw dist="35921" dir="2700000" algn="ctr" rotWithShape="0">
              <a:srgbClr val="000000"/>
            </a:outerShdw>
          </a:effectLst>
        </p:spPr>
        <p:txBody>
          <a:bodyPr/>
          <a:lstStyle/>
          <a:p>
            <a:pPr fontAlgn="auto">
              <a:spcBef>
                <a:spcPct val="20000"/>
              </a:spcBef>
              <a:spcAft>
                <a:spcPts val="0"/>
              </a:spcAft>
              <a:buClr>
                <a:schemeClr val="hlink"/>
              </a:buClr>
              <a:buSzPct val="90000"/>
              <a:defRPr/>
            </a:pPr>
            <a:r>
              <a:rPr lang="en" b="1" i="1" dirty="0"/>
              <a:t>- GENETIC </a:t>
            </a:r>
            <a:r>
              <a:rPr lang="en" b="1" i="1" dirty="0" smtClean="0"/>
              <a:t>(al</a:t>
            </a:r>
            <a:r>
              <a:rPr lang="sr-Latn-RS" b="1" i="1" dirty="0" smtClean="0"/>
              <a:t>ph</a:t>
            </a:r>
            <a:r>
              <a:rPr lang="en" b="1" i="1" dirty="0" smtClean="0"/>
              <a:t>a - 1 AT</a:t>
            </a:r>
            <a:r>
              <a:rPr lang="sr-Latn-RS" b="1" i="1" dirty="0" smtClean="0"/>
              <a:t> deficiency</a:t>
            </a:r>
            <a:r>
              <a:rPr lang="en" b="1" i="1" dirty="0" smtClean="0"/>
              <a:t>)</a:t>
            </a:r>
            <a:endParaRPr lang="en" b="1" i="1" dirty="0"/>
          </a:p>
          <a:p>
            <a:pPr fontAlgn="auto">
              <a:spcBef>
                <a:spcPct val="20000"/>
              </a:spcBef>
              <a:spcAft>
                <a:spcPts val="0"/>
              </a:spcAft>
              <a:buClr>
                <a:schemeClr val="hlink"/>
              </a:buClr>
              <a:buSzPct val="90000"/>
              <a:defRPr/>
            </a:pPr>
            <a:r>
              <a:rPr lang="en" b="1" i="1" dirty="0"/>
              <a:t>- BRONCHIAL HYPERREACTIVITY     </a:t>
            </a:r>
          </a:p>
          <a:p>
            <a:pPr fontAlgn="auto">
              <a:spcBef>
                <a:spcPct val="20000"/>
              </a:spcBef>
              <a:spcAft>
                <a:spcPts val="0"/>
              </a:spcAft>
              <a:buClr>
                <a:schemeClr val="hlink"/>
              </a:buClr>
              <a:buSzPct val="90000"/>
              <a:defRPr/>
            </a:pPr>
            <a:r>
              <a:rPr lang="en" b="1" i="1" dirty="0"/>
              <a:t>- GROWTH </a:t>
            </a:r>
            <a:r>
              <a:rPr lang="sr-Latn-RS" b="1" i="1" dirty="0" smtClean="0"/>
              <a:t>AND</a:t>
            </a:r>
            <a:r>
              <a:rPr lang="en" b="1" i="1" dirty="0" smtClean="0"/>
              <a:t> </a:t>
            </a:r>
            <a:r>
              <a:rPr lang="en" b="1" i="1" dirty="0"/>
              <a:t>DEVELOPMENT </a:t>
            </a:r>
            <a:r>
              <a:rPr lang="sr-Latn-RS" b="1" i="1" dirty="0" smtClean="0"/>
              <a:t>OF THE </a:t>
            </a:r>
            <a:r>
              <a:rPr lang="en" b="1" i="1" dirty="0" smtClean="0"/>
              <a:t>LUNGS</a:t>
            </a:r>
            <a:endParaRPr lang="en-GB" b="1" i="1" dirty="0"/>
          </a:p>
        </p:txBody>
      </p:sp>
      <p:sp>
        <p:nvSpPr>
          <p:cNvPr id="380934" name="Rectangle 6">
            <a:extLst>
              <a:ext uri="{FF2B5EF4-FFF2-40B4-BE49-F238E27FC236}">
                <a16:creationId xmlns="" xmlns:a16="http://schemas.microsoft.com/office/drawing/2014/main" id="{8EA41FCD-0CF2-4BD8-988F-14F349FC3049}"/>
              </a:ext>
            </a:extLst>
          </p:cNvPr>
          <p:cNvSpPr>
            <a:spLocks noChangeArrowheads="1"/>
          </p:cNvSpPr>
          <p:nvPr/>
        </p:nvSpPr>
        <p:spPr bwMode="auto">
          <a:xfrm>
            <a:off x="88900" y="1919288"/>
            <a:ext cx="2765425" cy="1331912"/>
          </a:xfrm>
          <a:prstGeom prst="rect">
            <a:avLst/>
          </a:prstGeom>
          <a:solidFill>
            <a:schemeClr val="accent5">
              <a:lumMod val="75000"/>
            </a:schemeClr>
          </a:solidFill>
          <a:ln w="9525">
            <a:noFill/>
            <a:miter lim="800000"/>
            <a:headEnd/>
            <a:tailEnd/>
          </a:ln>
          <a:effectLst>
            <a:outerShdw dist="35921" dir="2700000" algn="ctr" rotWithShape="0">
              <a:srgbClr val="000000"/>
            </a:outerShdw>
          </a:effectLst>
        </p:spPr>
        <p:txBody>
          <a:bodyPr/>
          <a:lstStyle/>
          <a:p>
            <a:pPr fontAlgn="auto">
              <a:spcBef>
                <a:spcPct val="20000"/>
              </a:spcBef>
              <a:spcAft>
                <a:spcPts val="0"/>
              </a:spcAft>
              <a:buClr>
                <a:schemeClr val="hlink"/>
              </a:buClr>
              <a:buSzPct val="90000"/>
              <a:buFont typeface="Wingdings" pitchFamily="2" charset="2"/>
              <a:buNone/>
              <a:defRPr/>
            </a:pPr>
            <a:r>
              <a:rPr lang="en" sz="2800" b="1" dirty="0">
                <a:solidFill>
                  <a:srgbClr val="FCF004"/>
                </a:solidFill>
                <a:effectLst>
                  <a:outerShdw blurRad="38100" dist="38100" dir="2700000" algn="tl">
                    <a:srgbClr val="000000"/>
                  </a:outerShdw>
                </a:effectLst>
                <a:latin typeface="+mn-lt"/>
                <a:cs typeface="+mn-cs"/>
              </a:rPr>
              <a:t> FACTORS</a:t>
            </a:r>
            <a:endParaRPr lang="hr-HR" sz="2800" b="1" dirty="0">
              <a:solidFill>
                <a:srgbClr val="FCF004"/>
              </a:solidFill>
              <a:effectLst>
                <a:outerShdw blurRad="38100" dist="38100" dir="2700000" algn="tl">
                  <a:srgbClr val="000000"/>
                </a:outerShdw>
              </a:effectLst>
              <a:latin typeface="+mn-lt"/>
              <a:cs typeface="+mn-cs"/>
            </a:endParaRPr>
          </a:p>
          <a:p>
            <a:pPr fontAlgn="auto">
              <a:spcBef>
                <a:spcPct val="20000"/>
              </a:spcBef>
              <a:spcAft>
                <a:spcPts val="0"/>
              </a:spcAft>
              <a:buClr>
                <a:schemeClr val="hlink"/>
              </a:buClr>
              <a:buSzPct val="90000"/>
              <a:buFont typeface="Wingdings" pitchFamily="2" charset="2"/>
              <a:buNone/>
              <a:defRPr/>
            </a:pPr>
            <a:r>
              <a:rPr lang="en" sz="2800" b="1" dirty="0">
                <a:solidFill>
                  <a:srgbClr val="FCF004"/>
                </a:solidFill>
                <a:effectLst>
                  <a:outerShdw blurRad="38100" dist="38100" dir="2700000" algn="tl">
                    <a:srgbClr val="000000"/>
                  </a:outerShdw>
                </a:effectLst>
                <a:latin typeface="+mn-lt"/>
                <a:cs typeface="+mn-cs"/>
              </a:rPr>
              <a:t> THE HOST</a:t>
            </a:r>
            <a:endParaRPr lang="en-GB" sz="2800" b="1" dirty="0">
              <a:solidFill>
                <a:srgbClr val="FCF004"/>
              </a:solidFill>
              <a:effectLst>
                <a:outerShdw blurRad="38100" dist="38100" dir="2700000" algn="tl">
                  <a:srgbClr val="000000"/>
                </a:outerShdw>
              </a:effectLst>
              <a:latin typeface="+mn-lt"/>
              <a:cs typeface="+mn-cs"/>
            </a:endParaRPr>
          </a:p>
        </p:txBody>
      </p:sp>
      <p:sp>
        <p:nvSpPr>
          <p:cNvPr id="380935" name="Line 7">
            <a:extLst>
              <a:ext uri="{FF2B5EF4-FFF2-40B4-BE49-F238E27FC236}">
                <a16:creationId xmlns="" xmlns:a16="http://schemas.microsoft.com/office/drawing/2014/main" id="{60940512-2FF5-4F9D-9C71-E5179B86CB9F}"/>
              </a:ext>
            </a:extLst>
          </p:cNvPr>
          <p:cNvSpPr>
            <a:spLocks noChangeShapeType="1"/>
          </p:cNvSpPr>
          <p:nvPr/>
        </p:nvSpPr>
        <p:spPr bwMode="auto">
          <a:xfrm>
            <a:off x="88900" y="1919288"/>
            <a:ext cx="8845550" cy="0"/>
          </a:xfrm>
          <a:prstGeom prst="line">
            <a:avLst/>
          </a:prstGeom>
          <a:noFill/>
          <a:ln w="28575" cap="sq">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380936" name="Line 8">
            <a:extLst>
              <a:ext uri="{FF2B5EF4-FFF2-40B4-BE49-F238E27FC236}">
                <a16:creationId xmlns="" xmlns:a16="http://schemas.microsoft.com/office/drawing/2014/main" id="{7F6148DB-2F72-4C22-AB12-43D3D4330639}"/>
              </a:ext>
            </a:extLst>
          </p:cNvPr>
          <p:cNvSpPr>
            <a:spLocks noChangeShapeType="1"/>
          </p:cNvSpPr>
          <p:nvPr/>
        </p:nvSpPr>
        <p:spPr bwMode="auto">
          <a:xfrm>
            <a:off x="88900" y="3251200"/>
            <a:ext cx="8845550" cy="0"/>
          </a:xfrm>
          <a:prstGeom prst="line">
            <a:avLst/>
          </a:prstGeom>
          <a:noFill/>
          <a:ln w="12700">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380937" name="Line 9">
            <a:extLst>
              <a:ext uri="{FF2B5EF4-FFF2-40B4-BE49-F238E27FC236}">
                <a16:creationId xmlns="" xmlns:a16="http://schemas.microsoft.com/office/drawing/2014/main" id="{F855F59B-201E-47D0-B9FD-CE10C026C823}"/>
              </a:ext>
            </a:extLst>
          </p:cNvPr>
          <p:cNvSpPr>
            <a:spLocks noChangeShapeType="1"/>
          </p:cNvSpPr>
          <p:nvPr/>
        </p:nvSpPr>
        <p:spPr bwMode="auto">
          <a:xfrm>
            <a:off x="88900" y="6545263"/>
            <a:ext cx="8845550" cy="0"/>
          </a:xfrm>
          <a:prstGeom prst="line">
            <a:avLst/>
          </a:prstGeom>
          <a:noFill/>
          <a:ln w="28575" cap="sq">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380938" name="Line 10">
            <a:extLst>
              <a:ext uri="{FF2B5EF4-FFF2-40B4-BE49-F238E27FC236}">
                <a16:creationId xmlns="" xmlns:a16="http://schemas.microsoft.com/office/drawing/2014/main" id="{7075EE81-DB2C-47E9-8BD2-856C28D56895}"/>
              </a:ext>
            </a:extLst>
          </p:cNvPr>
          <p:cNvSpPr>
            <a:spLocks noChangeShapeType="1"/>
          </p:cNvSpPr>
          <p:nvPr/>
        </p:nvSpPr>
        <p:spPr bwMode="auto">
          <a:xfrm>
            <a:off x="88900" y="1919288"/>
            <a:ext cx="0" cy="4625975"/>
          </a:xfrm>
          <a:prstGeom prst="line">
            <a:avLst/>
          </a:prstGeom>
          <a:noFill/>
          <a:ln w="28575" cap="sq">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380939" name="Line 11">
            <a:extLst>
              <a:ext uri="{FF2B5EF4-FFF2-40B4-BE49-F238E27FC236}">
                <a16:creationId xmlns="" xmlns:a16="http://schemas.microsoft.com/office/drawing/2014/main" id="{0B3F8203-D3E6-4030-B74D-9D54CBE9AFC5}"/>
              </a:ext>
            </a:extLst>
          </p:cNvPr>
          <p:cNvSpPr>
            <a:spLocks noChangeShapeType="1"/>
          </p:cNvSpPr>
          <p:nvPr/>
        </p:nvSpPr>
        <p:spPr bwMode="auto">
          <a:xfrm>
            <a:off x="2854325" y="1919288"/>
            <a:ext cx="0" cy="4625975"/>
          </a:xfrm>
          <a:prstGeom prst="line">
            <a:avLst/>
          </a:prstGeom>
          <a:noFill/>
          <a:ln w="12700">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380940" name="Line 12">
            <a:extLst>
              <a:ext uri="{FF2B5EF4-FFF2-40B4-BE49-F238E27FC236}">
                <a16:creationId xmlns="" xmlns:a16="http://schemas.microsoft.com/office/drawing/2014/main" id="{9FD1F354-6EF2-485E-949B-6F1067A91A48}"/>
              </a:ext>
            </a:extLst>
          </p:cNvPr>
          <p:cNvSpPr>
            <a:spLocks noChangeShapeType="1"/>
          </p:cNvSpPr>
          <p:nvPr/>
        </p:nvSpPr>
        <p:spPr bwMode="auto">
          <a:xfrm>
            <a:off x="8934450" y="1919288"/>
            <a:ext cx="0" cy="4625975"/>
          </a:xfrm>
          <a:prstGeom prst="line">
            <a:avLst/>
          </a:prstGeom>
          <a:noFill/>
          <a:ln w="28575" cap="sq">
            <a:solidFill>
              <a:srgbClr val="FCF004"/>
            </a:solidFill>
            <a:round/>
            <a:headEnd/>
            <a:tailEnd/>
          </a:ln>
          <a:effectLst>
            <a:outerShdw dist="35921" dir="2700000" algn="ctr" rotWithShape="0">
              <a:srgbClr val="000000"/>
            </a:outerShdw>
          </a:effectLst>
        </p:spPr>
        <p:txBody>
          <a:bodyPr/>
          <a:lstStyle/>
          <a:p>
            <a:pPr fontAlgn="auto">
              <a:spcBef>
                <a:spcPts val="0"/>
              </a:spcBef>
              <a:spcAft>
                <a:spcPts val="0"/>
              </a:spcAft>
              <a:defRPr/>
            </a:pPr>
            <a:endParaRPr lang="en-US">
              <a:latin typeface="+mn-lt"/>
              <a:cs typeface="+mn-cs"/>
            </a:endParaRPr>
          </a:p>
        </p:txBody>
      </p:sp>
      <p:sp>
        <p:nvSpPr>
          <p:cNvPr id="13" name="Rectangle 2">
            <a:extLst>
              <a:ext uri="{FF2B5EF4-FFF2-40B4-BE49-F238E27FC236}">
                <a16:creationId xmlns="" xmlns:a16="http://schemas.microsoft.com/office/drawing/2014/main" id="{698C25EF-0052-436C-8B23-6C0F29D40446}"/>
              </a:ext>
            </a:extLst>
          </p:cNvPr>
          <p:cNvSpPr txBox="1">
            <a:spLocks noChangeArrowheads="1"/>
          </p:cNvSpPr>
          <p:nvPr/>
        </p:nvSpPr>
        <p:spPr>
          <a:xfrm>
            <a:off x="1066800" y="282575"/>
            <a:ext cx="7825680" cy="1143000"/>
          </a:xfrm>
          <a:prstGeom prst="rect">
            <a:avLst/>
          </a:prstGeom>
          <a:solidFill>
            <a:schemeClr val="bg1"/>
          </a:solidFill>
          <a:effectLst>
            <a:outerShdw dist="35921" dir="2700000" algn="ctr" rotWithShape="0">
              <a:srgbClr val="000000"/>
            </a:outerShdw>
          </a:effectLst>
        </p:spPr>
        <p:txBody>
          <a:bodyPr anchor="ctr">
            <a:normAutofit/>
          </a:bodyPr>
          <a:lstStyle/>
          <a:p>
            <a:pPr algn="ctr" fontAlgn="auto">
              <a:spcAft>
                <a:spcPts val="0"/>
              </a:spcAft>
              <a:defRPr/>
            </a:pPr>
            <a:r>
              <a:rPr lang="en" sz="4000" b="1" i="1" dirty="0">
                <a:solidFill>
                  <a:schemeClr val="tx2">
                    <a:satMod val="130000"/>
                  </a:schemeClr>
                </a:solidFill>
                <a:ea typeface="+mj-ea"/>
              </a:rPr>
              <a:t>      </a:t>
            </a:r>
            <a:r>
              <a:rPr lang="sr-Latn-RS" sz="4000" b="1" i="1" dirty="0" smtClean="0">
                <a:solidFill>
                  <a:schemeClr val="tx2">
                    <a:satMod val="130000"/>
                  </a:schemeClr>
                </a:solidFill>
                <a:ea typeface="+mj-ea"/>
              </a:rPr>
              <a:t>COPD risk f</a:t>
            </a:r>
            <a:r>
              <a:rPr lang="en" sz="4000" b="1" i="1" dirty="0" smtClean="0">
                <a:solidFill>
                  <a:schemeClr val="tx2">
                    <a:satMod val="130000"/>
                  </a:schemeClr>
                </a:solidFill>
                <a:ea typeface="+mj-ea"/>
              </a:rPr>
              <a:t>actors</a:t>
            </a:r>
            <a:endParaRPr lang="en-GB" sz="4400" b="1" i="1" dirty="0">
              <a:solidFill>
                <a:schemeClr val="tx2">
                  <a:satMod val="130000"/>
                </a:schemeClr>
              </a:solidFill>
              <a:ea typeface="+mj-ea"/>
            </a:endParaRPr>
          </a:p>
        </p:txBody>
      </p:sp>
      <p:sp>
        <p:nvSpPr>
          <p:cNvPr id="14" name="Rectangle 6">
            <a:extLst>
              <a:ext uri="{FF2B5EF4-FFF2-40B4-BE49-F238E27FC236}">
                <a16:creationId xmlns="" xmlns:a16="http://schemas.microsoft.com/office/drawing/2014/main" id="{8ED3EA09-1B23-48A3-905F-55F4439EB0FE}"/>
              </a:ext>
            </a:extLst>
          </p:cNvPr>
          <p:cNvSpPr>
            <a:spLocks noChangeArrowheads="1"/>
          </p:cNvSpPr>
          <p:nvPr/>
        </p:nvSpPr>
        <p:spPr bwMode="auto">
          <a:xfrm>
            <a:off x="88900" y="1916113"/>
            <a:ext cx="2765425" cy="1331912"/>
          </a:xfrm>
          <a:prstGeom prst="rect">
            <a:avLst/>
          </a:prstGeom>
          <a:solidFill>
            <a:schemeClr val="accent5">
              <a:lumMod val="75000"/>
            </a:schemeClr>
          </a:solidFill>
          <a:ln w="9525">
            <a:noFill/>
            <a:miter lim="800000"/>
            <a:headEnd/>
            <a:tailEnd/>
          </a:ln>
          <a:effectLst>
            <a:outerShdw dist="35921" dir="2700000" algn="ctr" rotWithShape="0">
              <a:srgbClr val="000000"/>
            </a:outerShdw>
          </a:effectLst>
        </p:spPr>
        <p:txBody>
          <a:bodyPr/>
          <a:lstStyle/>
          <a:p>
            <a:pPr fontAlgn="auto">
              <a:spcBef>
                <a:spcPct val="20000"/>
              </a:spcBef>
              <a:spcAft>
                <a:spcPts val="0"/>
              </a:spcAft>
              <a:buClr>
                <a:schemeClr val="hlink"/>
              </a:buClr>
              <a:buSzPct val="90000"/>
              <a:buFont typeface="Wingdings" pitchFamily="2" charset="2"/>
              <a:buNone/>
              <a:defRPr/>
            </a:pPr>
            <a:r>
              <a:rPr lang="en" sz="2800" b="1" i="1" dirty="0">
                <a:solidFill>
                  <a:srgbClr val="FCF004"/>
                </a:solidFill>
                <a:effectLst>
                  <a:outerShdw blurRad="38100" dist="38100" dir="2700000" algn="tl">
                    <a:srgbClr val="000000"/>
                  </a:outerShdw>
                </a:effectLst>
                <a:latin typeface="+mn-lt"/>
                <a:cs typeface="+mn-cs"/>
              </a:rPr>
              <a:t> </a:t>
            </a:r>
            <a:r>
              <a:rPr lang="sr-Latn-RS" sz="2800" b="1" i="1" dirty="0" smtClean="0">
                <a:solidFill>
                  <a:srgbClr val="FCF004"/>
                </a:solidFill>
              </a:rPr>
              <a:t>HOST F</a:t>
            </a:r>
            <a:r>
              <a:rPr lang="en" sz="2800" b="1" i="1" dirty="0" smtClean="0">
                <a:solidFill>
                  <a:srgbClr val="FCF004"/>
                </a:solidFill>
              </a:rPr>
              <a:t>ACTOR</a:t>
            </a:r>
            <a:r>
              <a:rPr lang="sr-Latn-RS" sz="2800" b="1" i="1" dirty="0">
                <a:solidFill>
                  <a:srgbClr val="FCF004"/>
                </a:solidFill>
              </a:rPr>
              <a:t>S</a:t>
            </a:r>
            <a:endParaRPr lang="hr-HR" sz="2800" b="1" i="1" dirty="0">
              <a:solidFill>
                <a:srgbClr val="FCF004"/>
              </a:solidFill>
            </a:endParaRPr>
          </a:p>
        </p:txBody>
      </p:sp>
    </p:spTree>
  </p:cSld>
  <p:clrMapOvr>
    <a:masterClrMapping/>
  </p:clrMapOvr>
  <p:transition advTm="32997"/>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0" name="Group 40">
            <a:extLst>
              <a:ext uri="{FF2B5EF4-FFF2-40B4-BE49-F238E27FC236}">
                <a16:creationId xmlns="" xmlns:a16="http://schemas.microsoft.com/office/drawing/2014/main" id="{45553176-228C-44CD-95CD-0103CC14BF3F}"/>
              </a:ext>
            </a:extLst>
          </p:cNvPr>
          <p:cNvGrpSpPr>
            <a:grpSpLocks/>
          </p:cNvGrpSpPr>
          <p:nvPr/>
        </p:nvGrpSpPr>
        <p:grpSpPr bwMode="auto">
          <a:xfrm>
            <a:off x="366712" y="1866900"/>
            <a:ext cx="4692650" cy="3490913"/>
            <a:chOff x="627" y="1147"/>
            <a:chExt cx="2956" cy="2199"/>
          </a:xfrm>
        </p:grpSpPr>
        <p:sp>
          <p:nvSpPr>
            <p:cNvPr id="73734" name="AutoShape 11">
              <a:extLst>
                <a:ext uri="{FF2B5EF4-FFF2-40B4-BE49-F238E27FC236}">
                  <a16:creationId xmlns="" xmlns:a16="http://schemas.microsoft.com/office/drawing/2014/main" id="{08A8C4A6-0441-43C2-A026-1739E681A471}"/>
                </a:ext>
              </a:extLst>
            </p:cNvPr>
            <p:cNvSpPr>
              <a:spLocks noChangeArrowheads="1"/>
            </p:cNvSpPr>
            <p:nvPr/>
          </p:nvSpPr>
          <p:spPr bwMode="auto">
            <a:xfrm rot="5400000">
              <a:off x="3436" y="1905"/>
              <a:ext cx="184" cy="99"/>
            </a:xfrm>
            <a:prstGeom prst="triangle">
              <a:avLst>
                <a:gd name="adj" fmla="val 50000"/>
              </a:avLst>
            </a:prstGeom>
            <a:solidFill>
              <a:srgbClr val="FF0000"/>
            </a:solidFill>
            <a:ln w="38100">
              <a:solidFill>
                <a:schemeClr val="accent2"/>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rgbClr val="FFFFFF"/>
                </a:solidFill>
                <a:latin typeface="Gill Sans MT" panose="020B0502020104020203" pitchFamily="34" charset="0"/>
                <a:sym typeface="Arial" panose="020B0604020202020204" pitchFamily="34" charset="0"/>
              </a:endParaRPr>
            </a:p>
          </p:txBody>
        </p:sp>
        <p:grpSp>
          <p:nvGrpSpPr>
            <p:cNvPr id="73735" name="Group 39">
              <a:extLst>
                <a:ext uri="{FF2B5EF4-FFF2-40B4-BE49-F238E27FC236}">
                  <a16:creationId xmlns="" xmlns:a16="http://schemas.microsoft.com/office/drawing/2014/main" id="{4137C337-D3CE-4A63-BEDF-3395BFECF69F}"/>
                </a:ext>
              </a:extLst>
            </p:cNvPr>
            <p:cNvGrpSpPr>
              <a:grpSpLocks/>
            </p:cNvGrpSpPr>
            <p:nvPr/>
          </p:nvGrpSpPr>
          <p:grpSpPr bwMode="auto">
            <a:xfrm>
              <a:off x="627" y="1147"/>
              <a:ext cx="2057" cy="2199"/>
              <a:chOff x="627" y="1147"/>
              <a:chExt cx="2057" cy="2199"/>
            </a:xfrm>
          </p:grpSpPr>
          <p:grpSp>
            <p:nvGrpSpPr>
              <p:cNvPr id="73740" name="Group 38">
                <a:extLst>
                  <a:ext uri="{FF2B5EF4-FFF2-40B4-BE49-F238E27FC236}">
                    <a16:creationId xmlns="" xmlns:a16="http://schemas.microsoft.com/office/drawing/2014/main" id="{2388F037-923A-4AC0-B19B-C3342CF83897}"/>
                  </a:ext>
                </a:extLst>
              </p:cNvPr>
              <p:cNvGrpSpPr>
                <a:grpSpLocks/>
              </p:cNvGrpSpPr>
              <p:nvPr/>
            </p:nvGrpSpPr>
            <p:grpSpPr bwMode="auto">
              <a:xfrm>
                <a:off x="684" y="1147"/>
                <a:ext cx="1962" cy="464"/>
                <a:chOff x="684" y="1147"/>
                <a:chExt cx="1962" cy="464"/>
              </a:xfrm>
            </p:grpSpPr>
            <p:sp>
              <p:nvSpPr>
                <p:cNvPr id="73749" name="AutoShape 14">
                  <a:extLst>
                    <a:ext uri="{FF2B5EF4-FFF2-40B4-BE49-F238E27FC236}">
                      <a16:creationId xmlns="" xmlns:a16="http://schemas.microsoft.com/office/drawing/2014/main" id="{F37CF537-EA73-45E0-B29C-75451420EB83}"/>
                    </a:ext>
                  </a:extLst>
                </p:cNvPr>
                <p:cNvSpPr>
                  <a:spLocks noChangeArrowheads="1"/>
                </p:cNvSpPr>
                <p:nvPr/>
              </p:nvSpPr>
              <p:spPr bwMode="auto">
                <a:xfrm>
                  <a:off x="684" y="1147"/>
                  <a:ext cx="1962" cy="464"/>
                </a:xfrm>
                <a:prstGeom prst="roundRect">
                  <a:avLst>
                    <a:gd name="adj" fmla="val 18620"/>
                  </a:avLst>
                </a:prstGeom>
                <a:solidFill>
                  <a:schemeClr val="bg2"/>
                </a:solidFill>
                <a:ln>
                  <a:noFill/>
                </a:ln>
                <a:effectLst>
                  <a:prstShdw prst="shdw17" dist="17961" dir="2700000">
                    <a:srgbClr val="53002F"/>
                  </a:prstShdw>
                </a:effectLst>
                <a:extLst>
                  <a:ext uri="{91240B29-F687-4F45-9708-019B960494DF}">
                    <a14:hiddenLine xmlns:a14="http://schemas.microsoft.com/office/drawing/2010/main" w="2857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chemeClr val="tx2"/>
                    </a:solidFill>
                    <a:latin typeface="Gill Sans MT" panose="020B0502020104020203" pitchFamily="34" charset="0"/>
                    <a:sym typeface="Arial" panose="020B0604020202020204" pitchFamily="34" charset="0"/>
                  </a:endParaRPr>
                </a:p>
              </p:txBody>
            </p:sp>
            <p:sp>
              <p:nvSpPr>
                <p:cNvPr id="73750" name="Text Box 15">
                  <a:extLst>
                    <a:ext uri="{FF2B5EF4-FFF2-40B4-BE49-F238E27FC236}">
                      <a16:creationId xmlns="" xmlns:a16="http://schemas.microsoft.com/office/drawing/2014/main" id="{4DF2AA05-82A7-484E-995D-CB142D58DB2B}"/>
                    </a:ext>
                  </a:extLst>
                </p:cNvPr>
                <p:cNvSpPr txBox="1">
                  <a:spLocks noChangeArrowheads="1"/>
                </p:cNvSpPr>
                <p:nvPr/>
              </p:nvSpPr>
              <p:spPr bwMode="auto">
                <a:xfrm>
                  <a:off x="1098" y="1273"/>
                  <a:ext cx="113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en" altLang="sr-Latn-RS" b="1" dirty="0" err="1">
                      <a:solidFill>
                        <a:schemeClr val="tx2"/>
                      </a:solidFill>
                      <a:sym typeface="Arial" panose="020B0604020202020204" pitchFamily="34" charset="0"/>
                    </a:rPr>
                    <a:t>Tobacco</a:t>
                  </a:r>
                  <a:r>
                    <a:rPr lang="en" altLang="sr-Latn-RS" b="1" dirty="0">
                      <a:solidFill>
                        <a:schemeClr val="tx2"/>
                      </a:solidFill>
                      <a:sym typeface="Arial" panose="020B0604020202020204" pitchFamily="34" charset="0"/>
                    </a:rPr>
                    <a:t> </a:t>
                  </a:r>
                  <a:r>
                    <a:rPr lang="en" altLang="sr-Latn-RS" b="1" dirty="0" err="1">
                      <a:solidFill>
                        <a:schemeClr val="tx2"/>
                      </a:solidFill>
                      <a:sym typeface="Arial" panose="020B0604020202020204" pitchFamily="34" charset="0"/>
                    </a:rPr>
                    <a:t>smoke</a:t>
                  </a:r>
                  <a:endParaRPr lang="en-US" altLang="sr-Latn-RS" b="1" dirty="0">
                    <a:solidFill>
                      <a:schemeClr val="tx2"/>
                    </a:solidFill>
                    <a:sym typeface="Arial" panose="020B0604020202020204" pitchFamily="34" charset="0"/>
                  </a:endParaRPr>
                </a:p>
              </p:txBody>
            </p:sp>
          </p:grpSp>
          <p:grpSp>
            <p:nvGrpSpPr>
              <p:cNvPr id="73741" name="Group 37">
                <a:extLst>
                  <a:ext uri="{FF2B5EF4-FFF2-40B4-BE49-F238E27FC236}">
                    <a16:creationId xmlns="" xmlns:a16="http://schemas.microsoft.com/office/drawing/2014/main" id="{43D1714B-8268-4664-B9C4-3A85C8E80A7A}"/>
                  </a:ext>
                </a:extLst>
              </p:cNvPr>
              <p:cNvGrpSpPr>
                <a:grpSpLocks/>
              </p:cNvGrpSpPr>
              <p:nvPr/>
            </p:nvGrpSpPr>
            <p:grpSpPr bwMode="auto">
              <a:xfrm>
                <a:off x="644" y="1722"/>
                <a:ext cx="2040" cy="464"/>
                <a:chOff x="644" y="1722"/>
                <a:chExt cx="2040" cy="464"/>
              </a:xfrm>
            </p:grpSpPr>
            <p:sp>
              <p:nvSpPr>
                <p:cNvPr id="73747" name="AutoShape 17">
                  <a:extLst>
                    <a:ext uri="{FF2B5EF4-FFF2-40B4-BE49-F238E27FC236}">
                      <a16:creationId xmlns="" xmlns:a16="http://schemas.microsoft.com/office/drawing/2014/main" id="{7C68CD95-F000-4188-8366-CCAA33427A38}"/>
                    </a:ext>
                  </a:extLst>
                </p:cNvPr>
                <p:cNvSpPr>
                  <a:spLocks noChangeArrowheads="1"/>
                </p:cNvSpPr>
                <p:nvPr/>
              </p:nvSpPr>
              <p:spPr bwMode="auto">
                <a:xfrm>
                  <a:off x="684" y="1722"/>
                  <a:ext cx="1962" cy="464"/>
                </a:xfrm>
                <a:prstGeom prst="roundRect">
                  <a:avLst>
                    <a:gd name="adj" fmla="val 18620"/>
                  </a:avLst>
                </a:prstGeom>
                <a:solidFill>
                  <a:schemeClr val="bg2"/>
                </a:solidFill>
                <a:ln>
                  <a:noFill/>
                </a:ln>
                <a:effectLst>
                  <a:prstShdw prst="shdw17" dist="17961" dir="2700000">
                    <a:srgbClr val="53002F"/>
                  </a:prstShdw>
                </a:effectLst>
                <a:extLst>
                  <a:ext uri="{91240B29-F687-4F45-9708-019B960494DF}">
                    <a14:hiddenLine xmlns:a14="http://schemas.microsoft.com/office/drawing/2010/main" w="2857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chemeClr val="tx2"/>
                    </a:solidFill>
                    <a:latin typeface="Gill Sans MT" panose="020B0502020104020203" pitchFamily="34" charset="0"/>
                    <a:sym typeface="Arial" panose="020B0604020202020204" pitchFamily="34" charset="0"/>
                  </a:endParaRPr>
                </a:p>
              </p:txBody>
            </p:sp>
            <p:sp>
              <p:nvSpPr>
                <p:cNvPr id="73748" name="Text Box 18">
                  <a:extLst>
                    <a:ext uri="{FF2B5EF4-FFF2-40B4-BE49-F238E27FC236}">
                      <a16:creationId xmlns="" xmlns:a16="http://schemas.microsoft.com/office/drawing/2014/main" id="{37B94546-585C-485E-BA63-23D764566029}"/>
                    </a:ext>
                  </a:extLst>
                </p:cNvPr>
                <p:cNvSpPr txBox="1">
                  <a:spLocks noChangeArrowheads="1"/>
                </p:cNvSpPr>
                <p:nvPr/>
              </p:nvSpPr>
              <p:spPr bwMode="auto">
                <a:xfrm>
                  <a:off x="644" y="1813"/>
                  <a:ext cx="20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en" altLang="sr-Latn-RS" b="1" dirty="0" err="1">
                      <a:solidFill>
                        <a:schemeClr val="tx2"/>
                      </a:solidFill>
                      <a:sym typeface="Arial" panose="020B0604020202020204" pitchFamily="34" charset="0"/>
                    </a:rPr>
                    <a:t>Internal</a:t>
                  </a:r>
                  <a:r>
                    <a:rPr lang="en" altLang="sr-Latn-RS" b="1" dirty="0">
                      <a:solidFill>
                        <a:schemeClr val="tx2"/>
                      </a:solidFill>
                      <a:sym typeface="Arial" panose="020B0604020202020204" pitchFamily="34" charset="0"/>
                    </a:rPr>
                    <a:t> </a:t>
                  </a:r>
                  <a:r>
                    <a:rPr lang="en" altLang="sr-Latn-RS" b="1" dirty="0" err="1">
                      <a:solidFill>
                        <a:schemeClr val="tx2"/>
                      </a:solidFill>
                      <a:sym typeface="Arial" panose="020B0604020202020204" pitchFamily="34" charset="0"/>
                    </a:rPr>
                    <a:t>air pollution</a:t>
                  </a:r>
                  <a:endParaRPr lang="en-US" altLang="sr-Latn-RS" b="1" dirty="0">
                    <a:solidFill>
                      <a:schemeClr val="tx2"/>
                    </a:solidFill>
                    <a:sym typeface="Arial" panose="020B0604020202020204" pitchFamily="34" charset="0"/>
                  </a:endParaRPr>
                </a:p>
              </p:txBody>
            </p:sp>
          </p:grpSp>
          <p:sp>
            <p:nvSpPr>
              <p:cNvPr id="73742" name="AutoShape 19">
                <a:extLst>
                  <a:ext uri="{FF2B5EF4-FFF2-40B4-BE49-F238E27FC236}">
                    <a16:creationId xmlns="" xmlns:a16="http://schemas.microsoft.com/office/drawing/2014/main" id="{3A8B53DC-24A5-4D42-BA34-70403768C183}"/>
                  </a:ext>
                </a:extLst>
              </p:cNvPr>
              <p:cNvSpPr>
                <a:spLocks noChangeArrowheads="1"/>
              </p:cNvSpPr>
              <p:nvPr/>
            </p:nvSpPr>
            <p:spPr bwMode="auto">
              <a:xfrm>
                <a:off x="684" y="2298"/>
                <a:ext cx="1962" cy="464"/>
              </a:xfrm>
              <a:prstGeom prst="roundRect">
                <a:avLst>
                  <a:gd name="adj" fmla="val 18620"/>
                </a:avLst>
              </a:prstGeom>
              <a:solidFill>
                <a:schemeClr val="bg2"/>
              </a:solidFill>
              <a:ln>
                <a:noFill/>
              </a:ln>
              <a:effectLst>
                <a:prstShdw prst="shdw17" dist="17961" dir="2700000">
                  <a:srgbClr val="53002F"/>
                </a:prstShdw>
              </a:effectLst>
              <a:extLst>
                <a:ext uri="{91240B29-F687-4F45-9708-019B960494DF}">
                  <a14:hiddenLine xmlns:a14="http://schemas.microsoft.com/office/drawing/2010/main" w="2857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chemeClr val="tx2"/>
                  </a:solidFill>
                  <a:latin typeface="Gill Sans MT" panose="020B0502020104020203" pitchFamily="34" charset="0"/>
                  <a:sym typeface="Arial" panose="020B0604020202020204" pitchFamily="34" charset="0"/>
                </a:endParaRPr>
              </a:p>
            </p:txBody>
          </p:sp>
          <p:sp>
            <p:nvSpPr>
              <p:cNvPr id="73743" name="Text Box 20">
                <a:extLst>
                  <a:ext uri="{FF2B5EF4-FFF2-40B4-BE49-F238E27FC236}">
                    <a16:creationId xmlns="" xmlns:a16="http://schemas.microsoft.com/office/drawing/2014/main" id="{BF001DDA-BB3D-450E-8D27-5F04B1176E49}"/>
                  </a:ext>
                </a:extLst>
              </p:cNvPr>
              <p:cNvSpPr txBox="1">
                <a:spLocks noChangeArrowheads="1"/>
              </p:cNvSpPr>
              <p:nvPr/>
            </p:nvSpPr>
            <p:spPr bwMode="auto">
              <a:xfrm>
                <a:off x="627" y="2295"/>
                <a:ext cx="1920"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400050" indent="-1270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lgn="ctr" eaLnBrk="1" hangingPunct="1">
                  <a:buClr>
                    <a:srgbClr val="FFFFFF"/>
                  </a:buClr>
                  <a:buFont typeface="Arial" panose="020B0604020202020204" pitchFamily="34" charset="0"/>
                  <a:buNone/>
                </a:pPr>
                <a:r>
                  <a:rPr lang="en" altLang="sr-Latn-RS" sz="2000" b="1" dirty="0" err="1">
                    <a:solidFill>
                      <a:schemeClr val="tx2"/>
                    </a:solidFill>
                    <a:sym typeface="Arial" panose="020B0604020202020204" pitchFamily="34" charset="0"/>
                  </a:rPr>
                  <a:t>Professional</a:t>
                </a:r>
                <a:r>
                  <a:rPr lang="en" altLang="sr-Latn-RS" sz="2000" b="1" dirty="0">
                    <a:solidFill>
                      <a:schemeClr val="tx2"/>
                    </a:solidFill>
                    <a:sym typeface="Arial" panose="020B0604020202020204" pitchFamily="34" charset="0"/>
                  </a:rPr>
                  <a:t> </a:t>
                </a:r>
                <a:r>
                  <a:rPr lang="en" altLang="sr-Latn-RS" sz="2000" b="1" dirty="0" err="1">
                    <a:solidFill>
                      <a:schemeClr val="tx2"/>
                    </a:solidFill>
                    <a:sym typeface="Arial" panose="020B0604020202020204" pitchFamily="34" charset="0"/>
                  </a:rPr>
                  <a:t>exposure</a:t>
                </a:r>
                <a:r>
                  <a:rPr lang="en" altLang="sr-Latn-RS" sz="2000" b="1" dirty="0">
                    <a:solidFill>
                      <a:schemeClr val="tx2"/>
                    </a:solidFill>
                    <a:sym typeface="Arial" panose="020B0604020202020204" pitchFamily="34" charset="0"/>
                  </a:rPr>
                  <a:t> </a:t>
                </a:r>
              </a:p>
            </p:txBody>
          </p:sp>
          <p:grpSp>
            <p:nvGrpSpPr>
              <p:cNvPr id="73744" name="Group 36">
                <a:extLst>
                  <a:ext uri="{FF2B5EF4-FFF2-40B4-BE49-F238E27FC236}">
                    <a16:creationId xmlns="" xmlns:a16="http://schemas.microsoft.com/office/drawing/2014/main" id="{E94255D3-CA69-4E24-A6AF-538F2D4ADAD3}"/>
                  </a:ext>
                </a:extLst>
              </p:cNvPr>
              <p:cNvGrpSpPr>
                <a:grpSpLocks/>
              </p:cNvGrpSpPr>
              <p:nvPr/>
            </p:nvGrpSpPr>
            <p:grpSpPr bwMode="auto">
              <a:xfrm>
                <a:off x="684" y="2882"/>
                <a:ext cx="1962" cy="464"/>
                <a:chOff x="684" y="2882"/>
                <a:chExt cx="1962" cy="464"/>
              </a:xfrm>
            </p:grpSpPr>
            <p:sp>
              <p:nvSpPr>
                <p:cNvPr id="73745" name="AutoShape 22">
                  <a:extLst>
                    <a:ext uri="{FF2B5EF4-FFF2-40B4-BE49-F238E27FC236}">
                      <a16:creationId xmlns="" xmlns:a16="http://schemas.microsoft.com/office/drawing/2014/main" id="{91B0F18F-D2D1-4821-BD44-FD81189F54DA}"/>
                    </a:ext>
                  </a:extLst>
                </p:cNvPr>
                <p:cNvSpPr>
                  <a:spLocks noChangeArrowheads="1"/>
                </p:cNvSpPr>
                <p:nvPr/>
              </p:nvSpPr>
              <p:spPr bwMode="auto">
                <a:xfrm>
                  <a:off x="684" y="2882"/>
                  <a:ext cx="1962" cy="464"/>
                </a:xfrm>
                <a:prstGeom prst="roundRect">
                  <a:avLst>
                    <a:gd name="adj" fmla="val 18620"/>
                  </a:avLst>
                </a:prstGeom>
                <a:solidFill>
                  <a:schemeClr val="bg2"/>
                </a:solidFill>
                <a:ln>
                  <a:noFill/>
                </a:ln>
                <a:effectLst>
                  <a:prstShdw prst="shdw17" dist="17961" dir="2700000">
                    <a:srgbClr val="53002F"/>
                  </a:prstShdw>
                </a:effectLst>
                <a:extLst>
                  <a:ext uri="{91240B29-F687-4F45-9708-019B960494DF}">
                    <a14:hiddenLine xmlns:a14="http://schemas.microsoft.com/office/drawing/2010/main" w="2857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endParaRPr lang="sr-Latn-CS" altLang="sr-Latn-RS" b="1">
                    <a:solidFill>
                      <a:schemeClr val="tx2"/>
                    </a:solidFill>
                    <a:latin typeface="Gill Sans MT" panose="020B0502020104020203" pitchFamily="34" charset="0"/>
                    <a:sym typeface="Arial" panose="020B0604020202020204" pitchFamily="34" charset="0"/>
                  </a:endParaRPr>
                </a:p>
              </p:txBody>
            </p:sp>
            <p:sp>
              <p:nvSpPr>
                <p:cNvPr id="73746" name="Text Box 23">
                  <a:extLst>
                    <a:ext uri="{FF2B5EF4-FFF2-40B4-BE49-F238E27FC236}">
                      <a16:creationId xmlns="" xmlns:a16="http://schemas.microsoft.com/office/drawing/2014/main" id="{BFAD2A62-E542-4E7C-8AC6-833E379DD8E0}"/>
                    </a:ext>
                  </a:extLst>
                </p:cNvPr>
                <p:cNvSpPr txBox="1">
                  <a:spLocks noChangeArrowheads="1"/>
                </p:cNvSpPr>
                <p:nvPr/>
              </p:nvSpPr>
              <p:spPr bwMode="auto">
                <a:xfrm>
                  <a:off x="756" y="2983"/>
                  <a:ext cx="18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en" altLang="sr-Latn-RS" b="1" dirty="0" err="1">
                      <a:solidFill>
                        <a:schemeClr val="tx2"/>
                      </a:solidFill>
                      <a:sym typeface="Arial" panose="020B0604020202020204" pitchFamily="34" charset="0"/>
                    </a:rPr>
                    <a:t>Atmospheric</a:t>
                  </a:r>
                  <a:r>
                    <a:rPr lang="en" altLang="sr-Latn-RS" b="1" dirty="0">
                      <a:solidFill>
                        <a:schemeClr val="tx2"/>
                      </a:solidFill>
                      <a:sym typeface="Arial" panose="020B0604020202020204" pitchFamily="34" charset="0"/>
                    </a:rPr>
                    <a:t> </a:t>
                  </a:r>
                  <a:r>
                    <a:rPr lang="en" altLang="sr-Latn-RS" b="1" dirty="0" err="1">
                      <a:solidFill>
                        <a:schemeClr val="tx2"/>
                      </a:solidFill>
                      <a:sym typeface="Arial" panose="020B0604020202020204" pitchFamily="34" charset="0"/>
                    </a:rPr>
                    <a:t>pollution</a:t>
                  </a:r>
                  <a:endParaRPr lang="en-US" altLang="sr-Latn-RS" b="1" dirty="0">
                    <a:solidFill>
                      <a:schemeClr val="tx2"/>
                    </a:solidFill>
                    <a:sym typeface="Arial" panose="020B0604020202020204" pitchFamily="34" charset="0"/>
                  </a:endParaRPr>
                </a:p>
              </p:txBody>
            </p:sp>
          </p:grpSp>
        </p:grpSp>
        <p:grpSp>
          <p:nvGrpSpPr>
            <p:cNvPr id="73736" name="Group 24">
              <a:extLst>
                <a:ext uri="{FF2B5EF4-FFF2-40B4-BE49-F238E27FC236}">
                  <a16:creationId xmlns="" xmlns:a16="http://schemas.microsoft.com/office/drawing/2014/main" id="{F539BDC1-2EE2-4857-B481-ABDA5225AE7C}"/>
                </a:ext>
              </a:extLst>
            </p:cNvPr>
            <p:cNvGrpSpPr>
              <a:grpSpLocks/>
            </p:cNvGrpSpPr>
            <p:nvPr/>
          </p:nvGrpSpPr>
          <p:grpSpPr bwMode="auto">
            <a:xfrm>
              <a:off x="2658" y="1322"/>
              <a:ext cx="332" cy="1808"/>
              <a:chOff x="2658" y="1322"/>
              <a:chExt cx="332" cy="1808"/>
            </a:xfrm>
          </p:grpSpPr>
          <p:sp>
            <p:nvSpPr>
              <p:cNvPr id="73738" name="AutoShape 25">
                <a:extLst>
                  <a:ext uri="{FF2B5EF4-FFF2-40B4-BE49-F238E27FC236}">
                    <a16:creationId xmlns="" xmlns:a16="http://schemas.microsoft.com/office/drawing/2014/main" id="{C79479A0-9788-4DCE-BA8D-B11B2CF49F21}"/>
                  </a:ext>
                </a:extLst>
              </p:cNvPr>
              <p:cNvSpPr>
                <a:spLocks/>
              </p:cNvSpPr>
              <p:nvPr/>
            </p:nvSpPr>
            <p:spPr bwMode="auto">
              <a:xfrm>
                <a:off x="2658" y="1322"/>
                <a:ext cx="332" cy="1808"/>
              </a:xfrm>
              <a:prstGeom prst="rightBrace">
                <a:avLst>
                  <a:gd name="adj1" fmla="val 34641"/>
                  <a:gd name="adj2" fmla="val 35009"/>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rgbClr val="FFFFFF"/>
                  </a:solidFill>
                  <a:latin typeface="Gill Sans MT" panose="020B0502020104020203" pitchFamily="34" charset="0"/>
                  <a:sym typeface="Arial" panose="020B0604020202020204" pitchFamily="34" charset="0"/>
                </a:endParaRPr>
              </a:p>
            </p:txBody>
          </p:sp>
          <p:sp>
            <p:nvSpPr>
              <p:cNvPr id="73739" name="AutoShape 26">
                <a:extLst>
                  <a:ext uri="{FF2B5EF4-FFF2-40B4-BE49-F238E27FC236}">
                    <a16:creationId xmlns="" xmlns:a16="http://schemas.microsoft.com/office/drawing/2014/main" id="{B5CD958B-4A70-421A-90E4-99D2E44093F9}"/>
                  </a:ext>
                </a:extLst>
              </p:cNvPr>
              <p:cNvSpPr>
                <a:spLocks/>
              </p:cNvSpPr>
              <p:nvPr/>
            </p:nvSpPr>
            <p:spPr bwMode="auto">
              <a:xfrm>
                <a:off x="2658" y="1322"/>
                <a:ext cx="332" cy="1214"/>
              </a:xfrm>
              <a:prstGeom prst="rightBrace">
                <a:avLst>
                  <a:gd name="adj1" fmla="val 36448"/>
                  <a:gd name="adj2" fmla="val 51894"/>
                </a:avLst>
              </a:pr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endParaRPr lang="sr-Latn-CS" altLang="sr-Latn-RS" sz="1600" b="1">
                  <a:solidFill>
                    <a:srgbClr val="FFFFFF"/>
                  </a:solidFill>
                  <a:latin typeface="Gill Sans MT" panose="020B0502020104020203" pitchFamily="34" charset="0"/>
                  <a:sym typeface="Arial" panose="020B0604020202020204" pitchFamily="34" charset="0"/>
                </a:endParaRPr>
              </a:p>
            </p:txBody>
          </p:sp>
        </p:grpSp>
        <p:sp>
          <p:nvSpPr>
            <p:cNvPr id="73737" name="Line 27">
              <a:extLst>
                <a:ext uri="{FF2B5EF4-FFF2-40B4-BE49-F238E27FC236}">
                  <a16:creationId xmlns="" xmlns:a16="http://schemas.microsoft.com/office/drawing/2014/main" id="{25AE4338-407E-427D-9252-555E5DD8D013}"/>
                </a:ext>
              </a:extLst>
            </p:cNvPr>
            <p:cNvSpPr>
              <a:spLocks noChangeShapeType="1"/>
            </p:cNvSpPr>
            <p:nvPr/>
          </p:nvSpPr>
          <p:spPr bwMode="auto">
            <a:xfrm>
              <a:off x="2650" y="1955"/>
              <a:ext cx="933" cy="0"/>
            </a:xfrm>
            <a:prstGeom prst="line">
              <a:avLst/>
            </a:prstGeom>
            <a:noFill/>
            <a:ln w="38100">
              <a:solidFill>
                <a:schemeClr val="accent2"/>
              </a:solidFill>
              <a:round/>
              <a:headEnd/>
              <a:tailEnd type="arrow" w="med" len="med"/>
            </a:ln>
            <a:extLst>
              <a:ext uri="{909E8E84-426E-40DD-AFC4-6F175D3DCCD1}">
                <a14:hiddenFill xmlns:a14="http://schemas.microsoft.com/office/drawing/2010/main">
                  <a:noFill/>
                </a14:hiddenFill>
              </a:ext>
            </a:extLst>
          </p:spPr>
          <p:txBody>
            <a:bodyPr/>
            <a:lstStyle/>
            <a:p>
              <a:endParaRPr lang="sr-Latn-RS"/>
            </a:p>
          </p:txBody>
        </p:sp>
      </p:grpSp>
      <p:sp>
        <p:nvSpPr>
          <p:cNvPr id="45060" name="Rectangle 32">
            <a:extLst>
              <a:ext uri="{FF2B5EF4-FFF2-40B4-BE49-F238E27FC236}">
                <a16:creationId xmlns="" xmlns:a16="http://schemas.microsoft.com/office/drawing/2014/main" id="{7845CD73-3CBF-4DC8-88BE-5DC0647E9768}"/>
              </a:ext>
            </a:extLst>
          </p:cNvPr>
          <p:cNvSpPr>
            <a:spLocks noGrp="1" noChangeArrowheads="1"/>
          </p:cNvSpPr>
          <p:nvPr>
            <p:ph type="title" idx="4294967295"/>
          </p:nvPr>
        </p:nvSpPr>
        <p:spPr>
          <a:xfrm>
            <a:off x="0" y="227013"/>
            <a:ext cx="9144000" cy="1143000"/>
          </a:xfrm>
        </p:spPr>
        <p:txBody>
          <a:bodyPr>
            <a:normAutofit fontScale="90000"/>
          </a:bodyPr>
          <a:lstStyle/>
          <a:p>
            <a:pPr algn="ctr" eaLnBrk="1" fontAlgn="auto" hangingPunct="1">
              <a:spcAft>
                <a:spcPts val="0"/>
              </a:spcAft>
              <a:buClr>
                <a:srgbClr val="FFFFFF"/>
              </a:buClr>
              <a:defRPr/>
            </a:pPr>
            <a:r>
              <a:rPr lang="en" sz="3200" b="1" i="1" dirty="0">
                <a:solidFill>
                  <a:schemeClr val="tx2"/>
                </a:solidFill>
                <a:effectLst/>
                <a:latin typeface="Arial" pitchFamily="34" charset="0"/>
                <a:cs typeface="Arial" pitchFamily="34" charset="0"/>
                <a:sym typeface="Arial" pitchFamily="34" charset="0"/>
              </a:rPr>
              <a:t> </a:t>
            </a:r>
            <a:r>
              <a:rPr lang="en" sz="3200" b="1" i="1" dirty="0" smtClean="0">
                <a:solidFill>
                  <a:schemeClr val="tx2"/>
                </a:solidFill>
                <a:effectLst/>
                <a:latin typeface="Arial" pitchFamily="34" charset="0"/>
                <a:cs typeface="Arial" pitchFamily="34" charset="0"/>
                <a:sym typeface="Arial" pitchFamily="34" charset="0"/>
              </a:rPr>
              <a:t>Cumulative </a:t>
            </a:r>
            <a:r>
              <a:rPr lang="en" sz="3200" b="1" i="1" dirty="0">
                <a:solidFill>
                  <a:schemeClr val="tx2"/>
                </a:solidFill>
                <a:effectLst/>
                <a:latin typeface="Arial" pitchFamily="34" charset="0"/>
                <a:cs typeface="Arial" pitchFamily="34" charset="0"/>
                <a:sym typeface="Arial" pitchFamily="34" charset="0"/>
              </a:rPr>
              <a:t>exposure </a:t>
            </a:r>
            <a:r>
              <a:rPr lang="sr-Latn-RS" sz="3200" b="1" i="1" dirty="0" smtClean="0">
                <a:solidFill>
                  <a:schemeClr val="tx2"/>
                </a:solidFill>
                <a:effectLst/>
                <a:latin typeface="Arial" pitchFamily="34" charset="0"/>
                <a:cs typeface="Arial" pitchFamily="34" charset="0"/>
                <a:sym typeface="Arial" pitchFamily="34" charset="0"/>
              </a:rPr>
              <a:t>to </a:t>
            </a:r>
            <a:r>
              <a:rPr lang="en" sz="3200" b="1" i="1" dirty="0" smtClean="0">
                <a:solidFill>
                  <a:schemeClr val="tx2"/>
                </a:solidFill>
                <a:effectLst/>
                <a:latin typeface="Arial" pitchFamily="34" charset="0"/>
                <a:cs typeface="Arial" pitchFamily="34" charset="0"/>
                <a:sym typeface="Arial" pitchFamily="34" charset="0"/>
              </a:rPr>
              <a:t>different </a:t>
            </a:r>
            <a:r>
              <a:rPr lang="sr-Latn-RS" sz="3200" b="1" i="1" dirty="0" smtClean="0">
                <a:solidFill>
                  <a:schemeClr val="tx2"/>
                </a:solidFill>
                <a:effectLst/>
                <a:latin typeface="Arial" pitchFamily="34" charset="0"/>
                <a:cs typeface="Arial" pitchFamily="34" charset="0"/>
                <a:sym typeface="Arial" pitchFamily="34" charset="0"/>
              </a:rPr>
              <a:t>potentially </a:t>
            </a:r>
            <a:r>
              <a:rPr lang="en" sz="3200" b="1" i="1" dirty="0" smtClean="0">
                <a:solidFill>
                  <a:schemeClr val="tx2"/>
                </a:solidFill>
                <a:effectLst/>
                <a:latin typeface="Arial" pitchFamily="34" charset="0"/>
                <a:cs typeface="Arial" pitchFamily="34" charset="0"/>
                <a:sym typeface="Arial" pitchFamily="34" charset="0"/>
              </a:rPr>
              <a:t>harmful</a:t>
            </a:r>
            <a:r>
              <a:rPr lang="sr-Latn-RS" sz="3200" b="1" i="1" dirty="0" smtClean="0">
                <a:solidFill>
                  <a:schemeClr val="tx2"/>
                </a:solidFill>
                <a:effectLst/>
                <a:latin typeface="Arial" pitchFamily="34" charset="0"/>
                <a:cs typeface="Arial" pitchFamily="34" charset="0"/>
                <a:sym typeface="Arial" pitchFamily="34" charset="0"/>
              </a:rPr>
              <a:t> risk factors</a:t>
            </a:r>
            <a:r>
              <a:rPr lang="en" sz="3200" b="1" i="1" dirty="0" smtClean="0">
                <a:solidFill>
                  <a:schemeClr val="tx2"/>
                </a:solidFill>
                <a:effectLst/>
                <a:latin typeface="Arial" pitchFamily="34" charset="0"/>
                <a:cs typeface="Arial" pitchFamily="34" charset="0"/>
                <a:sym typeface="Arial" pitchFamily="34" charset="0"/>
              </a:rPr>
              <a:t> </a:t>
            </a:r>
            <a:r>
              <a:rPr lang="en" sz="3200" b="1" i="1" dirty="0">
                <a:solidFill>
                  <a:schemeClr val="tx2"/>
                </a:solidFill>
                <a:effectLst/>
                <a:latin typeface="Arial" pitchFamily="34" charset="0"/>
                <a:cs typeface="Arial" pitchFamily="34" charset="0"/>
                <a:sym typeface="Arial" pitchFamily="34" charset="0"/>
              </a:rPr>
              <a:t>is </a:t>
            </a:r>
            <a:r>
              <a:rPr lang="sr-Latn-RS" sz="3200" b="1" i="1" dirty="0" smtClean="0">
                <a:solidFill>
                  <a:schemeClr val="tx2"/>
                </a:solidFill>
                <a:effectLst/>
                <a:latin typeface="Arial" pitchFamily="34" charset="0"/>
                <a:cs typeface="Arial" pitchFamily="34" charset="0"/>
                <a:sym typeface="Arial" pitchFamily="34" charset="0"/>
              </a:rPr>
              <a:t>the </a:t>
            </a:r>
            <a:r>
              <a:rPr lang="en" sz="3200" b="1" i="1" dirty="0" smtClean="0">
                <a:solidFill>
                  <a:schemeClr val="tx2"/>
                </a:solidFill>
                <a:effectLst/>
                <a:latin typeface="Arial" pitchFamily="34" charset="0"/>
                <a:cs typeface="Arial" pitchFamily="34" charset="0"/>
                <a:sym typeface="Arial" pitchFamily="34" charset="0"/>
              </a:rPr>
              <a:t>key</a:t>
            </a:r>
            <a:r>
              <a:rPr lang="sr-Latn-RS" sz="3200" b="1" i="1" dirty="0" smtClean="0">
                <a:solidFill>
                  <a:schemeClr val="tx2"/>
                </a:solidFill>
                <a:effectLst/>
                <a:latin typeface="Arial" pitchFamily="34" charset="0"/>
                <a:cs typeface="Arial" pitchFamily="34" charset="0"/>
                <a:sym typeface="Arial" pitchFamily="34" charset="0"/>
              </a:rPr>
              <a:t> element</a:t>
            </a:r>
            <a:r>
              <a:rPr lang="en" sz="3200" b="1" i="1" dirty="0" smtClean="0">
                <a:solidFill>
                  <a:schemeClr val="tx2"/>
                </a:solidFill>
                <a:effectLst/>
                <a:latin typeface="Arial" pitchFamily="34" charset="0"/>
                <a:cs typeface="Arial" pitchFamily="34" charset="0"/>
                <a:sym typeface="Arial" pitchFamily="34" charset="0"/>
              </a:rPr>
              <a:t> </a:t>
            </a:r>
            <a:r>
              <a:rPr lang="en" sz="3200" b="1" i="1" dirty="0">
                <a:solidFill>
                  <a:schemeClr val="tx2"/>
                </a:solidFill>
                <a:effectLst/>
                <a:latin typeface="Arial" pitchFamily="34" charset="0"/>
                <a:cs typeface="Arial" pitchFamily="34" charset="0"/>
                <a:sym typeface="Arial" pitchFamily="34" charset="0"/>
              </a:rPr>
              <a:t>in </a:t>
            </a:r>
            <a:r>
              <a:rPr lang="en" sz="3200" b="1" i="1" dirty="0" smtClean="0">
                <a:solidFill>
                  <a:schemeClr val="tx2"/>
                </a:solidFill>
                <a:effectLst/>
                <a:latin typeface="Arial" pitchFamily="34" charset="0"/>
                <a:cs typeface="Arial" pitchFamily="34" charset="0"/>
                <a:sym typeface="Arial" pitchFamily="34" charset="0"/>
              </a:rPr>
              <a:t>emergence</a:t>
            </a:r>
            <a:r>
              <a:rPr lang="sr-Latn-RS" sz="3200" b="1" i="1" dirty="0" smtClean="0">
                <a:solidFill>
                  <a:schemeClr val="tx2"/>
                </a:solidFill>
                <a:effectLst/>
                <a:latin typeface="Arial" pitchFamily="34" charset="0"/>
                <a:cs typeface="Arial" pitchFamily="34" charset="0"/>
                <a:sym typeface="Arial" pitchFamily="34" charset="0"/>
              </a:rPr>
              <a:t> of</a:t>
            </a:r>
            <a:r>
              <a:rPr lang="en" sz="3200" b="1" i="1" dirty="0" smtClean="0">
                <a:solidFill>
                  <a:schemeClr val="tx2"/>
                </a:solidFill>
                <a:effectLst/>
                <a:latin typeface="Arial" pitchFamily="34" charset="0"/>
                <a:cs typeface="Arial" pitchFamily="34" charset="0"/>
                <a:sym typeface="Arial" pitchFamily="34" charset="0"/>
              </a:rPr>
              <a:t> </a:t>
            </a:r>
            <a:r>
              <a:rPr lang="en" sz="3200" b="1" i="1" dirty="0">
                <a:solidFill>
                  <a:schemeClr val="tx2"/>
                </a:solidFill>
                <a:effectLst/>
                <a:latin typeface="Arial" pitchFamily="34" charset="0"/>
                <a:cs typeface="Arial" pitchFamily="34" charset="0"/>
                <a:sym typeface="Arial" pitchFamily="34" charset="0"/>
              </a:rPr>
              <a:t>COPD</a:t>
            </a:r>
            <a:endParaRPr lang="en-US" sz="3200" b="1" i="1" dirty="0">
              <a:solidFill>
                <a:schemeClr val="tx2"/>
              </a:solidFill>
              <a:effectLst/>
              <a:latin typeface="Arial" pitchFamily="34" charset="0"/>
              <a:cs typeface="Arial" pitchFamily="34" charset="0"/>
              <a:sym typeface="Arial" pitchFamily="34" charset="0"/>
            </a:endParaRPr>
          </a:p>
        </p:txBody>
      </p:sp>
      <p:sp>
        <p:nvSpPr>
          <p:cNvPr id="73732" name="Text Box 5">
            <a:extLst>
              <a:ext uri="{FF2B5EF4-FFF2-40B4-BE49-F238E27FC236}">
                <a16:creationId xmlns="" xmlns:a16="http://schemas.microsoft.com/office/drawing/2014/main" id="{8D42F6F5-6B6A-46F9-A062-898E4A457CDC}"/>
              </a:ext>
            </a:extLst>
          </p:cNvPr>
          <p:cNvSpPr txBox="1">
            <a:spLocks noChangeArrowheads="1"/>
          </p:cNvSpPr>
          <p:nvPr/>
        </p:nvSpPr>
        <p:spPr bwMode="auto">
          <a:xfrm>
            <a:off x="419100" y="6232525"/>
            <a:ext cx="775335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r>
              <a:rPr lang="en" altLang="sr-Latn-RS" sz="1000" dirty="0">
                <a:latin typeface="Gill Sans MT" panose="020B0502020104020203" pitchFamily="34" charset="0"/>
                <a:sym typeface="Arial" panose="020B0604020202020204" pitchFamily="34" charset="0"/>
              </a:rPr>
              <a:t>Adapted from the Global Strategy for the Diagnosis, Management, and Prevention of Chronic Obstructive Pulmonary Disease, Global Initiative for Chronic Obstructive Lung Disease (GOLD) 2008. Available from: http://www.goldcopd.org.</a:t>
            </a:r>
          </a:p>
          <a:p>
            <a:pPr eaLnBrk="1" hangingPunct="1">
              <a:buClr>
                <a:srgbClr val="FFFFFF"/>
              </a:buClr>
              <a:buFont typeface="Arial" panose="020B0604020202020204" pitchFamily="34" charset="0"/>
              <a:buNone/>
            </a:pPr>
            <a:endParaRPr lang="en-US" altLang="sr-Latn-RS" sz="1000" dirty="0">
              <a:latin typeface="Gill Sans MT" panose="020B0502020104020203" pitchFamily="34" charset="0"/>
              <a:sym typeface="Arial" panose="020B0604020202020204" pitchFamily="34" charset="0"/>
            </a:endParaRPr>
          </a:p>
        </p:txBody>
      </p:sp>
      <p:pic>
        <p:nvPicPr>
          <p:cNvPr id="73733" name="Picture 3">
            <a:extLst>
              <a:ext uri="{FF2B5EF4-FFF2-40B4-BE49-F238E27FC236}">
                <a16:creationId xmlns="" xmlns:a16="http://schemas.microsoft.com/office/drawing/2014/main" id="{34F95C1A-095A-4E32-95F9-65EC36681F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262" t="19489" r="38933" b="14561"/>
          <a:stretch>
            <a:fillRect/>
          </a:stretch>
        </p:blipFill>
        <p:spPr bwMode="auto">
          <a:xfrm>
            <a:off x="5143500" y="1471613"/>
            <a:ext cx="3214688"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20808"/>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a:extLst>
              <a:ext uri="{FF2B5EF4-FFF2-40B4-BE49-F238E27FC236}">
                <a16:creationId xmlns="" xmlns:a16="http://schemas.microsoft.com/office/drawing/2014/main" id="{9518EBA2-9E5C-45A3-8D18-446E5DD844CD}"/>
              </a:ext>
            </a:extLst>
          </p:cNvPr>
          <p:cNvSpPr>
            <a:spLocks noGrp="1" noChangeArrowheads="1"/>
          </p:cNvSpPr>
          <p:nvPr>
            <p:ph idx="1"/>
          </p:nvPr>
        </p:nvSpPr>
        <p:spPr>
          <a:xfrm>
            <a:off x="1187450" y="742950"/>
            <a:ext cx="7512050" cy="5670550"/>
          </a:xfrm>
        </p:spPr>
        <p:txBody>
          <a:bodyPr/>
          <a:lstStyle/>
          <a:p>
            <a:pPr eaLnBrk="1" hangingPunct="1">
              <a:lnSpc>
                <a:spcPct val="80000"/>
              </a:lnSpc>
            </a:pPr>
            <a:r>
              <a:rPr lang="sr-Latn-RS" altLang="sr-Latn-RS" b="1" i="1" dirty="0">
                <a:latin typeface="Arial" panose="020B0604020202020204" pitchFamily="34" charset="0"/>
                <a:cs typeface="Arial" panose="020B0604020202020204" pitchFamily="34" charset="0"/>
              </a:rPr>
              <a:t>D</a:t>
            </a:r>
            <a:r>
              <a:rPr lang="en" altLang="sr-Latn-RS" b="1" i="1" dirty="0" smtClean="0">
                <a:latin typeface="Arial" panose="020B0604020202020204" pitchFamily="34" charset="0"/>
                <a:cs typeface="Arial" panose="020B0604020202020204" pitchFamily="34" charset="0"/>
              </a:rPr>
              <a:t>ata </a:t>
            </a:r>
            <a:r>
              <a:rPr lang="en" altLang="sr-Latn-RS" b="1" i="1" dirty="0">
                <a:latin typeface="Arial" panose="020B0604020202020204" pitchFamily="34" charset="0"/>
                <a:cs typeface="Arial" panose="020B0604020202020204" pitchFamily="34" charset="0"/>
              </a:rPr>
              <a:t>about exposure </a:t>
            </a:r>
            <a:r>
              <a:rPr lang="sr-Latn-RS" altLang="sr-Latn-RS" b="1" i="1" dirty="0" smtClean="0">
                <a:latin typeface="Arial" panose="020B0604020202020204" pitchFamily="34" charset="0"/>
                <a:cs typeface="Arial" panose="020B0604020202020204" pitchFamily="34" charset="0"/>
              </a:rPr>
              <a:t>to </a:t>
            </a:r>
            <a:r>
              <a:rPr lang="en" altLang="sr-Latn-RS" b="1" i="1" dirty="0" smtClean="0">
                <a:latin typeface="Arial" panose="020B0604020202020204" pitchFamily="34" charset="0"/>
                <a:cs typeface="Arial" panose="020B0604020202020204" pitchFamily="34" charset="0"/>
              </a:rPr>
              <a:t>risk</a:t>
            </a:r>
            <a:r>
              <a:rPr lang="sr-Latn-RS" altLang="sr-Latn-RS" b="1" i="1" dirty="0" smtClean="0">
                <a:latin typeface="Arial" panose="020B0604020202020204" pitchFamily="34" charset="0"/>
                <a:cs typeface="Arial" panose="020B0604020202020204" pitchFamily="34" charset="0"/>
              </a:rPr>
              <a:t> factor</a:t>
            </a:r>
            <a:r>
              <a:rPr lang="en" altLang="sr-Latn-RS" b="1" i="1" dirty="0" smtClean="0">
                <a:latin typeface="Arial" panose="020B0604020202020204" pitchFamily="34" charset="0"/>
                <a:cs typeface="Arial" panose="020B0604020202020204" pitchFamily="34" charset="0"/>
              </a:rPr>
              <a:t>s</a:t>
            </a:r>
            <a:endParaRPr lang="en-US" altLang="sr-Latn-RS" b="1" i="1" dirty="0">
              <a:latin typeface="Arial" panose="020B0604020202020204" pitchFamily="34" charset="0"/>
              <a:cs typeface="Arial" panose="020B0604020202020204" pitchFamily="34" charset="0"/>
            </a:endParaRPr>
          </a:p>
          <a:p>
            <a:pPr eaLnBrk="1" hangingPunct="1">
              <a:lnSpc>
                <a:spcPct val="80000"/>
              </a:lnSpc>
              <a:buFontTx/>
              <a:buNone/>
            </a:pPr>
            <a:endParaRPr lang="en-GB" altLang="sr-Latn-RS" sz="2400" i="1" dirty="0"/>
          </a:p>
          <a:p>
            <a:pPr lvl="1" eaLnBrk="1" hangingPunct="1">
              <a:lnSpc>
                <a:spcPct val="80000"/>
              </a:lnSpc>
            </a:pPr>
            <a:r>
              <a:rPr lang="en" altLang="sr-Latn-RS" sz="2000" i="1" dirty="0">
                <a:latin typeface="Arial" panose="020B0604020202020204" pitchFamily="34" charset="0"/>
                <a:cs typeface="Arial" panose="020B0604020202020204" pitchFamily="34" charset="0"/>
              </a:rPr>
              <a:t>Tobacco </a:t>
            </a:r>
            <a:r>
              <a:rPr lang="en" altLang="sr-Latn-RS" sz="2000" i="1" dirty="0" smtClean="0">
                <a:latin typeface="Arial" panose="020B0604020202020204" pitchFamily="34" charset="0"/>
                <a:cs typeface="Arial" panose="020B0604020202020204" pitchFamily="34" charset="0"/>
              </a:rPr>
              <a:t>(cigarettes)</a:t>
            </a:r>
            <a:endParaRPr lang="en-GB" altLang="sr-Latn-RS" sz="2000" i="1" dirty="0">
              <a:latin typeface="Arial" panose="020B0604020202020204" pitchFamily="34" charset="0"/>
              <a:cs typeface="Arial" panose="020B0604020202020204" pitchFamily="34" charset="0"/>
            </a:endParaRPr>
          </a:p>
          <a:p>
            <a:pPr lvl="1" eaLnBrk="1" hangingPunct="1">
              <a:lnSpc>
                <a:spcPct val="80000"/>
              </a:lnSpc>
            </a:pPr>
            <a:r>
              <a:rPr lang="en" altLang="sr-Latn-RS" sz="2000" i="1" dirty="0" smtClean="0">
                <a:latin typeface="Arial" panose="020B0604020202020204" pitchFamily="34" charset="0"/>
                <a:cs typeface="Arial" panose="020B0604020202020204" pitchFamily="34" charset="0"/>
              </a:rPr>
              <a:t>Partic</a:t>
            </a:r>
            <a:r>
              <a:rPr lang="sr-Latn-RS" altLang="sr-Latn-RS" sz="2000" i="1" dirty="0" smtClean="0">
                <a:latin typeface="Arial" panose="020B0604020202020204" pitchFamily="34" charset="0"/>
                <a:cs typeface="Arial" panose="020B0604020202020204" pitchFamily="34" charset="0"/>
              </a:rPr>
              <a:t>les:</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dust and chemicals                            </a:t>
            </a:r>
          </a:p>
          <a:p>
            <a:pPr lvl="1" eaLnBrk="1" hangingPunct="1">
              <a:lnSpc>
                <a:spcPct val="80000"/>
              </a:lnSpc>
              <a:buFontTx/>
              <a:buNone/>
            </a:pPr>
            <a:endParaRPr lang="en-US" altLang="sr-Latn-RS" sz="2000" b="1" i="1" dirty="0"/>
          </a:p>
          <a:p>
            <a:pPr lvl="1" eaLnBrk="1" hangingPunct="1">
              <a:lnSpc>
                <a:spcPct val="80000"/>
              </a:lnSpc>
              <a:buFontTx/>
              <a:buNone/>
            </a:pPr>
            <a:r>
              <a:rPr lang="en" altLang="sr-Latn-RS" sz="3200" b="1" i="1" dirty="0" err="1">
                <a:latin typeface="Arial" panose="020B0604020202020204" pitchFamily="34" charset="0"/>
                <a:cs typeface="Arial" panose="020B0604020202020204" pitchFamily="34" charset="0"/>
              </a:rPr>
              <a:t>Symptoms</a:t>
            </a:r>
            <a:endParaRPr lang="en-GB" altLang="sr-Latn-RS" sz="3200" b="1" i="1" dirty="0">
              <a:latin typeface="Arial" panose="020B0604020202020204" pitchFamily="34" charset="0"/>
              <a:cs typeface="Arial" panose="020B0604020202020204" pitchFamily="34" charset="0"/>
            </a:endParaRPr>
          </a:p>
          <a:p>
            <a:pPr eaLnBrk="1" hangingPunct="1">
              <a:lnSpc>
                <a:spcPct val="80000"/>
              </a:lnSpc>
              <a:spcBef>
                <a:spcPct val="40000"/>
              </a:spcBef>
            </a:pPr>
            <a:r>
              <a:rPr lang="en" altLang="sr-Latn-RS" sz="2400" b="1" i="1" dirty="0">
                <a:solidFill>
                  <a:srgbClr val="FF0000"/>
                </a:solidFill>
                <a:latin typeface="Arial" panose="020B0604020202020204" pitchFamily="34" charset="0"/>
                <a:cs typeface="Arial" panose="020B0604020202020204" pitchFamily="34" charset="0"/>
              </a:rPr>
              <a:t>Difficult breathing - </a:t>
            </a:r>
            <a:r>
              <a:rPr lang="en" altLang="sr-Latn-RS" sz="2400" b="1" i="1" dirty="0" smtClean="0">
                <a:solidFill>
                  <a:srgbClr val="FF0000"/>
                </a:solidFill>
                <a:latin typeface="Arial" panose="020B0604020202020204" pitchFamily="34" charset="0"/>
                <a:cs typeface="Arial" panose="020B0604020202020204" pitchFamily="34" charset="0"/>
              </a:rPr>
              <a:t>dyspnea</a:t>
            </a:r>
            <a:endParaRPr lang="en-GB" altLang="sr-Latn-RS" sz="2400" b="1" i="1" dirty="0">
              <a:solidFill>
                <a:srgbClr val="FF0000"/>
              </a:solidFill>
              <a:latin typeface="Arial" panose="020B0604020202020204" pitchFamily="34" charset="0"/>
              <a:cs typeface="Arial" panose="020B0604020202020204" pitchFamily="34" charset="0"/>
            </a:endParaRPr>
          </a:p>
          <a:p>
            <a:pPr eaLnBrk="1" hangingPunct="1">
              <a:lnSpc>
                <a:spcPct val="80000"/>
              </a:lnSpc>
              <a:spcBef>
                <a:spcPct val="40000"/>
              </a:spcBef>
            </a:pPr>
            <a:r>
              <a:rPr lang="en" altLang="sr-Latn-RS" sz="2400" b="1" i="1" dirty="0">
                <a:solidFill>
                  <a:srgbClr val="FF0000"/>
                </a:solidFill>
                <a:latin typeface="Arial" panose="020B0604020202020204" pitchFamily="34" charset="0"/>
                <a:cs typeface="Arial" panose="020B0604020202020204" pitchFamily="34" charset="0"/>
              </a:rPr>
              <a:t>Chronic </a:t>
            </a:r>
            <a:r>
              <a:rPr lang="en" altLang="sr-Latn-RS" sz="2400" b="1" i="1" dirty="0" smtClean="0">
                <a:solidFill>
                  <a:srgbClr val="FF0000"/>
                </a:solidFill>
                <a:latin typeface="Arial" panose="020B0604020202020204" pitchFamily="34" charset="0"/>
                <a:cs typeface="Arial" panose="020B0604020202020204" pitchFamily="34" charset="0"/>
              </a:rPr>
              <a:t>cough</a:t>
            </a:r>
            <a:endParaRPr lang="en-GB" altLang="sr-Latn-RS" sz="2400" b="1" i="1" dirty="0">
              <a:solidFill>
                <a:srgbClr val="FF0000"/>
              </a:solidFill>
              <a:latin typeface="Arial" panose="020B0604020202020204" pitchFamily="34" charset="0"/>
              <a:cs typeface="Arial" panose="020B0604020202020204" pitchFamily="34" charset="0"/>
            </a:endParaRPr>
          </a:p>
          <a:p>
            <a:pPr lvl="1" eaLnBrk="1" hangingPunct="1">
              <a:lnSpc>
                <a:spcPct val="80000"/>
              </a:lnSpc>
            </a:pPr>
            <a:r>
              <a:rPr lang="sr-Latn-RS" altLang="sr-Latn-RS" sz="2000" i="1" dirty="0" smtClean="0">
                <a:latin typeface="Arial" panose="020B0604020202020204" pitchFamily="34" charset="0"/>
                <a:cs typeface="Arial" panose="020B0604020202020204" pitchFamily="34" charset="0"/>
              </a:rPr>
              <a:t>At</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the the beginning </a:t>
            </a:r>
            <a:r>
              <a:rPr lang="sr-Latn-RS" altLang="sr-Latn-RS" sz="2000" i="1" dirty="0" smtClean="0">
                <a:latin typeface="Arial" panose="020B0604020202020204" pitchFamily="34" charset="0"/>
                <a:cs typeface="Arial" panose="020B0604020202020204" pitchFamily="34" charset="0"/>
              </a:rPr>
              <a:t>appears </a:t>
            </a:r>
            <a:r>
              <a:rPr lang="en" altLang="sr-Latn-RS" sz="2000" i="1" dirty="0" smtClean="0">
                <a:latin typeface="Arial" panose="020B0604020202020204" pitchFamily="34" charset="0"/>
                <a:cs typeface="Arial" panose="020B0604020202020204" pitchFamily="34" charset="0"/>
              </a:rPr>
              <a:t>occasionally, </a:t>
            </a:r>
            <a:r>
              <a:rPr lang="en" altLang="sr-Latn-RS" sz="2000" i="1" dirty="0">
                <a:latin typeface="Arial" panose="020B0604020202020204" pitchFamily="34" charset="0"/>
                <a:cs typeface="Arial" panose="020B0604020202020204" pitchFamily="34" charset="0"/>
              </a:rPr>
              <a:t>later </a:t>
            </a:r>
            <a:r>
              <a:rPr lang="sr-Latn-RS" altLang="sr-Latn-RS" sz="2000" i="1" dirty="0" smtClean="0">
                <a:latin typeface="Arial" panose="020B0604020202020204" pitchFamily="34" charset="0"/>
                <a:cs typeface="Arial" panose="020B0604020202020204" pitchFamily="34" charset="0"/>
              </a:rPr>
              <a:t>during the whole</a:t>
            </a:r>
            <a:r>
              <a:rPr lang="en" altLang="sr-Latn-RS" sz="2000" i="1" dirty="0" smtClean="0">
                <a:latin typeface="Arial" panose="020B0604020202020204" pitchFamily="34" charset="0"/>
                <a:cs typeface="Arial" panose="020B0604020202020204" pitchFamily="34" charset="0"/>
              </a:rPr>
              <a:t> day, </a:t>
            </a:r>
            <a:r>
              <a:rPr lang="en" altLang="sr-Latn-RS" sz="2000" i="1" dirty="0">
                <a:latin typeface="Arial" panose="020B0604020202020204" pitchFamily="34" charset="0"/>
                <a:cs typeface="Arial" panose="020B0604020202020204" pitchFamily="34" charset="0"/>
              </a:rPr>
              <a:t>can </a:t>
            </a:r>
            <a:r>
              <a:rPr lang="en" altLang="sr-Latn-RS" sz="2000" i="1" dirty="0" smtClean="0">
                <a:latin typeface="Arial" panose="020B0604020202020204" pitchFamily="34" charset="0"/>
                <a:cs typeface="Arial" panose="020B0604020202020204" pitchFamily="34" charset="0"/>
              </a:rPr>
              <a:t>be</a:t>
            </a:r>
            <a:r>
              <a:rPr lang="sr-Latn-RS" altLang="sr-Latn-RS" sz="2000" i="1" dirty="0" smtClean="0">
                <a:latin typeface="Arial" panose="020B0604020202020204" pitchFamily="34" charset="0"/>
                <a:cs typeface="Arial" panose="020B0604020202020204" pitchFamily="34" charset="0"/>
              </a:rPr>
              <a:t> dry, but most commonly </a:t>
            </a:r>
            <a:r>
              <a:rPr lang="en" altLang="sr-Latn-RS" sz="2000" i="1" dirty="0" smtClean="0">
                <a:latin typeface="Arial" panose="020B0604020202020204" pitchFamily="34" charset="0"/>
                <a:cs typeface="Arial" panose="020B0604020202020204" pitchFamily="34" charset="0"/>
              </a:rPr>
              <a:t>productive</a:t>
            </a:r>
            <a:endParaRPr lang="en-GB" altLang="sr-Latn-RS" sz="2000" i="1" dirty="0">
              <a:latin typeface="Arial" panose="020B0604020202020204" pitchFamily="34" charset="0"/>
              <a:cs typeface="Arial" panose="020B0604020202020204" pitchFamily="34" charset="0"/>
            </a:endParaRPr>
          </a:p>
          <a:p>
            <a:pPr eaLnBrk="1" hangingPunct="1">
              <a:lnSpc>
                <a:spcPct val="80000"/>
              </a:lnSpc>
              <a:spcBef>
                <a:spcPct val="40000"/>
              </a:spcBef>
            </a:pPr>
            <a:r>
              <a:rPr lang="en" altLang="sr-Latn-RS" sz="2400" b="1" i="1" dirty="0" smtClean="0">
                <a:solidFill>
                  <a:srgbClr val="FF0000"/>
                </a:solidFill>
                <a:latin typeface="Arial" panose="020B0604020202020204" pitchFamily="34" charset="0"/>
                <a:cs typeface="Arial" panose="020B0604020202020204" pitchFamily="34" charset="0"/>
              </a:rPr>
              <a:t>Chronic </a:t>
            </a:r>
            <a:r>
              <a:rPr lang="en" altLang="sr-Latn-RS" sz="2400" b="1" i="1" dirty="0">
                <a:solidFill>
                  <a:srgbClr val="FF0000"/>
                </a:solidFill>
                <a:latin typeface="Arial" panose="020B0604020202020204" pitchFamily="34" charset="0"/>
                <a:cs typeface="Arial" panose="020B0604020202020204" pitchFamily="34" charset="0"/>
              </a:rPr>
              <a:t>expectoration </a:t>
            </a:r>
            <a:r>
              <a:rPr lang="sr-Latn-RS" altLang="sr-Latn-RS" sz="2400" b="1" i="1" dirty="0" smtClean="0">
                <a:solidFill>
                  <a:srgbClr val="FF0000"/>
                </a:solidFill>
                <a:latin typeface="Arial" panose="020B0604020202020204" pitchFamily="34" charset="0"/>
                <a:cs typeface="Arial" panose="020B0604020202020204" pitchFamily="34" charset="0"/>
              </a:rPr>
              <a:t>due to mucus</a:t>
            </a:r>
            <a:r>
              <a:rPr lang="en" altLang="sr-Latn-RS" sz="2400" b="1" i="1" dirty="0" smtClean="0">
                <a:solidFill>
                  <a:srgbClr val="FF0000"/>
                </a:solidFill>
                <a:latin typeface="Arial" panose="020B0604020202020204" pitchFamily="34" charset="0"/>
                <a:cs typeface="Arial" panose="020B0604020202020204" pitchFamily="34" charset="0"/>
              </a:rPr>
              <a:t> hypersecretion</a:t>
            </a:r>
            <a:endParaRPr lang="en-GB" altLang="sr-Latn-RS" sz="2400" b="1" i="1" dirty="0">
              <a:solidFill>
                <a:srgbClr val="FF0000"/>
              </a:solidFill>
              <a:latin typeface="Arial" panose="020B0604020202020204" pitchFamily="34" charset="0"/>
              <a:cs typeface="Arial" panose="020B0604020202020204" pitchFamily="34" charset="0"/>
            </a:endParaRPr>
          </a:p>
          <a:p>
            <a:pPr lvl="1" eaLnBrk="1" hangingPunct="1">
              <a:lnSpc>
                <a:spcPct val="80000"/>
              </a:lnSpc>
            </a:pPr>
            <a:r>
              <a:rPr lang="sr-Latn-RS" altLang="sr-Latn-RS" sz="2000" i="1" dirty="0" smtClean="0">
                <a:latin typeface="Arial" panose="020B0604020202020204" pitchFamily="34" charset="0"/>
                <a:cs typeface="Arial" panose="020B0604020202020204" pitchFamily="34" charset="0"/>
              </a:rPr>
              <a:t>Any form of</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chronic expectoration </a:t>
            </a:r>
            <a:r>
              <a:rPr lang="sr-Latn-RS" altLang="sr-Latn-RS" sz="2000" i="1" dirty="0" smtClean="0">
                <a:latin typeface="Arial" panose="020B0604020202020204" pitchFamily="34" charset="0"/>
                <a:cs typeface="Arial" panose="020B0604020202020204" pitchFamily="34" charset="0"/>
              </a:rPr>
              <a:t>should rise suspicion to</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COPD</a:t>
            </a:r>
            <a:endParaRPr lang="en-GB" altLang="sr-Latn-RS" sz="2000" i="1" dirty="0">
              <a:latin typeface="Arial" panose="020B0604020202020204" pitchFamily="34" charset="0"/>
              <a:cs typeface="Arial" panose="020B0604020202020204" pitchFamily="34" charset="0"/>
            </a:endParaRPr>
          </a:p>
        </p:txBody>
      </p:sp>
      <p:sp>
        <p:nvSpPr>
          <p:cNvPr id="74755" name="TextBox 3">
            <a:extLst>
              <a:ext uri="{FF2B5EF4-FFF2-40B4-BE49-F238E27FC236}">
                <a16:creationId xmlns="" xmlns:a16="http://schemas.microsoft.com/office/drawing/2014/main" id="{64FF4F9C-5138-4288-B8ED-5124A4A2A35F}"/>
              </a:ext>
            </a:extLst>
          </p:cNvPr>
          <p:cNvSpPr txBox="1">
            <a:spLocks noChangeArrowheads="1"/>
          </p:cNvSpPr>
          <p:nvPr/>
        </p:nvSpPr>
        <p:spPr bwMode="auto">
          <a:xfrm>
            <a:off x="5645150" y="195263"/>
            <a:ext cx="3316288"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74756" name="Picture 27">
            <a:extLst>
              <a:ext uri="{FF2B5EF4-FFF2-40B4-BE49-F238E27FC236}">
                <a16:creationId xmlns="" xmlns:a16="http://schemas.microsoft.com/office/drawing/2014/main" id="{E736A008-34CF-4A10-8AC7-920D084352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268760"/>
            <a:ext cx="2997933" cy="19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advTm="88857">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4931">
                                            <p:txEl>
                                              <p:pRg st="0" end="0"/>
                                            </p:txEl>
                                          </p:spTgt>
                                        </p:tgtEl>
                                        <p:attrNameLst>
                                          <p:attrName>style.visibility</p:attrName>
                                        </p:attrNameLst>
                                      </p:cBhvr>
                                      <p:to>
                                        <p:strVal val="visible"/>
                                      </p:to>
                                    </p:set>
                                    <p:animEffect transition="in" filter="wipe(left)">
                                      <p:cBhvr>
                                        <p:cTn id="7" dur="500"/>
                                        <p:tgtEl>
                                          <p:spTgt spid="1249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4931">
                                            <p:txEl>
                                              <p:pRg st="2" end="2"/>
                                            </p:txEl>
                                          </p:spTgt>
                                        </p:tgtEl>
                                        <p:attrNameLst>
                                          <p:attrName>style.visibility</p:attrName>
                                        </p:attrNameLst>
                                      </p:cBhvr>
                                      <p:to>
                                        <p:strVal val="visible"/>
                                      </p:to>
                                    </p:set>
                                    <p:animEffect transition="in" filter="wipe(left)">
                                      <p:cBhvr>
                                        <p:cTn id="12" dur="500"/>
                                        <p:tgtEl>
                                          <p:spTgt spid="12493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24931">
                                            <p:txEl>
                                              <p:pRg st="3" end="3"/>
                                            </p:txEl>
                                          </p:spTgt>
                                        </p:tgtEl>
                                        <p:attrNameLst>
                                          <p:attrName>style.visibility</p:attrName>
                                        </p:attrNameLst>
                                      </p:cBhvr>
                                      <p:to>
                                        <p:strVal val="visible"/>
                                      </p:to>
                                    </p:set>
                                    <p:animEffect transition="in" filter="wipe(left)">
                                      <p:cBhvr>
                                        <p:cTn id="17" dur="500"/>
                                        <p:tgtEl>
                                          <p:spTgt spid="124931">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24931">
                                            <p:txEl>
                                              <p:pRg st="5" end="5"/>
                                            </p:txEl>
                                          </p:spTgt>
                                        </p:tgtEl>
                                        <p:attrNameLst>
                                          <p:attrName>style.visibility</p:attrName>
                                        </p:attrNameLst>
                                      </p:cBhvr>
                                      <p:to>
                                        <p:strVal val="visible"/>
                                      </p:to>
                                    </p:set>
                                    <p:animEffect transition="in" filter="wipe(left)">
                                      <p:cBhvr>
                                        <p:cTn id="22" dur="500"/>
                                        <p:tgtEl>
                                          <p:spTgt spid="124931">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24931">
                                            <p:txEl>
                                              <p:pRg st="6" end="6"/>
                                            </p:txEl>
                                          </p:spTgt>
                                        </p:tgtEl>
                                        <p:attrNameLst>
                                          <p:attrName>style.visibility</p:attrName>
                                        </p:attrNameLst>
                                      </p:cBhvr>
                                      <p:to>
                                        <p:strVal val="visible"/>
                                      </p:to>
                                    </p:set>
                                    <p:animEffect transition="in" filter="wipe(left)">
                                      <p:cBhvr>
                                        <p:cTn id="27" dur="500"/>
                                        <p:tgtEl>
                                          <p:spTgt spid="124931">
                                            <p:txEl>
                                              <p:pRg st="6" end="6"/>
                                            </p:txEl>
                                          </p:spTgt>
                                        </p:tgtEl>
                                      </p:cBhvr>
                                    </p:animEffect>
                                  </p:childTnLst>
                                </p:cTn>
                              </p:par>
                              <p:par>
                                <p:cTn id="28" presetID="22" presetClass="entr" presetSubtype="8" fill="hold" nodeType="withEffect">
                                  <p:stCondLst>
                                    <p:cond delay="0"/>
                                  </p:stCondLst>
                                  <p:childTnLst>
                                    <p:set>
                                      <p:cBhvr>
                                        <p:cTn id="29" dur="1" fill="hold">
                                          <p:stCondLst>
                                            <p:cond delay="0"/>
                                          </p:stCondLst>
                                        </p:cTn>
                                        <p:tgtEl>
                                          <p:spTgt spid="124931">
                                            <p:txEl>
                                              <p:pRg st="7" end="7"/>
                                            </p:txEl>
                                          </p:spTgt>
                                        </p:tgtEl>
                                        <p:attrNameLst>
                                          <p:attrName>style.visibility</p:attrName>
                                        </p:attrNameLst>
                                      </p:cBhvr>
                                      <p:to>
                                        <p:strVal val="visible"/>
                                      </p:to>
                                    </p:set>
                                    <p:animEffect transition="in" filter="wipe(left)">
                                      <p:cBhvr>
                                        <p:cTn id="30" dur="500"/>
                                        <p:tgtEl>
                                          <p:spTgt spid="124931">
                                            <p:txEl>
                                              <p:pRg st="7" end="7"/>
                                            </p:txEl>
                                          </p:spTgt>
                                        </p:tgtEl>
                                      </p:cBhvr>
                                    </p:animEffect>
                                  </p:childTnLst>
                                </p:cTn>
                              </p:par>
                              <p:par>
                                <p:cTn id="31" presetID="22" presetClass="entr" presetSubtype="8" fill="hold" nodeType="withEffect">
                                  <p:stCondLst>
                                    <p:cond delay="0"/>
                                  </p:stCondLst>
                                  <p:childTnLst>
                                    <p:set>
                                      <p:cBhvr>
                                        <p:cTn id="32" dur="1" fill="hold">
                                          <p:stCondLst>
                                            <p:cond delay="0"/>
                                          </p:stCondLst>
                                        </p:cTn>
                                        <p:tgtEl>
                                          <p:spTgt spid="124931">
                                            <p:txEl>
                                              <p:pRg st="8" end="8"/>
                                            </p:txEl>
                                          </p:spTgt>
                                        </p:tgtEl>
                                        <p:attrNameLst>
                                          <p:attrName>style.visibility</p:attrName>
                                        </p:attrNameLst>
                                      </p:cBhvr>
                                      <p:to>
                                        <p:strVal val="visible"/>
                                      </p:to>
                                    </p:set>
                                    <p:animEffect transition="in" filter="wipe(left)">
                                      <p:cBhvr>
                                        <p:cTn id="33" dur="500"/>
                                        <p:tgtEl>
                                          <p:spTgt spid="124931">
                                            <p:txEl>
                                              <p:pRg st="8" end="8"/>
                                            </p:txEl>
                                          </p:spTgt>
                                        </p:tgtEl>
                                      </p:cBhvr>
                                    </p:animEffect>
                                  </p:childTnLst>
                                </p:cTn>
                              </p:par>
                              <p:par>
                                <p:cTn id="34" presetID="22" presetClass="entr" presetSubtype="8" fill="hold" nodeType="withEffect">
                                  <p:stCondLst>
                                    <p:cond delay="0"/>
                                  </p:stCondLst>
                                  <p:childTnLst>
                                    <p:set>
                                      <p:cBhvr>
                                        <p:cTn id="35" dur="1" fill="hold">
                                          <p:stCondLst>
                                            <p:cond delay="0"/>
                                          </p:stCondLst>
                                        </p:cTn>
                                        <p:tgtEl>
                                          <p:spTgt spid="124931">
                                            <p:txEl>
                                              <p:pRg st="9" end="9"/>
                                            </p:txEl>
                                          </p:spTgt>
                                        </p:tgtEl>
                                        <p:attrNameLst>
                                          <p:attrName>style.visibility</p:attrName>
                                        </p:attrNameLst>
                                      </p:cBhvr>
                                      <p:to>
                                        <p:strVal val="visible"/>
                                      </p:to>
                                    </p:set>
                                    <p:animEffect transition="in" filter="wipe(left)">
                                      <p:cBhvr>
                                        <p:cTn id="36" dur="500"/>
                                        <p:tgtEl>
                                          <p:spTgt spid="124931">
                                            <p:txEl>
                                              <p:pRg st="9" end="9"/>
                                            </p:txEl>
                                          </p:spTgt>
                                        </p:tgtEl>
                                      </p:cBhvr>
                                    </p:animEffect>
                                  </p:childTnLst>
                                </p:cTn>
                              </p:par>
                              <p:par>
                                <p:cTn id="37" presetID="22" presetClass="entr" presetSubtype="8" fill="hold" nodeType="withEffect">
                                  <p:stCondLst>
                                    <p:cond delay="0"/>
                                  </p:stCondLst>
                                  <p:childTnLst>
                                    <p:set>
                                      <p:cBhvr>
                                        <p:cTn id="38" dur="1" fill="hold">
                                          <p:stCondLst>
                                            <p:cond delay="0"/>
                                          </p:stCondLst>
                                        </p:cTn>
                                        <p:tgtEl>
                                          <p:spTgt spid="124931">
                                            <p:txEl>
                                              <p:pRg st="10" end="10"/>
                                            </p:txEl>
                                          </p:spTgt>
                                        </p:tgtEl>
                                        <p:attrNameLst>
                                          <p:attrName>style.visibility</p:attrName>
                                        </p:attrNameLst>
                                      </p:cBhvr>
                                      <p:to>
                                        <p:strVal val="visible"/>
                                      </p:to>
                                    </p:set>
                                    <p:animEffect transition="in" filter="wipe(left)">
                                      <p:cBhvr>
                                        <p:cTn id="39" dur="500"/>
                                        <p:tgtEl>
                                          <p:spTgt spid="12493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 xmlns:a16="http://schemas.microsoft.com/office/drawing/2014/main" id="{B5376180-351E-4BD3-9A88-288F577AEE94}"/>
              </a:ext>
            </a:extLst>
          </p:cNvPr>
          <p:cNvSpPr>
            <a:spLocks noGrp="1" noChangeArrowheads="1"/>
          </p:cNvSpPr>
          <p:nvPr>
            <p:ph type="title"/>
          </p:nvPr>
        </p:nvSpPr>
        <p:spPr>
          <a:xfrm>
            <a:off x="1143000" y="357188"/>
            <a:ext cx="7499350" cy="1143000"/>
          </a:xfrm>
        </p:spPr>
        <p:txBody>
          <a:bodyPr/>
          <a:lstStyle/>
          <a:p>
            <a:pPr algn="ctr" eaLnBrk="1" fontAlgn="auto" hangingPunct="1">
              <a:spcAft>
                <a:spcPts val="0"/>
              </a:spcAft>
              <a:defRPr/>
            </a:pPr>
            <a:r>
              <a:rPr lang="en" sz="4400" b="1" i="1" dirty="0">
                <a:solidFill>
                  <a:schemeClr val="tx1"/>
                </a:solidFill>
                <a:effectLst/>
                <a:latin typeface="Arial" panose="020B0604020202020204" pitchFamily="34" charset="0"/>
                <a:cs typeface="Arial" panose="020B0604020202020204" pitchFamily="34" charset="0"/>
              </a:rPr>
              <a:t>Dyspnea</a:t>
            </a:r>
            <a:endParaRPr lang="en-US" sz="4400" b="1" i="1" dirty="0">
              <a:solidFill>
                <a:schemeClr val="tx1"/>
              </a:solidFill>
              <a:effectLst/>
              <a:latin typeface="Arial" panose="020B0604020202020204" pitchFamily="34" charset="0"/>
              <a:cs typeface="Arial" panose="020B0604020202020204" pitchFamily="34" charset="0"/>
            </a:endParaRPr>
          </a:p>
        </p:txBody>
      </p:sp>
      <p:sp>
        <p:nvSpPr>
          <p:cNvPr id="75779" name="Rectangle 3">
            <a:extLst>
              <a:ext uri="{FF2B5EF4-FFF2-40B4-BE49-F238E27FC236}">
                <a16:creationId xmlns="" xmlns:a16="http://schemas.microsoft.com/office/drawing/2014/main" id="{30D5DAF5-F20D-40A2-B606-B9D264548CAA}"/>
              </a:ext>
            </a:extLst>
          </p:cNvPr>
          <p:cNvSpPr>
            <a:spLocks noGrp="1" noChangeArrowheads="1"/>
          </p:cNvSpPr>
          <p:nvPr>
            <p:ph idx="1"/>
          </p:nvPr>
        </p:nvSpPr>
        <p:spPr>
          <a:xfrm>
            <a:off x="1285874" y="1340768"/>
            <a:ext cx="7497763" cy="4104456"/>
          </a:xfrm>
          <a:solidFill>
            <a:schemeClr val="accent1">
              <a:lumMod val="20000"/>
              <a:lumOff val="80000"/>
            </a:schemeClr>
          </a:solidFill>
        </p:spPr>
        <p:txBody>
          <a:bodyPr/>
          <a:lstStyle/>
          <a:p>
            <a:pPr eaLnBrk="1" hangingPunct="1">
              <a:buFontTx/>
              <a:buNone/>
            </a:pPr>
            <a:r>
              <a:rPr lang="en" altLang="sr-Latn-RS" i="1" dirty="0">
                <a:solidFill>
                  <a:srgbClr val="FFFF00"/>
                </a:solidFill>
              </a:rPr>
              <a:t>    </a:t>
            </a:r>
          </a:p>
          <a:p>
            <a:pPr eaLnBrk="1" hangingPunct="1"/>
            <a:r>
              <a:rPr lang="en" altLang="sr-Latn-RS" sz="2400" b="1" i="1" dirty="0"/>
              <a:t>   </a:t>
            </a:r>
            <a:r>
              <a:rPr lang="sr-Latn-RS" altLang="sr-Latn-RS" sz="2400" b="1" i="1" dirty="0" smtClean="0"/>
              <a:t>P</a:t>
            </a:r>
            <a:r>
              <a:rPr lang="en" altLang="sr-Latn-RS" sz="2400" b="1" i="1" dirty="0" smtClean="0">
                <a:latin typeface="Arial" panose="020B0604020202020204" pitchFamily="34" charset="0"/>
                <a:cs typeface="Arial" panose="020B0604020202020204" pitchFamily="34" charset="0"/>
              </a:rPr>
              <a:t>ersistent </a:t>
            </a:r>
            <a:r>
              <a:rPr lang="sr-Latn-RS" altLang="sr-Latn-RS" sz="2400" b="1" i="1" dirty="0">
                <a:latin typeface="Arial" panose="020B0604020202020204" pitchFamily="34" charset="0"/>
                <a:cs typeface="Arial" panose="020B0604020202020204" pitchFamily="34" charset="0"/>
              </a:rPr>
              <a:t>-</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patients </a:t>
            </a:r>
            <a:r>
              <a:rPr lang="en" altLang="sr-Latn-RS" sz="2400" i="1" dirty="0" smtClean="0">
                <a:latin typeface="Arial" panose="020B0604020202020204" pitchFamily="34" charset="0"/>
                <a:cs typeface="Arial" panose="020B0604020202020204" pitchFamily="34" charset="0"/>
              </a:rPr>
              <a:t>have "good" </a:t>
            </a:r>
            <a:r>
              <a:rPr lang="en" altLang="sr-Latn-RS" sz="2400" i="1" dirty="0">
                <a:latin typeface="Arial" panose="020B0604020202020204" pitchFamily="34" charset="0"/>
                <a:cs typeface="Arial" panose="020B0604020202020204" pitchFamily="34" charset="0"/>
              </a:rPr>
              <a:t>and </a:t>
            </a:r>
            <a:r>
              <a:rPr lang="en" altLang="sr-Latn-RS" sz="2400" i="1" dirty="0" smtClean="0">
                <a:latin typeface="Arial" panose="020B0604020202020204" pitchFamily="34" charset="0"/>
                <a:cs typeface="Arial" panose="020B0604020202020204" pitchFamily="34" charset="0"/>
              </a:rPr>
              <a:t>"bad" </a:t>
            </a:r>
            <a:r>
              <a:rPr lang="en" altLang="sr-Latn-RS" sz="2400" i="1" dirty="0">
                <a:latin typeface="Arial" panose="020B0604020202020204" pitchFamily="34" charset="0"/>
                <a:cs typeface="Arial" panose="020B0604020202020204" pitchFamily="34" charset="0"/>
              </a:rPr>
              <a:t>days but </a:t>
            </a:r>
            <a:r>
              <a:rPr lang="sr-Latn-RS" altLang="sr-Latn-RS" sz="2400" i="1" dirty="0" smtClean="0">
                <a:latin typeface="Arial" panose="020B0604020202020204" pitchFamily="34" charset="0"/>
                <a:cs typeface="Arial" panose="020B0604020202020204" pitchFamily="34" charset="0"/>
              </a:rPr>
              <a:t>they are </a:t>
            </a:r>
            <a:r>
              <a:rPr lang="en" altLang="sr-Latn-RS" sz="2400" i="1" dirty="0" smtClean="0">
                <a:latin typeface="Arial" panose="020B0604020202020204" pitchFamily="34" charset="0"/>
                <a:cs typeface="Arial" panose="020B0604020202020204" pitchFamily="34" charset="0"/>
              </a:rPr>
              <a:t>never </a:t>
            </a:r>
            <a:r>
              <a:rPr lang="sr-Latn-RS" altLang="sr-Latn-RS" sz="2400" i="1" dirty="0" smtClean="0">
                <a:latin typeface="Arial" panose="020B0604020202020204" pitchFamily="34" charset="0"/>
                <a:cs typeface="Arial" panose="020B0604020202020204" pitchFamily="34" charset="0"/>
              </a:rPr>
              <a:t>completely</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without </a:t>
            </a:r>
            <a:r>
              <a:rPr lang="en" altLang="sr-Latn-RS" sz="2400" i="1" dirty="0" smtClean="0">
                <a:latin typeface="Arial" panose="020B0604020202020204" pitchFamily="34" charset="0"/>
                <a:cs typeface="Arial" panose="020B0604020202020204" pitchFamily="34" charset="0"/>
              </a:rPr>
              <a:t>symptoms</a:t>
            </a:r>
            <a:endParaRPr lang="en" altLang="sr-Latn-RS" sz="2400" i="1" dirty="0">
              <a:latin typeface="Arial" panose="020B0604020202020204" pitchFamily="34" charset="0"/>
              <a:cs typeface="Arial" panose="020B0604020202020204" pitchFamily="34" charset="0"/>
            </a:endParaRPr>
          </a:p>
          <a:p>
            <a:pPr eaLnBrk="1" hangingPunct="1">
              <a:buFontTx/>
              <a:buNone/>
            </a:pPr>
            <a:r>
              <a:rPr lang="en" altLang="sr-Latn-RS" sz="2400" b="1" i="1" dirty="0">
                <a:latin typeface="Arial" panose="020B0604020202020204" pitchFamily="34" charset="0"/>
                <a:cs typeface="Arial" panose="020B0604020202020204" pitchFamily="34" charset="0"/>
              </a:rPr>
              <a:t>   </a:t>
            </a:r>
          </a:p>
          <a:p>
            <a:pPr eaLnBrk="1" hangingPunct="1"/>
            <a:r>
              <a:rPr lang="en" altLang="sr-Latn-RS" sz="2400" b="1" i="1" dirty="0">
                <a:latin typeface="Arial" panose="020B0604020202020204" pitchFamily="34" charset="0"/>
                <a:cs typeface="Arial" panose="020B0604020202020204" pitchFamily="34" charset="0"/>
              </a:rPr>
              <a:t>  </a:t>
            </a:r>
            <a:r>
              <a:rPr lang="sr-Latn-RS" altLang="sr-Latn-RS" sz="2400" b="1" i="1" dirty="0" smtClean="0">
                <a:latin typeface="Arial" panose="020B0604020202020204" pitchFamily="34" charset="0"/>
                <a:cs typeface="Arial" panose="020B0604020202020204" pitchFamily="34" charset="0"/>
              </a:rPr>
              <a:t>P</a:t>
            </a:r>
            <a:r>
              <a:rPr lang="en" altLang="sr-Latn-RS" sz="2400" b="1" i="1" dirty="0" smtClean="0">
                <a:latin typeface="Arial" panose="020B0604020202020204" pitchFamily="34" charset="0"/>
                <a:cs typeface="Arial" panose="020B0604020202020204" pitchFamily="34" charset="0"/>
              </a:rPr>
              <a:t>rogressive </a:t>
            </a:r>
            <a:r>
              <a:rPr lang="sr-Latn-RS" altLang="sr-Latn-RS" sz="2400" b="1" i="1" dirty="0" smtClean="0">
                <a:latin typeface="Arial" panose="020B0604020202020204" pitchFamily="34" charset="0"/>
                <a:cs typeface="Arial" panose="020B0604020202020204" pitchFamily="34" charset="0"/>
              </a:rPr>
              <a:t>–</a:t>
            </a:r>
            <a:r>
              <a:rPr lang="en" altLang="sr-Latn-RS" sz="2400" i="1" dirty="0" smtClean="0">
                <a:latin typeface="Arial" panose="020B0604020202020204" pitchFamily="34" charset="0"/>
                <a:cs typeface="Arial" panose="020B0604020202020204" pitchFamily="34" charset="0"/>
              </a:rPr>
              <a:t> </a:t>
            </a:r>
            <a:r>
              <a:rPr lang="sr-Latn-RS" altLang="sr-Latn-RS" sz="2400" i="1" dirty="0" smtClean="0">
                <a:latin typeface="Arial" panose="020B0604020202020204" pitchFamily="34" charset="0"/>
                <a:cs typeface="Arial" panose="020B0604020202020204" pitchFamily="34" charset="0"/>
              </a:rPr>
              <a:t>patients r</a:t>
            </a:r>
            <a:r>
              <a:rPr lang="en" altLang="sr-Latn-RS" sz="2400" i="1" dirty="0" smtClean="0">
                <a:latin typeface="Arial" panose="020B0604020202020204" pitchFamily="34" charset="0"/>
                <a:cs typeface="Arial" panose="020B0604020202020204" pitchFamily="34" charset="0"/>
              </a:rPr>
              <a:t>eports </a:t>
            </a:r>
            <a:r>
              <a:rPr lang="sr-Latn-RS" altLang="sr-Latn-RS" sz="2400" i="1" dirty="0" smtClean="0">
                <a:latin typeface="Arial" panose="020B0604020202020204" pitchFamily="34" charset="0"/>
                <a:cs typeface="Arial" panose="020B0604020202020204" pitchFamily="34" charset="0"/>
              </a:rPr>
              <a:t>dyspnea at</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the beginning </a:t>
            </a:r>
            <a:r>
              <a:rPr lang="sr-Latn-RS" altLang="sr-Latn-RS" sz="2400" i="1" dirty="0" smtClean="0">
                <a:latin typeface="Arial" panose="020B0604020202020204" pitchFamily="34" charset="0"/>
                <a:cs typeface="Arial" panose="020B0604020202020204" pitchFamily="34" charset="0"/>
              </a:rPr>
              <a:t>during </a:t>
            </a:r>
            <a:r>
              <a:rPr lang="en" altLang="sr-Latn-RS" sz="2400" i="1" dirty="0" smtClean="0">
                <a:latin typeface="Arial" panose="020B0604020202020204" pitchFamily="34" charset="0"/>
                <a:cs typeface="Arial" panose="020B0604020202020204" pitchFamily="34" charset="0"/>
              </a:rPr>
              <a:t>bigger </a:t>
            </a:r>
            <a:r>
              <a:rPr lang="sr-Latn-RS" altLang="sr-Latn-RS" sz="2400" i="1" dirty="0" smtClean="0">
                <a:latin typeface="Arial" panose="020B0604020202020204" pitchFamily="34" charset="0"/>
                <a:cs typeface="Arial" panose="020B0604020202020204" pitchFamily="34" charset="0"/>
              </a:rPr>
              <a:t>physical </a:t>
            </a:r>
            <a:r>
              <a:rPr lang="en" altLang="sr-Latn-RS" sz="2400" i="1" dirty="0" smtClean="0">
                <a:latin typeface="Arial" panose="020B0604020202020204" pitchFamily="34" charset="0"/>
                <a:cs typeface="Arial" panose="020B0604020202020204" pitchFamily="34" charset="0"/>
              </a:rPr>
              <a:t>effort, </a:t>
            </a:r>
            <a:r>
              <a:rPr lang="sr-Latn-RS" altLang="sr-Latn-RS" sz="2400" i="1" dirty="0" smtClean="0">
                <a:latin typeface="Arial" panose="020B0604020202020204" pitchFamily="34" charset="0"/>
                <a:cs typeface="Arial" panose="020B0604020202020204" pitchFamily="34" charset="0"/>
              </a:rPr>
              <a:t>during time and disease progression dyspnea appears </a:t>
            </a:r>
            <a:r>
              <a:rPr lang="en" altLang="sr-Latn-RS" sz="2400" i="1" dirty="0" smtClean="0">
                <a:latin typeface="Arial" panose="020B0604020202020204" pitchFamily="34" charset="0"/>
                <a:cs typeface="Arial" panose="020B0604020202020204" pitchFamily="34" charset="0"/>
              </a:rPr>
              <a:t>at </a:t>
            </a:r>
            <a:r>
              <a:rPr lang="sr-Latn-RS" altLang="sr-Latn-RS" sz="2400" i="1" dirty="0" smtClean="0">
                <a:latin typeface="Arial" panose="020B0604020202020204" pitchFamily="34" charset="0"/>
                <a:cs typeface="Arial" panose="020B0604020202020204" pitchFamily="34" charset="0"/>
              </a:rPr>
              <a:t>smaller efforts</a:t>
            </a:r>
            <a:r>
              <a:rPr lang="en" altLang="sr-Latn-RS" sz="2400" i="1" dirty="0" smtClean="0">
                <a:latin typeface="Arial" panose="020B0604020202020204" pitchFamily="34" charset="0"/>
                <a:cs typeface="Arial" panose="020B0604020202020204" pitchFamily="34" charset="0"/>
              </a:rPr>
              <a:t>, </a:t>
            </a:r>
            <a:r>
              <a:rPr lang="sr-Latn-RS" altLang="sr-Latn-RS" sz="2400" i="1" dirty="0" smtClean="0">
                <a:latin typeface="Arial" panose="020B0604020202020204" pitchFamily="34" charset="0"/>
                <a:cs typeface="Arial" panose="020B0604020202020204" pitchFamily="34" charset="0"/>
              </a:rPr>
              <a:t>finally at any effort which</a:t>
            </a:r>
            <a:r>
              <a:rPr lang="en" altLang="sr-Latn-RS" sz="2400" i="1" dirty="0" smtClean="0">
                <a:latin typeface="Arial" panose="020B0604020202020204" pitchFamily="34" charset="0"/>
                <a:cs typeface="Arial" panose="020B0604020202020204" pitchFamily="34" charset="0"/>
              </a:rPr>
              <a:t> </a:t>
            </a:r>
            <a:r>
              <a:rPr lang="sr-Latn-RS" altLang="sr-Latn-RS" sz="2400" i="1" dirty="0" smtClean="0">
                <a:latin typeface="Arial" panose="020B0604020202020204" pitchFamily="34" charset="0"/>
                <a:cs typeface="Arial" panose="020B0604020202020204" pitchFamily="34" charset="0"/>
              </a:rPr>
              <a:t>leaves the </a:t>
            </a:r>
            <a:r>
              <a:rPr lang="en" altLang="sr-Latn-RS" sz="2400" i="1" dirty="0" smtClean="0">
                <a:latin typeface="Arial" panose="020B0604020202020204" pitchFamily="34" charset="0"/>
                <a:cs typeface="Arial" panose="020B0604020202020204" pitchFamily="34" charset="0"/>
              </a:rPr>
              <a:t>patients </a:t>
            </a:r>
            <a:r>
              <a:rPr lang="sr-Latn-RS" altLang="sr-Latn-RS" sz="2400" i="1" dirty="0" smtClean="0">
                <a:latin typeface="Arial" panose="020B0604020202020204" pitchFamily="34" charset="0"/>
                <a:cs typeface="Arial" panose="020B0604020202020204" pitchFamily="34" charset="0"/>
              </a:rPr>
              <a:t>mostly all the time at home, chair or bed ridden</a:t>
            </a:r>
            <a:endParaRPr lang="en" altLang="sr-Latn-RS" sz="2400" i="1" dirty="0">
              <a:latin typeface="Arial" panose="020B0604020202020204" pitchFamily="34" charset="0"/>
              <a:cs typeface="Arial" panose="020B0604020202020204" pitchFamily="34" charset="0"/>
            </a:endParaRPr>
          </a:p>
          <a:p>
            <a:pPr marL="82550" indent="0" eaLnBrk="1" hangingPunct="1">
              <a:buNone/>
            </a:pPr>
            <a:endParaRPr lang="en-US" altLang="sr-Latn-RS" i="1" dirty="0">
              <a:solidFill>
                <a:srgbClr val="990033"/>
              </a:solidFill>
              <a:latin typeface="Times New Roman" panose="02020603050405020304" pitchFamily="18" charset="0"/>
            </a:endParaRPr>
          </a:p>
        </p:txBody>
      </p:sp>
      <p:sp>
        <p:nvSpPr>
          <p:cNvPr id="75780" name="TextBox 3">
            <a:extLst>
              <a:ext uri="{FF2B5EF4-FFF2-40B4-BE49-F238E27FC236}">
                <a16:creationId xmlns="" xmlns:a16="http://schemas.microsoft.com/office/drawing/2014/main" id="{16CADA02-3D39-4B66-B7A8-B0C14591C56F}"/>
              </a:ext>
            </a:extLst>
          </p:cNvPr>
          <p:cNvSpPr txBox="1">
            <a:spLocks noChangeArrowheads="1"/>
          </p:cNvSpPr>
          <p:nvPr/>
        </p:nvSpPr>
        <p:spPr bwMode="auto">
          <a:xfrm>
            <a:off x="5754688" y="255588"/>
            <a:ext cx="3170237"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75781" name="Picture 22" descr="breathlesness">
            <a:extLst>
              <a:ext uri="{FF2B5EF4-FFF2-40B4-BE49-F238E27FC236}">
                <a16:creationId xmlns="" xmlns:a16="http://schemas.microsoft.com/office/drawing/2014/main" id="{9661E68E-93F0-431F-BA36-2ABE9B587C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352" y="5027123"/>
            <a:ext cx="1368722" cy="1714989"/>
          </a:xfrm>
          <a:prstGeom prst="rect">
            <a:avLst/>
          </a:prstGeom>
          <a:solidFill>
            <a:schemeClr val="tx1"/>
          </a:solidFill>
          <a:ln w="9525">
            <a:solidFill>
              <a:schemeClr val="tx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advTm="31949"/>
    </mc:Choice>
    <mc:Fallback xmlns="">
      <p:transition spd="slow" advTm="31949"/>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Line 2">
            <a:extLst>
              <a:ext uri="{FF2B5EF4-FFF2-40B4-BE49-F238E27FC236}">
                <a16:creationId xmlns="" xmlns:a16="http://schemas.microsoft.com/office/drawing/2014/main" id="{EB0C6073-59F8-4278-947C-99DDC293A5F2}"/>
              </a:ext>
            </a:extLst>
          </p:cNvPr>
          <p:cNvSpPr>
            <a:spLocks noChangeShapeType="1"/>
          </p:cNvSpPr>
          <p:nvPr/>
        </p:nvSpPr>
        <p:spPr bwMode="auto">
          <a:xfrm flipV="1">
            <a:off x="0" y="1600200"/>
            <a:ext cx="9144000"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76803" name="Text Box 3">
            <a:extLst>
              <a:ext uri="{FF2B5EF4-FFF2-40B4-BE49-F238E27FC236}">
                <a16:creationId xmlns="" xmlns:a16="http://schemas.microsoft.com/office/drawing/2014/main" id="{EADE7989-EEB7-4569-8FD8-E7B65AEBF56F}"/>
              </a:ext>
            </a:extLst>
          </p:cNvPr>
          <p:cNvSpPr txBox="1">
            <a:spLocks noChangeArrowheads="1"/>
          </p:cNvSpPr>
          <p:nvPr/>
        </p:nvSpPr>
        <p:spPr bwMode="auto">
          <a:xfrm>
            <a:off x="2090738" y="584200"/>
            <a:ext cx="5801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4400" b="1" i="1" dirty="0" smtClean="0"/>
              <a:t>Clinical</a:t>
            </a:r>
            <a:r>
              <a:rPr lang="sr-Latn-RS" altLang="sr-Latn-RS" sz="4400" b="1" i="1" dirty="0" smtClean="0"/>
              <a:t> examination</a:t>
            </a:r>
            <a:endParaRPr lang="en-GB" altLang="sr-Latn-RS" sz="4400" b="1" i="1" dirty="0"/>
          </a:p>
        </p:txBody>
      </p:sp>
      <p:sp>
        <p:nvSpPr>
          <p:cNvPr id="76804" name="Text Box 4">
            <a:extLst>
              <a:ext uri="{FF2B5EF4-FFF2-40B4-BE49-F238E27FC236}">
                <a16:creationId xmlns="" xmlns:a16="http://schemas.microsoft.com/office/drawing/2014/main" id="{17C343FF-D47C-4270-8FC2-C3CBBDB74F04}"/>
              </a:ext>
            </a:extLst>
          </p:cNvPr>
          <p:cNvSpPr txBox="1">
            <a:spLocks noChangeArrowheads="1"/>
          </p:cNvSpPr>
          <p:nvPr/>
        </p:nvSpPr>
        <p:spPr bwMode="auto">
          <a:xfrm>
            <a:off x="2000250" y="1684338"/>
            <a:ext cx="3651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3200" b="1" i="1"/>
              <a:t>Inspection :</a:t>
            </a:r>
            <a:endParaRPr lang="en-GB" altLang="sr-Latn-RS" sz="3200" b="1" i="1"/>
          </a:p>
        </p:txBody>
      </p:sp>
      <p:sp>
        <p:nvSpPr>
          <p:cNvPr id="76805" name="Rectangle 5" descr="White marble">
            <a:extLst>
              <a:ext uri="{FF2B5EF4-FFF2-40B4-BE49-F238E27FC236}">
                <a16:creationId xmlns="" xmlns:a16="http://schemas.microsoft.com/office/drawing/2014/main" id="{70F8ABD4-8755-4FA8-B9D0-981A8F4101D3}"/>
              </a:ext>
            </a:extLst>
          </p:cNvPr>
          <p:cNvSpPr>
            <a:spLocks noChangeArrowheads="1"/>
          </p:cNvSpPr>
          <p:nvPr/>
        </p:nvSpPr>
        <p:spPr bwMode="auto">
          <a:xfrm>
            <a:off x="1335882" y="2352675"/>
            <a:ext cx="7556598" cy="3921125"/>
          </a:xfrm>
          <a:prstGeom prst="rect">
            <a:avLst/>
          </a:prstGeom>
          <a:solidFill>
            <a:schemeClr val="accent1">
              <a:lumMod val="20000"/>
              <a:lumOff val="80000"/>
            </a:schemeClr>
          </a:solidFill>
          <a:ln w="9525">
            <a:solidFill>
              <a:srgbClr val="FFCC00"/>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457200" indent="-457200" eaLnBrk="1" hangingPunct="1">
              <a:buFont typeface="Arial" panose="020B0604020202020204" pitchFamily="34" charset="0"/>
              <a:buChar char="•"/>
            </a:pPr>
            <a:r>
              <a:rPr lang="en" altLang="sr-Latn-RS" sz="2400" i="1" dirty="0" err="1"/>
              <a:t>Central</a:t>
            </a:r>
            <a:r>
              <a:rPr lang="en" altLang="sr-Latn-RS" sz="2400" i="1" dirty="0"/>
              <a:t> </a:t>
            </a:r>
            <a:r>
              <a:rPr lang="en" altLang="sr-Latn-RS" sz="2400" i="1" dirty="0" err="1"/>
              <a:t>cyanosis</a:t>
            </a:r>
            <a:endParaRPr lang="sr-Latn-CS" altLang="sr-Latn-RS" sz="2400" i="1" dirty="0"/>
          </a:p>
          <a:p>
            <a:pPr marL="457200" indent="-457200" eaLnBrk="1" hangingPunct="1">
              <a:buFont typeface="Arial" panose="020B0604020202020204" pitchFamily="34" charset="0"/>
              <a:buChar char="•"/>
            </a:pPr>
            <a:r>
              <a:rPr lang="sr-Latn-RS" altLang="sr-Latn-RS" sz="2400" i="1" dirty="0"/>
              <a:t>B</a:t>
            </a:r>
            <a:r>
              <a:rPr lang="en" altLang="sr-Latn-RS" sz="2400" i="1" dirty="0" smtClean="0"/>
              <a:t>arrel-shaped </a:t>
            </a:r>
            <a:r>
              <a:rPr lang="sr-Latn-RS" altLang="sr-Latn-RS" sz="2400" i="1" dirty="0" smtClean="0"/>
              <a:t>chest</a:t>
            </a:r>
            <a:endParaRPr lang="sr-Latn-CS" altLang="sr-Latn-RS" sz="2400" i="1" dirty="0"/>
          </a:p>
          <a:p>
            <a:pPr marL="457200" indent="-457200" eaLnBrk="1" hangingPunct="1">
              <a:buFont typeface="Arial" panose="020B0604020202020204" pitchFamily="34" charset="0"/>
              <a:buChar char="•"/>
            </a:pPr>
            <a:r>
              <a:rPr lang="en" altLang="sr-Latn-RS" sz="2400" i="1" dirty="0"/>
              <a:t>Reduced </a:t>
            </a:r>
            <a:r>
              <a:rPr lang="sr-Latn-RS" altLang="sr-Latn-RS" sz="2400" i="1" dirty="0" smtClean="0"/>
              <a:t>inspiratory and respiratory excursions</a:t>
            </a:r>
            <a:endParaRPr lang="sr-Latn-CS" altLang="sr-Latn-RS" sz="2400" i="1" dirty="0"/>
          </a:p>
          <a:p>
            <a:pPr marL="457200" indent="-457200" eaLnBrk="1" hangingPunct="1">
              <a:buFont typeface="Arial" panose="020B0604020202020204" pitchFamily="34" charset="0"/>
              <a:buChar char="•"/>
            </a:pPr>
            <a:r>
              <a:rPr lang="en" altLang="sr-Latn-RS" sz="2400" i="1" dirty="0"/>
              <a:t>Paradoxical </a:t>
            </a:r>
            <a:r>
              <a:rPr lang="en" altLang="sr-Latn-RS" sz="2400" i="1" dirty="0" smtClean="0"/>
              <a:t>breathing</a:t>
            </a:r>
            <a:endParaRPr lang="sr-Latn-CS" altLang="sr-Latn-RS" sz="2400" i="1" dirty="0"/>
          </a:p>
          <a:p>
            <a:pPr marL="457200" indent="-457200" eaLnBrk="1" hangingPunct="1">
              <a:buFont typeface="Arial" panose="020B0604020202020204" pitchFamily="34" charset="0"/>
              <a:buChar char="•"/>
            </a:pPr>
            <a:r>
              <a:rPr lang="en" altLang="sr-Latn-RS" sz="2400" i="1" dirty="0"/>
              <a:t>Shallow and accelerated breathing </a:t>
            </a:r>
            <a:r>
              <a:rPr lang="en" altLang="sr-Latn-RS" sz="2400" i="1" dirty="0" smtClean="0"/>
              <a:t>(RF </a:t>
            </a:r>
            <a:r>
              <a:rPr lang="en" altLang="sr-Latn-RS" sz="2400" i="1" dirty="0"/>
              <a:t>&gt; </a:t>
            </a:r>
            <a:r>
              <a:rPr lang="en" altLang="sr-Latn-RS" sz="2400" i="1" dirty="0" smtClean="0"/>
              <a:t>20</a:t>
            </a:r>
            <a:r>
              <a:rPr lang="sr-Latn-RS" altLang="sr-Latn-RS" sz="2400" i="1" dirty="0" smtClean="0"/>
              <a:t>/</a:t>
            </a:r>
            <a:r>
              <a:rPr lang="en" altLang="sr-Latn-RS" sz="2400" i="1" dirty="0" smtClean="0"/>
              <a:t>min)</a:t>
            </a:r>
            <a:endParaRPr lang="en" altLang="sr-Latn-RS" sz="2400" i="1" dirty="0"/>
          </a:p>
          <a:p>
            <a:pPr marL="457200" indent="-457200" eaLnBrk="1" hangingPunct="1">
              <a:buFont typeface="Arial" panose="020B0604020202020204" pitchFamily="34" charset="0"/>
              <a:buChar char="•"/>
            </a:pPr>
            <a:r>
              <a:rPr lang="en" altLang="sr-Latn-RS" sz="2400" i="1" dirty="0"/>
              <a:t>Breathing through the narrowed </a:t>
            </a:r>
            <a:r>
              <a:rPr lang="en" altLang="sr-Latn-RS" sz="2400" i="1" dirty="0" smtClean="0"/>
              <a:t>lips</a:t>
            </a:r>
            <a:endParaRPr lang="en" altLang="sr-Latn-RS" sz="2400" i="1" dirty="0"/>
          </a:p>
          <a:p>
            <a:pPr marL="457200" indent="-457200" eaLnBrk="1" hangingPunct="1">
              <a:buFont typeface="Arial" panose="020B0604020202020204" pitchFamily="34" charset="0"/>
              <a:buChar char="•"/>
            </a:pPr>
            <a:r>
              <a:rPr lang="en" altLang="sr-Latn-RS" sz="2400" i="1" dirty="0"/>
              <a:t>Peripheral </a:t>
            </a:r>
            <a:r>
              <a:rPr lang="en" altLang="sr-Latn-RS" sz="2400" i="1" dirty="0" smtClean="0"/>
              <a:t>edema, enlarge</a:t>
            </a:r>
            <a:r>
              <a:rPr lang="sr-Latn-RS" altLang="sr-Latn-RS" sz="2400" i="1" dirty="0"/>
              <a:t>d</a:t>
            </a:r>
            <a:r>
              <a:rPr lang="en" altLang="sr-Latn-RS" sz="2400" i="1" dirty="0" smtClean="0"/>
              <a:t> </a:t>
            </a:r>
            <a:r>
              <a:rPr lang="en" altLang="sr-Latn-RS" sz="2400" i="1" dirty="0"/>
              <a:t>liver</a:t>
            </a:r>
            <a:endParaRPr lang="sr-Latn-CS" altLang="sr-Latn-RS" sz="2400" i="1" dirty="0"/>
          </a:p>
          <a:p>
            <a:pPr algn="ctr" eaLnBrk="1" hangingPunct="1"/>
            <a:endParaRPr lang="en-GB" altLang="sr-Latn-RS" sz="2800" b="1" i="1" dirty="0"/>
          </a:p>
        </p:txBody>
      </p:sp>
      <p:sp>
        <p:nvSpPr>
          <p:cNvPr id="76806" name="TextBox 6">
            <a:extLst>
              <a:ext uri="{FF2B5EF4-FFF2-40B4-BE49-F238E27FC236}">
                <a16:creationId xmlns="" xmlns:a16="http://schemas.microsoft.com/office/drawing/2014/main" id="{8332299D-EF14-4187-A741-4984C2F0F9CC}"/>
              </a:ext>
            </a:extLst>
          </p:cNvPr>
          <p:cNvSpPr txBox="1">
            <a:spLocks noChangeArrowheads="1"/>
          </p:cNvSpPr>
          <p:nvPr/>
        </p:nvSpPr>
        <p:spPr bwMode="auto">
          <a:xfrm>
            <a:off x="5638800" y="228600"/>
            <a:ext cx="350520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78732"/>
    </mc:Choice>
    <mc:Fallback xmlns="">
      <p:transition spd="slow" advTm="78732"/>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Line 2">
            <a:extLst>
              <a:ext uri="{FF2B5EF4-FFF2-40B4-BE49-F238E27FC236}">
                <a16:creationId xmlns="" xmlns:a16="http://schemas.microsoft.com/office/drawing/2014/main" id="{F3FF3473-CCB1-4C18-AAE9-DF1FC26B4CAF}"/>
              </a:ext>
            </a:extLst>
          </p:cNvPr>
          <p:cNvSpPr>
            <a:spLocks noChangeShapeType="1"/>
          </p:cNvSpPr>
          <p:nvPr/>
        </p:nvSpPr>
        <p:spPr bwMode="auto">
          <a:xfrm flipV="1">
            <a:off x="0" y="1600200"/>
            <a:ext cx="9144000"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77827" name="Text Box 3">
            <a:extLst>
              <a:ext uri="{FF2B5EF4-FFF2-40B4-BE49-F238E27FC236}">
                <a16:creationId xmlns="" xmlns:a16="http://schemas.microsoft.com/office/drawing/2014/main" id="{7E0AF7BE-F556-441A-B6E6-ABAD6E1CC3A7}"/>
              </a:ext>
            </a:extLst>
          </p:cNvPr>
          <p:cNvSpPr txBox="1">
            <a:spLocks noChangeArrowheads="1"/>
          </p:cNvSpPr>
          <p:nvPr/>
        </p:nvSpPr>
        <p:spPr bwMode="auto">
          <a:xfrm>
            <a:off x="2474913" y="584200"/>
            <a:ext cx="5144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4000" b="1" i="1" dirty="0" smtClean="0"/>
              <a:t>Clinical </a:t>
            </a:r>
            <a:r>
              <a:rPr lang="sr-Latn-RS" altLang="sr-Latn-RS" sz="4000" b="1" i="1" dirty="0" smtClean="0"/>
              <a:t>examination</a:t>
            </a:r>
            <a:endParaRPr lang="en-GB" altLang="sr-Latn-RS" sz="4000" b="1" i="1" dirty="0"/>
          </a:p>
        </p:txBody>
      </p:sp>
      <p:sp>
        <p:nvSpPr>
          <p:cNvPr id="77828" name="Text Box 4">
            <a:extLst>
              <a:ext uri="{FF2B5EF4-FFF2-40B4-BE49-F238E27FC236}">
                <a16:creationId xmlns="" xmlns:a16="http://schemas.microsoft.com/office/drawing/2014/main" id="{943D7EDA-99D4-40B5-BD4F-49B9C90D56E4}"/>
              </a:ext>
            </a:extLst>
          </p:cNvPr>
          <p:cNvSpPr txBox="1">
            <a:spLocks noChangeArrowheads="1"/>
          </p:cNvSpPr>
          <p:nvPr/>
        </p:nvSpPr>
        <p:spPr bwMode="auto">
          <a:xfrm>
            <a:off x="97747" y="1685131"/>
            <a:ext cx="8817654" cy="707886"/>
          </a:xfrm>
          <a:prstGeom prst="rect">
            <a:avLst/>
          </a:prstGeom>
          <a:solidFill>
            <a:schemeClr val="accent1">
              <a:lumMod val="20000"/>
              <a:lumOff val="80000"/>
            </a:schemeClr>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2000" b="1" i="1" dirty="0"/>
              <a:t>Palpation and percussion </a:t>
            </a:r>
            <a:r>
              <a:rPr lang="sr-Latn-RS" altLang="sr-Latn-RS" sz="2000" b="1" i="1" dirty="0" smtClean="0"/>
              <a:t>do not provide substantial information</a:t>
            </a:r>
          </a:p>
          <a:p>
            <a:pPr eaLnBrk="1" hangingPunct="1"/>
            <a:r>
              <a:rPr lang="sr-Latn-RS" altLang="sr-Latn-RS" sz="2000" b="1" i="1" dirty="0" smtClean="0"/>
              <a:t> in setting up the diagnosis of </a:t>
            </a:r>
            <a:r>
              <a:rPr lang="en" altLang="sr-Latn-RS" sz="2000" b="1" i="1" dirty="0" smtClean="0"/>
              <a:t>COPD </a:t>
            </a:r>
            <a:endParaRPr lang="en-GB" altLang="sr-Latn-RS" sz="2000" b="1" i="1" dirty="0"/>
          </a:p>
        </p:txBody>
      </p:sp>
      <p:sp>
        <p:nvSpPr>
          <p:cNvPr id="77829" name="Rectangle 5" descr="White marble">
            <a:extLst>
              <a:ext uri="{FF2B5EF4-FFF2-40B4-BE49-F238E27FC236}">
                <a16:creationId xmlns="" xmlns:a16="http://schemas.microsoft.com/office/drawing/2014/main" id="{A3344C0B-04F2-44B3-8A1D-2C6C1E4E9BC4}"/>
              </a:ext>
            </a:extLst>
          </p:cNvPr>
          <p:cNvSpPr>
            <a:spLocks noChangeArrowheads="1"/>
          </p:cNvSpPr>
          <p:nvPr/>
        </p:nvSpPr>
        <p:spPr bwMode="auto">
          <a:xfrm>
            <a:off x="3059832" y="2739232"/>
            <a:ext cx="5667064" cy="1828800"/>
          </a:xfrm>
          <a:prstGeom prst="rect">
            <a:avLst/>
          </a:prstGeom>
          <a:solidFill>
            <a:schemeClr val="accent1">
              <a:lumMod val="20000"/>
              <a:lumOff val="80000"/>
            </a:schemeClr>
          </a:solidFill>
          <a:ln w="9525">
            <a:solidFill>
              <a:srgbClr val="FFCC00"/>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b="1" i="1" dirty="0"/>
              <a:t>Hypersonic </a:t>
            </a:r>
            <a:r>
              <a:rPr lang="en" altLang="sr-Latn-RS" b="1" i="1" dirty="0" smtClean="0"/>
              <a:t>p</a:t>
            </a:r>
            <a:r>
              <a:rPr lang="sr-Latn-RS" altLang="sr-Latn-RS" b="1" i="1" dirty="0" smtClean="0"/>
              <a:t>ercussion</a:t>
            </a:r>
            <a:r>
              <a:rPr lang="en" altLang="sr-Latn-RS" b="1" i="1" dirty="0" smtClean="0"/>
              <a:t> </a:t>
            </a:r>
            <a:r>
              <a:rPr lang="en" altLang="sr-Latn-RS" b="1" i="1" dirty="0"/>
              <a:t>sound</a:t>
            </a:r>
            <a:endParaRPr lang="sr-Latn-CS" altLang="sr-Latn-RS" b="1" i="1" dirty="0"/>
          </a:p>
          <a:p>
            <a:pPr eaLnBrk="1" hangingPunct="1"/>
            <a:r>
              <a:rPr lang="en" altLang="sr-Latn-RS" b="1" i="1" dirty="0"/>
              <a:t>Lowered </a:t>
            </a:r>
            <a:r>
              <a:rPr lang="sr-Latn-RS" altLang="sr-Latn-RS" b="1" i="1" dirty="0" smtClean="0"/>
              <a:t>lung bases, reduced respiratory mobility</a:t>
            </a:r>
            <a:endParaRPr lang="sr-Latn-CS" altLang="sr-Latn-RS" b="1" i="1" dirty="0"/>
          </a:p>
          <a:p>
            <a:pPr eaLnBrk="1" hangingPunct="1"/>
            <a:r>
              <a:rPr lang="en" altLang="sr-Latn-RS" b="1" i="1" dirty="0"/>
              <a:t>Aggravated palpation </a:t>
            </a:r>
            <a:r>
              <a:rPr lang="sr-Latn-RS" altLang="sr-Latn-RS" b="1" i="1" dirty="0" smtClean="0"/>
              <a:t>of apex of the </a:t>
            </a:r>
            <a:r>
              <a:rPr lang="en" altLang="sr-Latn-RS" b="1" i="1" dirty="0" smtClean="0"/>
              <a:t>heart</a:t>
            </a:r>
            <a:r>
              <a:rPr lang="sr-Latn-RS" altLang="sr-Latn-RS" b="1" i="1" dirty="0" smtClean="0"/>
              <a:t> due to</a:t>
            </a:r>
            <a:endParaRPr lang="sr-Latn-CS" altLang="sr-Latn-RS" b="1" i="1" dirty="0"/>
          </a:p>
          <a:p>
            <a:pPr eaLnBrk="1" hangingPunct="1"/>
            <a:r>
              <a:rPr lang="en" altLang="sr-Latn-RS" b="1" i="1" dirty="0" err="1"/>
              <a:t>hyperinflation</a:t>
            </a:r>
            <a:endParaRPr lang="sr-Latn-CS" altLang="sr-Latn-RS" b="1" i="1" dirty="0"/>
          </a:p>
          <a:p>
            <a:pPr algn="ctr" eaLnBrk="1" hangingPunct="1"/>
            <a:endParaRPr lang="en-GB" altLang="sr-Latn-RS" sz="2000" b="1" i="1" dirty="0"/>
          </a:p>
        </p:txBody>
      </p:sp>
      <p:sp>
        <p:nvSpPr>
          <p:cNvPr id="77830" name="Text Box 6">
            <a:extLst>
              <a:ext uri="{FF2B5EF4-FFF2-40B4-BE49-F238E27FC236}">
                <a16:creationId xmlns="" xmlns:a16="http://schemas.microsoft.com/office/drawing/2014/main" id="{6A94B245-2820-4975-B8CF-0CB6F5A3E944}"/>
              </a:ext>
            </a:extLst>
          </p:cNvPr>
          <p:cNvSpPr txBox="1">
            <a:spLocks noChangeArrowheads="1"/>
          </p:cNvSpPr>
          <p:nvPr/>
        </p:nvSpPr>
        <p:spPr bwMode="auto">
          <a:xfrm>
            <a:off x="467544" y="3391694"/>
            <a:ext cx="2160240" cy="523875"/>
          </a:xfrm>
          <a:prstGeom prst="rect">
            <a:avLst/>
          </a:prstGeom>
          <a:solidFill>
            <a:schemeClr val="accent1">
              <a:lumMod val="20000"/>
              <a:lumOff val="80000"/>
            </a:schemeClr>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2800" b="1" i="1" dirty="0" err="1">
                <a:solidFill>
                  <a:srgbClr val="C00000"/>
                </a:solidFill>
              </a:rPr>
              <a:t>Percussion</a:t>
            </a:r>
            <a:endParaRPr lang="en-GB" altLang="sr-Latn-RS" sz="2800" b="1" i="1" dirty="0">
              <a:solidFill>
                <a:srgbClr val="C00000"/>
              </a:solidFill>
            </a:endParaRPr>
          </a:p>
        </p:txBody>
      </p:sp>
      <p:sp>
        <p:nvSpPr>
          <p:cNvPr id="77831" name="Rectangle 7" descr="White marble">
            <a:extLst>
              <a:ext uri="{FF2B5EF4-FFF2-40B4-BE49-F238E27FC236}">
                <a16:creationId xmlns="" xmlns:a16="http://schemas.microsoft.com/office/drawing/2014/main" id="{9FE86E79-E395-4ED5-A2D8-95348F5C839D}"/>
              </a:ext>
            </a:extLst>
          </p:cNvPr>
          <p:cNvSpPr>
            <a:spLocks noChangeArrowheads="1"/>
          </p:cNvSpPr>
          <p:nvPr/>
        </p:nvSpPr>
        <p:spPr bwMode="auto">
          <a:xfrm>
            <a:off x="3038810" y="4830812"/>
            <a:ext cx="5688086" cy="1600200"/>
          </a:xfrm>
          <a:prstGeom prst="rect">
            <a:avLst/>
          </a:prstGeom>
          <a:solidFill>
            <a:schemeClr val="accent1">
              <a:lumMod val="20000"/>
              <a:lumOff val="80000"/>
            </a:schemeClr>
          </a:solidFill>
          <a:ln w="9525">
            <a:solidFill>
              <a:srgbClr val="FFCC00"/>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sr-Latn-CS" altLang="sr-Latn-RS" sz="2000" b="1" i="1" dirty="0"/>
          </a:p>
          <a:p>
            <a:pPr eaLnBrk="1" hangingPunct="1"/>
            <a:r>
              <a:rPr lang="en" altLang="sr-Latn-RS" sz="2000" b="1" i="1" dirty="0"/>
              <a:t>Weakened </a:t>
            </a:r>
            <a:r>
              <a:rPr lang="sr-Latn-RS" altLang="sr-Latn-RS" sz="2000" b="1" i="1" dirty="0" smtClean="0"/>
              <a:t>breathing sound</a:t>
            </a:r>
            <a:endParaRPr lang="sr-Latn-CS" altLang="sr-Latn-RS" sz="2000" b="1" i="1" dirty="0"/>
          </a:p>
          <a:p>
            <a:pPr eaLnBrk="1" hangingPunct="1"/>
            <a:r>
              <a:rPr lang="sr-Latn-RS" altLang="sr-Latn-RS" sz="2000" b="1" i="1" dirty="0" smtClean="0"/>
              <a:t>Wheezing</a:t>
            </a:r>
            <a:r>
              <a:rPr lang="en" altLang="sr-Latn-RS" sz="2000" b="1" i="1" dirty="0" smtClean="0"/>
              <a:t> </a:t>
            </a:r>
            <a:r>
              <a:rPr lang="en" altLang="sr-Latn-RS" sz="2000" b="1" i="1" dirty="0"/>
              <a:t>at calm breathing</a:t>
            </a:r>
            <a:endParaRPr lang="sr-Latn-CS" altLang="sr-Latn-RS" sz="2000" b="1" i="1" dirty="0"/>
          </a:p>
          <a:p>
            <a:pPr eaLnBrk="1" hangingPunct="1"/>
            <a:r>
              <a:rPr lang="en" altLang="sr-Latn-RS" sz="2000" b="1" i="1" dirty="0"/>
              <a:t>Extended </a:t>
            </a:r>
            <a:r>
              <a:rPr lang="en" altLang="sr-Latn-RS" sz="2000" b="1" i="1" dirty="0" smtClean="0"/>
              <a:t>forced expiration</a:t>
            </a:r>
            <a:endParaRPr lang="sr-Latn-CS" altLang="sr-Latn-RS" sz="2000" b="1" i="1" dirty="0"/>
          </a:p>
          <a:p>
            <a:pPr algn="ctr" eaLnBrk="1" hangingPunct="1"/>
            <a:endParaRPr lang="sr-Latn-CS" altLang="sr-Latn-RS" sz="2000" b="1" i="1" dirty="0"/>
          </a:p>
          <a:p>
            <a:pPr algn="ctr" eaLnBrk="1" hangingPunct="1"/>
            <a:endParaRPr lang="en-GB" altLang="sr-Latn-RS" sz="2000" b="1" i="1" dirty="0"/>
          </a:p>
        </p:txBody>
      </p:sp>
      <p:sp>
        <p:nvSpPr>
          <p:cNvPr id="77832" name="Text Box 8">
            <a:extLst>
              <a:ext uri="{FF2B5EF4-FFF2-40B4-BE49-F238E27FC236}">
                <a16:creationId xmlns="" xmlns:a16="http://schemas.microsoft.com/office/drawing/2014/main" id="{AAAC9C56-22FD-4155-A1F3-D254A415BE5D}"/>
              </a:ext>
            </a:extLst>
          </p:cNvPr>
          <p:cNvSpPr txBox="1">
            <a:spLocks noChangeArrowheads="1"/>
          </p:cNvSpPr>
          <p:nvPr/>
        </p:nvSpPr>
        <p:spPr bwMode="auto">
          <a:xfrm>
            <a:off x="323528" y="5369302"/>
            <a:ext cx="2516820" cy="523220"/>
          </a:xfrm>
          <a:prstGeom prst="rect">
            <a:avLst/>
          </a:prstGeom>
          <a:solidFill>
            <a:schemeClr val="accent1">
              <a:lumMod val="20000"/>
              <a:lumOff val="80000"/>
            </a:schemeClr>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sr-Latn-RS" sz="2800" b="1" i="1" dirty="0" err="1">
                <a:solidFill>
                  <a:srgbClr val="C00000"/>
                </a:solidFill>
              </a:rPr>
              <a:t>Auscultation</a:t>
            </a:r>
            <a:endParaRPr lang="en-GB" altLang="sr-Latn-RS" sz="2800" b="1" i="1" dirty="0">
              <a:solidFill>
                <a:srgbClr val="C00000"/>
              </a:solidFill>
            </a:endParaRPr>
          </a:p>
        </p:txBody>
      </p:sp>
      <p:sp>
        <p:nvSpPr>
          <p:cNvPr id="77833" name="TextBox 9">
            <a:extLst>
              <a:ext uri="{FF2B5EF4-FFF2-40B4-BE49-F238E27FC236}">
                <a16:creationId xmlns="" xmlns:a16="http://schemas.microsoft.com/office/drawing/2014/main" id="{FF01856C-BA59-4B8F-9F4F-C1F53D39CF36}"/>
              </a:ext>
            </a:extLst>
          </p:cNvPr>
          <p:cNvSpPr txBox="1">
            <a:spLocks noChangeArrowheads="1"/>
          </p:cNvSpPr>
          <p:nvPr/>
        </p:nvSpPr>
        <p:spPr bwMode="auto">
          <a:xfrm>
            <a:off x="5695950" y="228600"/>
            <a:ext cx="321945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41689"/>
    </mc:Choice>
    <mc:Fallback xmlns="">
      <p:transition spd="slow" advTm="41689"/>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Text Box 2">
            <a:extLst>
              <a:ext uri="{FF2B5EF4-FFF2-40B4-BE49-F238E27FC236}">
                <a16:creationId xmlns="" xmlns:a16="http://schemas.microsoft.com/office/drawing/2014/main" id="{604BC8BA-74A8-4ABD-ABFE-3DB76B4B2BEE}"/>
              </a:ext>
            </a:extLst>
          </p:cNvPr>
          <p:cNvSpPr txBox="1">
            <a:spLocks noChangeArrowheads="1"/>
          </p:cNvSpPr>
          <p:nvPr/>
        </p:nvSpPr>
        <p:spPr bwMode="auto">
          <a:xfrm>
            <a:off x="971550" y="584200"/>
            <a:ext cx="6848350" cy="707886"/>
          </a:xfrm>
          <a:prstGeom prst="rect">
            <a:avLst/>
          </a:prstGeom>
          <a:solidFill>
            <a:schemeClr val="bg1"/>
          </a:solidFill>
          <a:ln w="9525">
            <a:noFill/>
            <a:miter lim="800000"/>
            <a:headEnd/>
            <a:tailEnd/>
          </a:ln>
          <a:effectLst>
            <a:outerShdw dist="35921" dir="2700000" algn="ctr" rotWithShape="0">
              <a:srgbClr val="000000"/>
            </a:outerShdw>
          </a:effectLst>
        </p:spPr>
        <p:txBody>
          <a:bodyPr wrap="none">
            <a:spAutoFit/>
          </a:bodyPr>
          <a:lstStyle/>
          <a:p>
            <a:pPr algn="ctr" fontAlgn="auto">
              <a:spcBef>
                <a:spcPts val="0"/>
              </a:spcBef>
              <a:spcAft>
                <a:spcPts val="0"/>
              </a:spcAft>
              <a:defRPr/>
            </a:pPr>
            <a:r>
              <a:rPr lang="sr-Latn-RS" sz="4000" b="1" i="1" dirty="0" smtClean="0"/>
              <a:t>Setting</a:t>
            </a:r>
            <a:r>
              <a:rPr lang="en" sz="4000" b="1" i="1" dirty="0" smtClean="0"/>
              <a:t> </a:t>
            </a:r>
            <a:r>
              <a:rPr lang="en" sz="4000" b="1" i="1" dirty="0"/>
              <a:t>up </a:t>
            </a:r>
            <a:r>
              <a:rPr lang="sr-Latn-RS" sz="4000" b="1" i="1" dirty="0" smtClean="0"/>
              <a:t>COPD </a:t>
            </a:r>
            <a:r>
              <a:rPr lang="en" sz="4000" b="1" i="1" dirty="0" smtClean="0"/>
              <a:t>diagnosis</a:t>
            </a:r>
            <a:endParaRPr lang="en-GB" sz="4000" b="1" i="1" dirty="0"/>
          </a:p>
        </p:txBody>
      </p:sp>
      <p:sp>
        <p:nvSpPr>
          <p:cNvPr id="514051" name="Rectangle 3">
            <a:extLst>
              <a:ext uri="{FF2B5EF4-FFF2-40B4-BE49-F238E27FC236}">
                <a16:creationId xmlns="" xmlns:a16="http://schemas.microsoft.com/office/drawing/2014/main" id="{C288076F-2006-49C5-944B-4FD9D0E07356}"/>
              </a:ext>
            </a:extLst>
          </p:cNvPr>
          <p:cNvSpPr>
            <a:spLocks noChangeArrowheads="1"/>
          </p:cNvSpPr>
          <p:nvPr/>
        </p:nvSpPr>
        <p:spPr bwMode="auto">
          <a:xfrm>
            <a:off x="228600" y="2971800"/>
            <a:ext cx="3276600" cy="2286000"/>
          </a:xfrm>
          <a:prstGeom prst="rect">
            <a:avLst/>
          </a:prstGeom>
          <a:solidFill>
            <a:schemeClr val="bg2"/>
          </a:solidFill>
          <a:ln w="9525">
            <a:solidFill>
              <a:srgbClr val="FFCC00"/>
            </a:solidFill>
            <a:miter lim="800000"/>
            <a:headEnd/>
            <a:tailEnd/>
          </a:ln>
          <a:effectLst>
            <a:outerShdw dist="35921" dir="2700000" algn="ctr" rotWithShape="0">
              <a:srgbClr val="000000"/>
            </a:outerShdw>
          </a:effectLst>
        </p:spPr>
        <p:txBody>
          <a:bodyPr wrap="none" anchor="ctr"/>
          <a:lstStyle/>
          <a:p>
            <a:pPr algn="ctr" fontAlgn="auto">
              <a:spcBef>
                <a:spcPts val="0"/>
              </a:spcBef>
              <a:spcAft>
                <a:spcPts val="0"/>
              </a:spcAft>
              <a:defRPr/>
            </a:pPr>
            <a:r>
              <a:rPr lang="en" sz="2800" b="1" dirty="0">
                <a:solidFill>
                  <a:srgbClr val="FF0000"/>
                </a:solidFill>
                <a:latin typeface="Tahoma" pitchFamily="34" charset="0"/>
                <a:cs typeface="+mn-cs"/>
              </a:rPr>
              <a:t>SYMPTOMS</a:t>
            </a:r>
            <a:endParaRPr lang="sr-Latn-CS" sz="2800" b="1" dirty="0">
              <a:solidFill>
                <a:srgbClr val="FF0000"/>
              </a:solidFill>
              <a:latin typeface="Tahoma" pitchFamily="34" charset="0"/>
              <a:cs typeface="+mn-cs"/>
            </a:endParaRPr>
          </a:p>
          <a:p>
            <a:pPr algn="ctr" fontAlgn="auto">
              <a:spcBef>
                <a:spcPts val="0"/>
              </a:spcBef>
              <a:spcAft>
                <a:spcPts val="0"/>
              </a:spcAft>
              <a:defRPr/>
            </a:pPr>
            <a:endParaRPr lang="sr-Latn-CS" sz="2800" b="1" dirty="0">
              <a:latin typeface="Tahoma" pitchFamily="34" charset="0"/>
              <a:cs typeface="+mn-cs"/>
            </a:endParaRPr>
          </a:p>
          <a:p>
            <a:pPr algn="ctr" fontAlgn="auto">
              <a:spcBef>
                <a:spcPts val="0"/>
              </a:spcBef>
              <a:spcAft>
                <a:spcPts val="0"/>
              </a:spcAft>
              <a:defRPr/>
            </a:pPr>
            <a:r>
              <a:rPr lang="en" sz="2800" dirty="0"/>
              <a:t>a cough</a:t>
            </a:r>
            <a:endParaRPr lang="sr-Latn-CS" sz="2800" dirty="0"/>
          </a:p>
          <a:p>
            <a:pPr algn="ctr" fontAlgn="auto">
              <a:spcBef>
                <a:spcPts val="0"/>
              </a:spcBef>
              <a:spcAft>
                <a:spcPts val="0"/>
              </a:spcAft>
              <a:defRPr/>
            </a:pPr>
            <a:r>
              <a:rPr lang="en" sz="2800" dirty="0"/>
              <a:t>expectoration</a:t>
            </a:r>
            <a:endParaRPr lang="sr-Latn-CS" sz="2800" dirty="0"/>
          </a:p>
          <a:p>
            <a:pPr algn="ctr" fontAlgn="auto">
              <a:spcBef>
                <a:spcPts val="0"/>
              </a:spcBef>
              <a:spcAft>
                <a:spcPts val="0"/>
              </a:spcAft>
              <a:defRPr/>
            </a:pPr>
            <a:r>
              <a:rPr lang="en" sz="2800" dirty="0"/>
              <a:t>dyspnea</a:t>
            </a:r>
            <a:endParaRPr lang="en-GB" sz="2800" dirty="0"/>
          </a:p>
        </p:txBody>
      </p:sp>
      <p:sp>
        <p:nvSpPr>
          <p:cNvPr id="514052" name="Rectangle 4">
            <a:extLst>
              <a:ext uri="{FF2B5EF4-FFF2-40B4-BE49-F238E27FC236}">
                <a16:creationId xmlns="" xmlns:a16="http://schemas.microsoft.com/office/drawing/2014/main" id="{42EB8AC7-E558-4F2F-A8E1-E6C62981236C}"/>
              </a:ext>
            </a:extLst>
          </p:cNvPr>
          <p:cNvSpPr>
            <a:spLocks noChangeArrowheads="1"/>
          </p:cNvSpPr>
          <p:nvPr/>
        </p:nvSpPr>
        <p:spPr bwMode="auto">
          <a:xfrm>
            <a:off x="3995738" y="1981200"/>
            <a:ext cx="4843462" cy="3352800"/>
          </a:xfrm>
          <a:prstGeom prst="rect">
            <a:avLst/>
          </a:prstGeom>
          <a:solidFill>
            <a:schemeClr val="accent1">
              <a:lumMod val="20000"/>
              <a:lumOff val="80000"/>
            </a:schemeClr>
          </a:solidFill>
          <a:ln w="9525">
            <a:solidFill>
              <a:srgbClr val="FFCC00"/>
            </a:solidFill>
            <a:miter lim="800000"/>
            <a:headEnd/>
            <a:tailEnd/>
          </a:ln>
          <a:effectLst>
            <a:outerShdw dist="35921" dir="2700000" algn="ctr" rotWithShape="0">
              <a:srgbClr val="000000"/>
            </a:outerShdw>
          </a:effectLst>
        </p:spPr>
        <p:txBody>
          <a:bodyPr wrap="none" anchor="ctr"/>
          <a:lstStyle/>
          <a:p>
            <a:pPr algn="ctr" fontAlgn="auto">
              <a:spcBef>
                <a:spcPts val="0"/>
              </a:spcBef>
              <a:spcAft>
                <a:spcPts val="0"/>
              </a:spcAft>
              <a:defRPr/>
            </a:pPr>
            <a:r>
              <a:rPr lang="sr-Latn-RS" sz="2800" b="1" i="1" dirty="0" smtClean="0">
                <a:solidFill>
                  <a:srgbClr val="FF0000"/>
                </a:solidFill>
              </a:rPr>
              <a:t>RISK F</a:t>
            </a:r>
            <a:r>
              <a:rPr lang="en" sz="2800" b="1" i="1" dirty="0" smtClean="0">
                <a:solidFill>
                  <a:srgbClr val="FF0000"/>
                </a:solidFill>
              </a:rPr>
              <a:t>ACTOR</a:t>
            </a:r>
            <a:r>
              <a:rPr lang="sr-Latn-RS" sz="2800" b="1" i="1" dirty="0" smtClean="0">
                <a:solidFill>
                  <a:srgbClr val="FF0000"/>
                </a:solidFill>
              </a:rPr>
              <a:t>S</a:t>
            </a:r>
            <a:endParaRPr lang="sr-Latn-CS" sz="2800" b="1" i="1" dirty="0">
              <a:solidFill>
                <a:srgbClr val="FF0000"/>
              </a:solidFill>
            </a:endParaRPr>
          </a:p>
          <a:p>
            <a:pPr algn="ctr" fontAlgn="auto">
              <a:spcBef>
                <a:spcPts val="0"/>
              </a:spcBef>
              <a:spcAft>
                <a:spcPts val="0"/>
              </a:spcAft>
              <a:defRPr/>
            </a:pPr>
            <a:endParaRPr lang="sr-Latn-CS" sz="2800" b="1" i="1" dirty="0"/>
          </a:p>
          <a:p>
            <a:pPr marL="457200" indent="-457200" fontAlgn="auto">
              <a:spcBef>
                <a:spcPts val="0"/>
              </a:spcBef>
              <a:spcAft>
                <a:spcPts val="0"/>
              </a:spcAft>
              <a:buFont typeface="Arial" panose="020B0604020202020204" pitchFamily="34" charset="0"/>
              <a:buChar char="•"/>
              <a:defRPr/>
            </a:pPr>
            <a:r>
              <a:rPr lang="sr-Latn-RS" sz="2800" i="1" dirty="0"/>
              <a:t>s</a:t>
            </a:r>
            <a:r>
              <a:rPr lang="en" sz="2800" i="1" dirty="0" smtClean="0"/>
              <a:t>moking </a:t>
            </a:r>
            <a:endParaRPr lang="en" sz="2800" i="1" dirty="0"/>
          </a:p>
          <a:p>
            <a:pPr marL="457200" indent="-457200" fontAlgn="auto">
              <a:spcBef>
                <a:spcPts val="0"/>
              </a:spcBef>
              <a:spcAft>
                <a:spcPts val="0"/>
              </a:spcAft>
              <a:buFont typeface="Arial" panose="020B0604020202020204" pitchFamily="34" charset="0"/>
              <a:buChar char="•"/>
              <a:defRPr/>
            </a:pPr>
            <a:r>
              <a:rPr lang="sr-Latn-RS" sz="2800" i="1" dirty="0"/>
              <a:t>p</a:t>
            </a:r>
            <a:r>
              <a:rPr lang="en" sz="2800" i="1" dirty="0" smtClean="0"/>
              <a:t>rofessional no</a:t>
            </a:r>
            <a:r>
              <a:rPr lang="sr-Latn-RS" sz="2800" i="1" dirty="0" smtClean="0"/>
              <a:t>xae</a:t>
            </a:r>
            <a:endParaRPr lang="sr-Latn-CS" sz="2800" i="1" dirty="0"/>
          </a:p>
          <a:p>
            <a:pPr marL="457200" indent="-457200" fontAlgn="auto">
              <a:spcBef>
                <a:spcPts val="0"/>
              </a:spcBef>
              <a:spcAft>
                <a:spcPts val="0"/>
              </a:spcAft>
              <a:buFont typeface="Arial" panose="020B0604020202020204" pitchFamily="34" charset="0"/>
              <a:buChar char="•"/>
              <a:defRPr/>
            </a:pPr>
            <a:r>
              <a:rPr lang="sr-Latn-RS" sz="2800" i="1" dirty="0"/>
              <a:t>o</a:t>
            </a:r>
            <a:r>
              <a:rPr lang="sr-Latn-RS" sz="2800" i="1" dirty="0" smtClean="0"/>
              <a:t>utdoor and indoor air </a:t>
            </a:r>
          </a:p>
          <a:p>
            <a:pPr fontAlgn="auto">
              <a:spcBef>
                <a:spcPts val="0"/>
              </a:spcBef>
              <a:spcAft>
                <a:spcPts val="0"/>
              </a:spcAft>
              <a:defRPr/>
            </a:pPr>
            <a:r>
              <a:rPr lang="sr-Latn-RS" sz="2800" i="1" dirty="0" smtClean="0"/>
              <a:t>p</a:t>
            </a:r>
            <a:r>
              <a:rPr lang="en" sz="2800" i="1" dirty="0" smtClean="0"/>
              <a:t>ollutants</a:t>
            </a:r>
            <a:endParaRPr lang="sr-Cyrl-RS" sz="2800" i="1" dirty="0" smtClean="0"/>
          </a:p>
        </p:txBody>
      </p:sp>
      <p:sp>
        <p:nvSpPr>
          <p:cNvPr id="514053" name="Text Box 5">
            <a:extLst>
              <a:ext uri="{FF2B5EF4-FFF2-40B4-BE49-F238E27FC236}">
                <a16:creationId xmlns="" xmlns:a16="http://schemas.microsoft.com/office/drawing/2014/main" id="{8AA2DD74-D2A1-4690-ABA3-A8250C3E0B87}"/>
              </a:ext>
            </a:extLst>
          </p:cNvPr>
          <p:cNvSpPr txBox="1">
            <a:spLocks noChangeArrowheads="1"/>
          </p:cNvSpPr>
          <p:nvPr/>
        </p:nvSpPr>
        <p:spPr bwMode="auto">
          <a:xfrm>
            <a:off x="2950608" y="6075363"/>
            <a:ext cx="2550634" cy="523220"/>
          </a:xfrm>
          <a:prstGeom prst="rect">
            <a:avLst/>
          </a:prstGeom>
          <a:solidFill>
            <a:schemeClr val="bg1"/>
          </a:solidFill>
          <a:ln w="9525">
            <a:noFill/>
            <a:miter lim="800000"/>
            <a:headEnd/>
            <a:tailEnd/>
          </a:ln>
          <a:effectLst>
            <a:outerShdw dist="35921" dir="2700000" algn="ctr" rotWithShape="0">
              <a:srgbClr val="000000"/>
            </a:outerShdw>
          </a:effectLst>
        </p:spPr>
        <p:txBody>
          <a:bodyPr wrap="none">
            <a:spAutoFit/>
          </a:bodyPr>
          <a:lstStyle/>
          <a:p>
            <a:pPr algn="ctr" fontAlgn="auto">
              <a:spcBef>
                <a:spcPts val="0"/>
              </a:spcBef>
              <a:spcAft>
                <a:spcPts val="0"/>
              </a:spcAft>
              <a:defRPr/>
            </a:pPr>
            <a:r>
              <a:rPr lang="en" sz="2800" b="1" i="1" dirty="0">
                <a:solidFill>
                  <a:srgbClr val="FF3300"/>
                </a:solidFill>
              </a:rPr>
              <a:t>SPIROMETRY</a:t>
            </a:r>
            <a:endParaRPr lang="en-GB" sz="2800" b="1" i="1" dirty="0">
              <a:solidFill>
                <a:srgbClr val="FF3300"/>
              </a:solidFill>
            </a:endParaRPr>
          </a:p>
        </p:txBody>
      </p:sp>
      <p:sp>
        <p:nvSpPr>
          <p:cNvPr id="514054" name="AutoShape 6">
            <a:extLst>
              <a:ext uri="{FF2B5EF4-FFF2-40B4-BE49-F238E27FC236}">
                <a16:creationId xmlns="" xmlns:a16="http://schemas.microsoft.com/office/drawing/2014/main" id="{14AD25D4-3507-4A95-B6E3-24C6EB209CED}"/>
              </a:ext>
            </a:extLst>
          </p:cNvPr>
          <p:cNvSpPr>
            <a:spLocks/>
          </p:cNvSpPr>
          <p:nvPr/>
        </p:nvSpPr>
        <p:spPr bwMode="auto">
          <a:xfrm rot="-5400000">
            <a:off x="4114800" y="4114800"/>
            <a:ext cx="152400" cy="3505200"/>
          </a:xfrm>
          <a:prstGeom prst="leftBrace">
            <a:avLst>
              <a:gd name="adj1" fmla="val 191667"/>
              <a:gd name="adj2" fmla="val 50000"/>
            </a:avLst>
          </a:prstGeom>
          <a:noFill/>
          <a:ln w="38100">
            <a:solidFill>
              <a:srgbClr val="FFCC00"/>
            </a:solidFill>
            <a:round/>
            <a:headEnd/>
            <a:tailEnd/>
          </a:ln>
          <a:effectLst>
            <a:outerShdw dist="35921" dir="2700000" algn="ctr" rotWithShape="0">
              <a:srgbClr val="000000"/>
            </a:outerShdw>
          </a:effectLst>
        </p:spPr>
        <p:txBody>
          <a:bodyPr vert="eaVert" wrap="none" anchor="ctr"/>
          <a:lstStyle/>
          <a:p>
            <a:pPr algn="ctr" fontAlgn="auto">
              <a:spcBef>
                <a:spcPts val="0"/>
              </a:spcBef>
              <a:spcAft>
                <a:spcPts val="0"/>
              </a:spcAft>
              <a:defRPr/>
            </a:pPr>
            <a:endParaRPr lang="en-GB" sz="2400">
              <a:solidFill>
                <a:srgbClr val="FFCC00"/>
              </a:solidFill>
              <a:latin typeface="Times New Roman" pitchFamily="18" charset="0"/>
              <a:cs typeface="+mn-cs"/>
            </a:endParaRPr>
          </a:p>
        </p:txBody>
      </p:sp>
      <p:sp>
        <p:nvSpPr>
          <p:cNvPr id="78855" name="TextBox 6">
            <a:extLst>
              <a:ext uri="{FF2B5EF4-FFF2-40B4-BE49-F238E27FC236}">
                <a16:creationId xmlns="" xmlns:a16="http://schemas.microsoft.com/office/drawing/2014/main" id="{384E7FD9-D5E6-4DEE-A50C-9506DFACF97F}"/>
              </a:ext>
            </a:extLst>
          </p:cNvPr>
          <p:cNvSpPr txBox="1">
            <a:spLocks noChangeArrowheads="1"/>
          </p:cNvSpPr>
          <p:nvPr/>
        </p:nvSpPr>
        <p:spPr bwMode="auto">
          <a:xfrm>
            <a:off x="5600700" y="228600"/>
            <a:ext cx="354330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8" name="Rectangle 3">
            <a:extLst>
              <a:ext uri="{FF2B5EF4-FFF2-40B4-BE49-F238E27FC236}">
                <a16:creationId xmlns="" xmlns:a16="http://schemas.microsoft.com/office/drawing/2014/main" id="{70361049-CE84-46F7-A9F9-3021605EAB6A}"/>
              </a:ext>
            </a:extLst>
          </p:cNvPr>
          <p:cNvSpPr>
            <a:spLocks noChangeArrowheads="1"/>
          </p:cNvSpPr>
          <p:nvPr/>
        </p:nvSpPr>
        <p:spPr bwMode="auto">
          <a:xfrm>
            <a:off x="250825" y="1981200"/>
            <a:ext cx="3276600" cy="3228975"/>
          </a:xfrm>
          <a:prstGeom prst="rect">
            <a:avLst/>
          </a:prstGeom>
          <a:solidFill>
            <a:schemeClr val="accent1">
              <a:lumMod val="20000"/>
              <a:lumOff val="80000"/>
            </a:schemeClr>
          </a:solidFill>
          <a:ln w="9525">
            <a:solidFill>
              <a:srgbClr val="FFCC00"/>
            </a:solidFill>
            <a:miter lim="800000"/>
            <a:headEnd/>
            <a:tailEnd/>
          </a:ln>
          <a:effectLst>
            <a:outerShdw dist="35921" dir="2700000" algn="ctr" rotWithShape="0">
              <a:srgbClr val="000000"/>
            </a:outerShdw>
          </a:effectLst>
        </p:spPr>
        <p:txBody>
          <a:bodyPr wrap="none" anchor="ctr"/>
          <a:lstStyle/>
          <a:p>
            <a:pPr algn="ctr" fontAlgn="auto">
              <a:spcBef>
                <a:spcPts val="0"/>
              </a:spcBef>
              <a:spcAft>
                <a:spcPts val="0"/>
              </a:spcAft>
              <a:defRPr/>
            </a:pPr>
            <a:r>
              <a:rPr lang="en" sz="2800" b="1" i="1" dirty="0">
                <a:solidFill>
                  <a:srgbClr val="FF0000"/>
                </a:solidFill>
              </a:rPr>
              <a:t>SYMPTOMS</a:t>
            </a:r>
            <a:endParaRPr lang="sr-Latn-CS" sz="2800" b="1" i="1" dirty="0">
              <a:solidFill>
                <a:srgbClr val="FF0000"/>
              </a:solidFill>
            </a:endParaRPr>
          </a:p>
          <a:p>
            <a:pPr algn="ctr" fontAlgn="auto">
              <a:spcBef>
                <a:spcPts val="0"/>
              </a:spcBef>
              <a:spcAft>
                <a:spcPts val="0"/>
              </a:spcAft>
              <a:defRPr/>
            </a:pPr>
            <a:endParaRPr lang="sr-Latn-CS" sz="2800" b="1" i="1" dirty="0"/>
          </a:p>
          <a:p>
            <a:pPr marL="457200" indent="-457200" fontAlgn="auto">
              <a:spcBef>
                <a:spcPts val="0"/>
              </a:spcBef>
              <a:spcAft>
                <a:spcPts val="0"/>
              </a:spcAft>
              <a:buFont typeface="Arial" panose="020B0604020202020204" pitchFamily="34" charset="0"/>
              <a:buChar char="•"/>
              <a:defRPr/>
            </a:pPr>
            <a:r>
              <a:rPr lang="sr-Latn-RS" sz="2800" i="1" dirty="0" smtClean="0"/>
              <a:t>chronic </a:t>
            </a:r>
            <a:r>
              <a:rPr lang="en" sz="2800" i="1" dirty="0" smtClean="0"/>
              <a:t>cough</a:t>
            </a:r>
            <a:endParaRPr lang="sr-Latn-CS" sz="2800" i="1" dirty="0"/>
          </a:p>
          <a:p>
            <a:pPr marL="457200" indent="-457200" fontAlgn="auto">
              <a:spcBef>
                <a:spcPts val="0"/>
              </a:spcBef>
              <a:spcAft>
                <a:spcPts val="0"/>
              </a:spcAft>
              <a:buFont typeface="Arial" panose="020B0604020202020204" pitchFamily="34" charset="0"/>
              <a:buChar char="•"/>
              <a:defRPr/>
            </a:pPr>
            <a:r>
              <a:rPr lang="en" sz="2800" i="1" dirty="0"/>
              <a:t>expectoration</a:t>
            </a:r>
            <a:endParaRPr lang="sr-Latn-CS" sz="2800" i="1" dirty="0"/>
          </a:p>
          <a:p>
            <a:pPr marL="457200" indent="-457200" fontAlgn="auto">
              <a:spcBef>
                <a:spcPts val="0"/>
              </a:spcBef>
              <a:spcAft>
                <a:spcPts val="0"/>
              </a:spcAft>
              <a:buFont typeface="Arial" panose="020B0604020202020204" pitchFamily="34" charset="0"/>
              <a:buChar char="•"/>
              <a:defRPr/>
            </a:pPr>
            <a:r>
              <a:rPr lang="en" sz="2800" i="1" dirty="0"/>
              <a:t>dyspnea</a:t>
            </a:r>
            <a:endParaRPr lang="en-GB" sz="2800" i="1" dirty="0"/>
          </a:p>
        </p:txBody>
      </p:sp>
    </p:spTree>
  </p:cSld>
  <p:clrMapOvr>
    <a:masterClrMapping/>
  </p:clrMapOvr>
  <mc:AlternateContent xmlns:mc="http://schemas.openxmlformats.org/markup-compatibility/2006" xmlns:p14="http://schemas.microsoft.com/office/powerpoint/2010/main">
    <mc:Choice Requires="p14">
      <p:transition spd="slow" p14:dur="2000" advTm="21177"/>
    </mc:Choice>
    <mc:Fallback xmlns="">
      <p:transition spd="slow" advTm="21177"/>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 xmlns:a16="http://schemas.microsoft.com/office/drawing/2014/main" id="{00D1A111-1909-41B2-BC6C-C8E20B6827BF}"/>
              </a:ext>
            </a:extLst>
          </p:cNvPr>
          <p:cNvSpPr>
            <a:spLocks noGrp="1" noChangeArrowheads="1"/>
          </p:cNvSpPr>
          <p:nvPr>
            <p:ph type="title"/>
          </p:nvPr>
        </p:nvSpPr>
        <p:spPr>
          <a:xfrm>
            <a:off x="971599" y="285750"/>
            <a:ext cx="3898851" cy="1131888"/>
          </a:xfrm>
        </p:spPr>
        <p:txBody>
          <a:bodyPr vert="horz" wrap="square" lIns="91440" tIns="45720" rIns="91440" bIns="45720" numCol="1" anchorCtr="0" compatLnSpc="1">
            <a:prstTxWarp prst="textNoShape">
              <a:avLst/>
            </a:prstTxWarp>
            <a:normAutofit/>
          </a:bodyPr>
          <a:lstStyle/>
          <a:p>
            <a:pPr algn="ctr" eaLnBrk="1" hangingPunct="1"/>
            <a:r>
              <a:rPr lang="en" altLang="ja-JP" b="1" i="1" dirty="0" err="1">
                <a:effectLst/>
                <a:latin typeface="Arial" panose="020B0604020202020204" pitchFamily="34" charset="0"/>
                <a:ea typeface="MS PGothic" panose="020B0600070205080204" pitchFamily="34" charset="-128"/>
                <a:cs typeface="Arial" panose="020B0604020202020204" pitchFamily="34" charset="0"/>
              </a:rPr>
              <a:t>Spirometry</a:t>
            </a:r>
            <a:endParaRPr lang="en-GB" altLang="sr-Latn-RS" b="1" i="1" dirty="0">
              <a:effectLst/>
              <a:latin typeface="Arial" panose="020B0604020202020204" pitchFamily="34" charset="0"/>
              <a:ea typeface="MS PGothic" panose="020B0600070205080204" pitchFamily="34" charset="-128"/>
              <a:cs typeface="Arial" panose="020B0604020202020204" pitchFamily="34" charset="0"/>
            </a:endParaRPr>
          </a:p>
        </p:txBody>
      </p:sp>
      <p:sp>
        <p:nvSpPr>
          <p:cNvPr id="79875" name="Rectangle 3">
            <a:extLst>
              <a:ext uri="{FF2B5EF4-FFF2-40B4-BE49-F238E27FC236}">
                <a16:creationId xmlns="" xmlns:a16="http://schemas.microsoft.com/office/drawing/2014/main" id="{75A40CCE-848F-413D-8EAA-755354C025B2}"/>
              </a:ext>
            </a:extLst>
          </p:cNvPr>
          <p:cNvSpPr>
            <a:spLocks noGrp="1" noChangeArrowheads="1"/>
          </p:cNvSpPr>
          <p:nvPr>
            <p:ph idx="1"/>
          </p:nvPr>
        </p:nvSpPr>
        <p:spPr>
          <a:xfrm>
            <a:off x="1300758" y="3212976"/>
            <a:ext cx="7139384" cy="3216275"/>
          </a:xfrm>
          <a:solidFill>
            <a:schemeClr val="accent1">
              <a:lumMod val="20000"/>
              <a:lumOff val="80000"/>
            </a:schemeClr>
          </a:solidFill>
        </p:spPr>
        <p:txBody>
          <a:bodyPr/>
          <a:lstStyle/>
          <a:p>
            <a:pPr eaLnBrk="1" hangingPunct="1"/>
            <a:r>
              <a:rPr lang="en" altLang="sr-Latn-RS" sz="2400" i="1" dirty="0">
                <a:latin typeface="Arial" panose="020B0604020202020204" pitchFamily="34" charset="0"/>
                <a:cs typeface="Arial" panose="020B0604020202020204" pitchFamily="34" charset="0"/>
              </a:rPr>
              <a:t>Indicated </a:t>
            </a:r>
            <a:r>
              <a:rPr lang="sr-Latn-RS" altLang="sr-Latn-RS" sz="2400" i="1" dirty="0" smtClean="0">
                <a:latin typeface="Arial" panose="020B0604020202020204" pitchFamily="34" charset="0"/>
                <a:cs typeface="Arial" panose="020B0604020202020204" pitchFamily="34" charset="0"/>
              </a:rPr>
              <a:t>in</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all the patient </a:t>
            </a:r>
            <a:r>
              <a:rPr lang="sr-Latn-RS" altLang="sr-Latn-RS" sz="2400" i="1" dirty="0" smtClean="0">
                <a:latin typeface="Arial" panose="020B0604020202020204" pitchFamily="34" charset="0"/>
                <a:cs typeface="Arial" panose="020B0604020202020204" pitchFamily="34" charset="0"/>
              </a:rPr>
              <a:t>where the diagnosis of</a:t>
            </a:r>
            <a:r>
              <a:rPr lang="en" altLang="sr-Latn-RS" sz="2400" i="1" dirty="0" smtClean="0">
                <a:latin typeface="Arial" panose="020B0604020202020204" pitchFamily="34" charset="0"/>
                <a:cs typeface="Arial" panose="020B0604020202020204" pitchFamily="34" charset="0"/>
              </a:rPr>
              <a:t> COPD</a:t>
            </a:r>
            <a:r>
              <a:rPr lang="sr-Latn-RS" altLang="sr-Latn-RS" sz="2400" i="1" dirty="0" smtClean="0">
                <a:latin typeface="Arial" panose="020B0604020202020204" pitchFamily="34" charset="0"/>
                <a:cs typeface="Arial" panose="020B0604020202020204" pitchFamily="34" charset="0"/>
              </a:rPr>
              <a:t> is probable or highly suspicious </a:t>
            </a:r>
            <a:r>
              <a:rPr lang="en" altLang="sr-Latn-RS" sz="2400" i="1" dirty="0" smtClean="0">
                <a:latin typeface="Arial" panose="020B0604020202020204" pitchFamily="34" charset="0"/>
                <a:cs typeface="Arial" panose="020B0604020202020204" pitchFamily="34" charset="0"/>
              </a:rPr>
              <a:t> </a:t>
            </a:r>
            <a:endParaRPr lang="en-GB" altLang="sr-Latn-RS" sz="2400" i="1" dirty="0">
              <a:latin typeface="Arial" panose="020B0604020202020204" pitchFamily="34" charset="0"/>
              <a:cs typeface="Arial" panose="020B0604020202020204" pitchFamily="34" charset="0"/>
            </a:endParaRPr>
          </a:p>
          <a:p>
            <a:pPr eaLnBrk="1" hangingPunct="1"/>
            <a:r>
              <a:rPr lang="sr-Latn-RS" altLang="sr-Latn-RS" sz="2400" i="1" dirty="0" smtClean="0">
                <a:latin typeface="Arial" panose="020B0604020202020204" pitchFamily="34" charset="0"/>
                <a:cs typeface="Arial" panose="020B0604020202020204" pitchFamily="34" charset="0"/>
              </a:rPr>
              <a:t>It represents the „</a:t>
            </a:r>
            <a:r>
              <a:rPr lang="en" altLang="sr-Latn-RS" sz="2400" i="1" dirty="0" smtClean="0">
                <a:latin typeface="Arial" panose="020B0604020202020204" pitchFamily="34" charset="0"/>
                <a:cs typeface="Arial" panose="020B0604020202020204" pitchFamily="34" charset="0"/>
              </a:rPr>
              <a:t>Golden </a:t>
            </a:r>
            <a:r>
              <a:rPr lang="sr-Latn-RS" altLang="sr-Latn-RS" sz="2400" i="1" dirty="0">
                <a:latin typeface="Arial" panose="020B0604020202020204" pitchFamily="34" charset="0"/>
                <a:cs typeface="Arial" panose="020B0604020202020204" pitchFamily="34" charset="0"/>
              </a:rPr>
              <a:t>S</a:t>
            </a:r>
            <a:r>
              <a:rPr lang="en" altLang="sr-Latn-RS" sz="2400" i="1" dirty="0" smtClean="0">
                <a:latin typeface="Arial" panose="020B0604020202020204" pitchFamily="34" charset="0"/>
                <a:cs typeface="Arial" panose="020B0604020202020204" pitchFamily="34" charset="0"/>
              </a:rPr>
              <a:t>tandard</a:t>
            </a:r>
            <a:r>
              <a:rPr lang="sr-Latn-RS" altLang="sr-Latn-RS" sz="2400" i="1" dirty="0" smtClean="0">
                <a:latin typeface="Arial" panose="020B0604020202020204" pitchFamily="34" charset="0"/>
                <a:cs typeface="Arial" panose="020B0604020202020204" pitchFamily="34" charset="0"/>
              </a:rPr>
              <a:t>“</a:t>
            </a:r>
            <a:r>
              <a:rPr lang="en" altLang="sr-Latn-RS" sz="2400" i="1" dirty="0" smtClean="0">
                <a:latin typeface="Arial" panose="020B0604020202020204" pitchFamily="34" charset="0"/>
                <a:cs typeface="Arial" panose="020B0604020202020204" pitchFamily="34" charset="0"/>
              </a:rPr>
              <a:t> </a:t>
            </a:r>
            <a:r>
              <a:rPr lang="sr-Latn-RS" altLang="sr-Latn-RS" sz="2400" i="1" dirty="0" err="1">
                <a:latin typeface="Arial" panose="020B0604020202020204" pitchFamily="34" charset="0"/>
                <a:cs typeface="Arial" panose="020B0604020202020204" pitchFamily="34" charset="0"/>
              </a:rPr>
              <a:t>f</a:t>
            </a:r>
            <a:r>
              <a:rPr lang="en" altLang="sr-Latn-RS" sz="2400" i="1" dirty="0" smtClean="0">
                <a:latin typeface="Arial" panose="020B0604020202020204" pitchFamily="34" charset="0"/>
                <a:cs typeface="Arial" panose="020B0604020202020204" pitchFamily="34" charset="0"/>
              </a:rPr>
              <a:t>or </a:t>
            </a:r>
            <a:r>
              <a:rPr lang="en" altLang="sr-Latn-RS" sz="2400" i="1" dirty="0">
                <a:latin typeface="Arial" panose="020B0604020202020204" pitchFamily="34" charset="0"/>
                <a:cs typeface="Arial" panose="020B0604020202020204" pitchFamily="34" charset="0"/>
              </a:rPr>
              <a:t>diagnosing and monitoring </a:t>
            </a:r>
            <a:r>
              <a:rPr lang="en" altLang="sr-Latn-RS" sz="2400" i="1" dirty="0" smtClean="0">
                <a:latin typeface="Arial" panose="020B0604020202020204" pitchFamily="34" charset="0"/>
                <a:cs typeface="Arial" panose="020B0604020202020204" pitchFamily="34" charset="0"/>
              </a:rPr>
              <a:t>COPD</a:t>
            </a:r>
            <a:r>
              <a:rPr lang="sr-Latn-RS" altLang="sr-Latn-RS" sz="2400" i="1" dirty="0" smtClean="0">
                <a:latin typeface="Arial" panose="020B0604020202020204" pitchFamily="34" charset="0"/>
                <a:cs typeface="Arial" panose="020B0604020202020204" pitchFamily="34" charset="0"/>
              </a:rPr>
              <a:t> progression</a:t>
            </a:r>
            <a:r>
              <a:rPr lang="en" altLang="sr-Latn-RS" sz="2400" i="1" dirty="0" smtClean="0">
                <a:latin typeface="Arial" panose="020B0604020202020204" pitchFamily="34" charset="0"/>
                <a:cs typeface="Arial" panose="020B0604020202020204" pitchFamily="34" charset="0"/>
              </a:rPr>
              <a:t> </a:t>
            </a:r>
            <a:endParaRPr lang="en" altLang="sr-Latn-RS" sz="2400" i="1" dirty="0">
              <a:latin typeface="Arial" panose="020B0604020202020204" pitchFamily="34" charset="0"/>
              <a:cs typeface="Arial" panose="020B0604020202020204" pitchFamily="34" charset="0"/>
            </a:endParaRPr>
          </a:p>
          <a:p>
            <a:pPr eaLnBrk="1" hangingPunct="1"/>
            <a:r>
              <a:rPr lang="en" altLang="ja-JP" sz="2400" i="1" dirty="0">
                <a:latin typeface="Arial" panose="020B0604020202020204" pitchFamily="34" charset="0"/>
                <a:ea typeface="MS PGothic" panose="020B0600070205080204" pitchFamily="34" charset="-128"/>
                <a:cs typeface="Arial" panose="020B0604020202020204" pitchFamily="34" charset="0"/>
              </a:rPr>
              <a:t>Post - </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bronchodilator</a:t>
            </a:r>
            <a:r>
              <a:rPr lang="sr-Latn-RS" altLang="ja-JP" sz="2400" i="1" dirty="0" smtClean="0">
                <a:latin typeface="Arial" panose="020B0604020202020204" pitchFamily="34" charset="0"/>
                <a:ea typeface="MS PGothic" panose="020B0600070205080204" pitchFamily="34" charset="-128"/>
                <a:cs typeface="Arial" panose="020B0604020202020204" pitchFamily="34" charset="0"/>
              </a:rPr>
              <a:t>y</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 </a:t>
            </a:r>
            <a:r>
              <a:rPr lang="en" altLang="ja-JP" sz="2400" b="1" i="1" dirty="0" smtClean="0">
                <a:latin typeface="Arial" panose="020B0604020202020204" pitchFamily="34" charset="0"/>
                <a:ea typeface="MS PGothic" panose="020B0600070205080204" pitchFamily="34" charset="-128"/>
                <a:cs typeface="Arial" panose="020B0604020202020204" pitchFamily="34" charset="0"/>
              </a:rPr>
              <a:t>FEV</a:t>
            </a:r>
            <a:r>
              <a:rPr lang="en" altLang="ja-JP" sz="2400" b="1" i="1" baseline="-25000" dirty="0" smtClean="0">
                <a:latin typeface="Arial" panose="020B0604020202020204" pitchFamily="34" charset="0"/>
                <a:ea typeface="MS PGothic" panose="020B0600070205080204" pitchFamily="34" charset="-128"/>
                <a:cs typeface="Arial" panose="020B0604020202020204" pitchFamily="34" charset="0"/>
              </a:rPr>
              <a:t>1 </a:t>
            </a:r>
            <a:r>
              <a:rPr lang="en" altLang="ja-JP" sz="2400" b="1" i="1" dirty="0">
                <a:latin typeface="Arial" panose="020B0604020202020204" pitchFamily="34" charset="0"/>
                <a:ea typeface="MS PGothic" panose="020B0600070205080204" pitchFamily="34" charset="-128"/>
                <a:cs typeface="Arial" panose="020B0604020202020204" pitchFamily="34" charset="0"/>
              </a:rPr>
              <a:t>/FVC &lt; 0.70</a:t>
            </a:r>
            <a:r>
              <a:rPr lang="en" altLang="ja-JP" sz="2400" i="1" dirty="0">
                <a:latin typeface="Arial" panose="020B0604020202020204" pitchFamily="34" charset="0"/>
                <a:ea typeface="MS PGothic" panose="020B0600070205080204" pitchFamily="34" charset="-128"/>
                <a:cs typeface="Arial" panose="020B0604020202020204" pitchFamily="34" charset="0"/>
              </a:rPr>
              <a:t> confirms </a:t>
            </a:r>
            <a:r>
              <a:rPr lang="sr-Latn-RS" altLang="ja-JP" sz="2400" i="1" dirty="0" smtClean="0">
                <a:latin typeface="Arial" panose="020B0604020202020204" pitchFamily="34" charset="0"/>
                <a:ea typeface="MS PGothic" panose="020B0600070205080204" pitchFamily="34" charset="-128"/>
                <a:cs typeface="Arial" panose="020B0604020202020204" pitchFamily="34" charset="0"/>
              </a:rPr>
              <a:t>the </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presence </a:t>
            </a:r>
            <a:r>
              <a:rPr lang="sr-Latn-RS" altLang="ja-JP" sz="2400" i="1" dirty="0" smtClean="0">
                <a:latin typeface="Arial" panose="020B0604020202020204" pitchFamily="34" charset="0"/>
                <a:ea typeface="MS PGothic" panose="020B0600070205080204" pitchFamily="34" charset="-128"/>
                <a:cs typeface="Arial" panose="020B0604020202020204" pitchFamily="34" charset="0"/>
              </a:rPr>
              <a:t>of </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incomplete</a:t>
            </a:r>
            <a:r>
              <a:rPr lang="sr-Latn-RS" altLang="ja-JP" sz="2400" i="1" dirty="0" smtClean="0">
                <a:latin typeface="Arial" panose="020B0604020202020204" pitchFamily="34" charset="0"/>
                <a:ea typeface="MS PGothic" panose="020B0600070205080204" pitchFamily="34" charset="-128"/>
                <a:cs typeface="Arial" panose="020B0604020202020204" pitchFamily="34" charset="0"/>
              </a:rPr>
              <a:t>ly</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 </a:t>
            </a:r>
            <a:r>
              <a:rPr lang="en" altLang="ja-JP" sz="2400" i="1" dirty="0">
                <a:latin typeface="Arial" panose="020B0604020202020204" pitchFamily="34" charset="0"/>
                <a:ea typeface="MS PGothic" panose="020B0600070205080204" pitchFamily="34" charset="-128"/>
                <a:cs typeface="Arial" panose="020B0604020202020204" pitchFamily="34" charset="0"/>
              </a:rPr>
              <a:t>reversible </a:t>
            </a:r>
            <a:r>
              <a:rPr lang="sr-Latn-RS" altLang="ja-JP" sz="2400" i="1" dirty="0" smtClean="0">
                <a:latin typeface="Arial" panose="020B0604020202020204" pitchFamily="34" charset="0"/>
                <a:ea typeface="MS PGothic" panose="020B0600070205080204" pitchFamily="34" charset="-128"/>
                <a:cs typeface="Arial" panose="020B0604020202020204" pitchFamily="34" charset="0"/>
              </a:rPr>
              <a:t>lung </a:t>
            </a:r>
            <a:r>
              <a:rPr lang="en" altLang="ja-JP" sz="2400" i="1" dirty="0" smtClean="0">
                <a:latin typeface="Arial" panose="020B0604020202020204" pitchFamily="34" charset="0"/>
                <a:ea typeface="MS PGothic" panose="020B0600070205080204" pitchFamily="34" charset="-128"/>
                <a:cs typeface="Arial" panose="020B0604020202020204" pitchFamily="34" charset="0"/>
              </a:rPr>
              <a:t>obstruction</a:t>
            </a:r>
            <a:endParaRPr lang="en-US" altLang="ja-JP" sz="2400" i="1" dirty="0">
              <a:latin typeface="Arial" panose="020B0604020202020204" pitchFamily="34" charset="0"/>
              <a:ea typeface="MS PGothic" panose="020B0600070205080204" pitchFamily="34" charset="-128"/>
              <a:cs typeface="Arial" panose="020B0604020202020204" pitchFamily="34" charset="0"/>
            </a:endParaRPr>
          </a:p>
        </p:txBody>
      </p:sp>
      <p:sp>
        <p:nvSpPr>
          <p:cNvPr id="79876" name="TextBox 4">
            <a:extLst>
              <a:ext uri="{FF2B5EF4-FFF2-40B4-BE49-F238E27FC236}">
                <a16:creationId xmlns="" xmlns:a16="http://schemas.microsoft.com/office/drawing/2014/main" id="{7E0E43CB-007C-40D6-A869-A47AFA95AA2A}"/>
              </a:ext>
            </a:extLst>
          </p:cNvPr>
          <p:cNvSpPr txBox="1">
            <a:spLocks noChangeArrowheads="1"/>
          </p:cNvSpPr>
          <p:nvPr/>
        </p:nvSpPr>
        <p:spPr bwMode="auto">
          <a:xfrm>
            <a:off x="5608638" y="195263"/>
            <a:ext cx="33528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79877" name="Picture 2" descr="spirometar-1a">
            <a:extLst>
              <a:ext uri="{FF2B5EF4-FFF2-40B4-BE49-F238E27FC236}">
                <a16:creationId xmlns="" xmlns:a16="http://schemas.microsoft.com/office/drawing/2014/main" id="{1BF104B9-4928-4087-A536-C971AC4CF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188913"/>
            <a:ext cx="3678238"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5533"/>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A0AD0B-554C-4F7E-80E0-FD6C93B4326D}"/>
              </a:ext>
            </a:extLst>
          </p:cNvPr>
          <p:cNvSpPr>
            <a:spLocks noGrp="1"/>
          </p:cNvSpPr>
          <p:nvPr>
            <p:ph type="title"/>
          </p:nvPr>
        </p:nvSpPr>
        <p:spPr>
          <a:xfrm>
            <a:off x="946010" y="404664"/>
            <a:ext cx="7053542" cy="646331"/>
          </a:xfrm>
        </p:spPr>
        <p:txBody>
          <a:bodyPr>
            <a:noAutofit/>
          </a:bodyPr>
          <a:lstStyle/>
          <a:p>
            <a:pPr algn="ctr">
              <a:defRPr/>
            </a:pPr>
            <a:r>
              <a:rPr lang="en" sz="4400" b="1" i="1" dirty="0" smtClean="0">
                <a:solidFill>
                  <a:schemeClr val="tx2"/>
                </a:solidFill>
                <a:effectLst/>
                <a:latin typeface="Arial" panose="020B0604020202020204" pitchFamily="34" charset="0"/>
                <a:cs typeface="Arial" panose="020B0604020202020204" pitchFamily="34" charset="0"/>
              </a:rPr>
              <a:t>COPD - </a:t>
            </a:r>
            <a:r>
              <a:rPr lang="en" sz="4400" b="1" i="1" dirty="0">
                <a:solidFill>
                  <a:schemeClr val="tx2"/>
                </a:solidFill>
                <a:effectLst/>
                <a:latin typeface="Arial" panose="020B0604020202020204" pitchFamily="34" charset="0"/>
                <a:cs typeface="Arial" panose="020B0604020202020204" pitchFamily="34" charset="0"/>
              </a:rPr>
              <a:t>epidemiology</a:t>
            </a:r>
            <a:endParaRPr lang="en-US" sz="4400" b="1" i="1" dirty="0">
              <a:solidFill>
                <a:schemeClr val="tx2"/>
              </a:solidFill>
              <a:effectLst/>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C3992F56-1832-44FF-8405-EED62BB5A4CF}"/>
              </a:ext>
            </a:extLst>
          </p:cNvPr>
          <p:cNvSpPr>
            <a:spLocks noGrp="1"/>
          </p:cNvSpPr>
          <p:nvPr>
            <p:ph idx="1"/>
          </p:nvPr>
        </p:nvSpPr>
        <p:spPr>
          <a:xfrm>
            <a:off x="284163" y="2052638"/>
            <a:ext cx="8536309" cy="4184674"/>
          </a:xfrm>
          <a:solidFill>
            <a:schemeClr val="accent1">
              <a:lumMod val="20000"/>
              <a:lumOff val="80000"/>
            </a:schemeClr>
          </a:solidFill>
        </p:spPr>
        <p:txBody>
          <a:bodyPr>
            <a:noAutofit/>
          </a:bodyPr>
          <a:lstStyle/>
          <a:p>
            <a:pPr marL="610151" indent="-458054">
              <a:defRPr/>
            </a:pPr>
            <a:r>
              <a:rPr lang="sr-Latn-RS" sz="2700" i="1" dirty="0" smtClean="0">
                <a:latin typeface="Arial" panose="020B0604020202020204" pitchFamily="34" charset="0"/>
                <a:cs typeface="Arial" panose="020B0604020202020204" pitchFamily="34" charset="0"/>
              </a:rPr>
              <a:t>One of t</a:t>
            </a:r>
            <a:r>
              <a:rPr lang="en" sz="2700" i="1" dirty="0" smtClean="0">
                <a:latin typeface="Arial" panose="020B0604020202020204" pitchFamily="34" charset="0"/>
                <a:cs typeface="Arial" panose="020B0604020202020204" pitchFamily="34" charset="0"/>
              </a:rPr>
              <a:t>he </a:t>
            </a:r>
            <a:r>
              <a:rPr lang="en" sz="2700" i="1" dirty="0">
                <a:latin typeface="Arial" panose="020B0604020202020204" pitchFamily="34" charset="0"/>
                <a:cs typeface="Arial" panose="020B0604020202020204" pitchFamily="34" charset="0"/>
              </a:rPr>
              <a:t>main </a:t>
            </a:r>
            <a:r>
              <a:rPr lang="en" sz="2700" i="1" dirty="0" smtClean="0">
                <a:latin typeface="Arial" panose="020B0604020202020204" pitchFamily="34" charset="0"/>
                <a:cs typeface="Arial" panose="020B0604020202020204" pitchFamily="34" charset="0"/>
              </a:rPr>
              <a:t>cause</a:t>
            </a:r>
            <a:r>
              <a:rPr lang="sr-Latn-RS" sz="2700" i="1" dirty="0" smtClean="0">
                <a:latin typeface="Arial" panose="020B0604020202020204" pitchFamily="34" charset="0"/>
                <a:cs typeface="Arial" panose="020B0604020202020204" pitchFamily="34" charset="0"/>
              </a:rPr>
              <a:t>s</a:t>
            </a:r>
            <a:r>
              <a:rPr lang="en" sz="2700" i="1" dirty="0" smtClean="0">
                <a:latin typeface="Arial" panose="020B0604020202020204" pitchFamily="34" charset="0"/>
                <a:cs typeface="Arial" panose="020B0604020202020204" pitchFamily="34" charset="0"/>
              </a:rPr>
              <a:t> </a:t>
            </a:r>
            <a:r>
              <a:rPr lang="en" sz="2700" i="1" dirty="0">
                <a:latin typeface="Arial" panose="020B0604020202020204" pitchFamily="34" charset="0"/>
                <a:cs typeface="Arial" panose="020B0604020202020204" pitchFamily="34" charset="0"/>
              </a:rPr>
              <a:t>of morbidity and mortality in the </a:t>
            </a:r>
            <a:r>
              <a:rPr lang="en" sz="2700" i="1" dirty="0" smtClean="0">
                <a:latin typeface="Arial" panose="020B0604020202020204" pitchFamily="34" charset="0"/>
                <a:cs typeface="Arial" panose="020B0604020202020204" pitchFamily="34" charset="0"/>
              </a:rPr>
              <a:t>world.</a:t>
            </a:r>
            <a:endParaRPr lang="en" sz="2700" i="1" dirty="0">
              <a:latin typeface="Arial" panose="020B0604020202020204" pitchFamily="34" charset="0"/>
              <a:cs typeface="Arial" panose="020B0604020202020204" pitchFamily="34" charset="0"/>
            </a:endParaRPr>
          </a:p>
          <a:p>
            <a:pPr marL="610151" indent="-458054">
              <a:defRPr/>
            </a:pPr>
            <a:r>
              <a:rPr lang="en" sz="2700" i="1" dirty="0" smtClean="0">
                <a:latin typeface="Arial" panose="020B0604020202020204" pitchFamily="34" charset="0"/>
                <a:cs typeface="Arial" panose="020B0604020202020204" pitchFamily="34" charset="0"/>
              </a:rPr>
              <a:t>A</a:t>
            </a:r>
            <a:r>
              <a:rPr lang="sr-Latn-RS" sz="2700" i="1" dirty="0" smtClean="0">
                <a:latin typeface="Arial" panose="020B0604020202020204" pitchFamily="34" charset="0"/>
                <a:cs typeface="Arial" panose="020B0604020202020204" pitchFamily="34" charset="0"/>
              </a:rPr>
              <a:t>round</a:t>
            </a:r>
            <a:r>
              <a:rPr lang="en" sz="2700" i="1" dirty="0" smtClean="0">
                <a:latin typeface="Arial" panose="020B0604020202020204" pitchFamily="34" charset="0"/>
                <a:cs typeface="Arial" panose="020B0604020202020204" pitchFamily="34" charset="0"/>
              </a:rPr>
              <a:t> </a:t>
            </a:r>
            <a:r>
              <a:rPr lang="en" sz="2700" i="1" dirty="0">
                <a:latin typeface="Arial" panose="020B0604020202020204" pitchFamily="34" charset="0"/>
                <a:cs typeface="Arial" panose="020B0604020202020204" pitchFamily="34" charset="0"/>
              </a:rPr>
              <a:t>384 million people in the world </a:t>
            </a:r>
            <a:r>
              <a:rPr lang="sr-Latn-RS" sz="2700" i="1" dirty="0" smtClean="0">
                <a:latin typeface="Arial" panose="020B0604020202020204" pitchFamily="34" charset="0"/>
                <a:cs typeface="Arial" panose="020B0604020202020204" pitchFamily="34" charset="0"/>
              </a:rPr>
              <a:t>suffer from</a:t>
            </a:r>
            <a:r>
              <a:rPr lang="en" sz="2700" i="1" dirty="0" smtClean="0">
                <a:latin typeface="Arial" panose="020B0604020202020204" pitchFamily="34" charset="0"/>
                <a:cs typeface="Arial" panose="020B0604020202020204" pitchFamily="34" charset="0"/>
              </a:rPr>
              <a:t> </a:t>
            </a:r>
            <a:r>
              <a:rPr lang="en" sz="2700" i="1" dirty="0">
                <a:latin typeface="Arial" panose="020B0604020202020204" pitchFamily="34" charset="0"/>
                <a:cs typeface="Arial" panose="020B0604020202020204" pitchFamily="34" charset="0"/>
              </a:rPr>
              <a:t>this disease </a:t>
            </a:r>
            <a:r>
              <a:rPr lang="en" sz="2700" i="1" dirty="0" smtClean="0">
                <a:latin typeface="Arial" panose="020B0604020202020204" pitchFamily="34" charset="0"/>
                <a:cs typeface="Arial" panose="020B0604020202020204" pitchFamily="34" charset="0"/>
              </a:rPr>
              <a:t>(global </a:t>
            </a:r>
            <a:r>
              <a:rPr lang="en" sz="2700" i="1" dirty="0">
                <a:latin typeface="Arial" panose="020B0604020202020204" pitchFamily="34" charset="0"/>
                <a:cs typeface="Arial" panose="020B0604020202020204" pitchFamily="34" charset="0"/>
              </a:rPr>
              <a:t>prevalence </a:t>
            </a:r>
            <a:r>
              <a:rPr lang="sr-Latn-RS" sz="2700" i="1" dirty="0" smtClean="0">
                <a:latin typeface="Arial" panose="020B0604020202020204" pitchFamily="34" charset="0"/>
                <a:cs typeface="Arial" panose="020B0604020202020204" pitchFamily="34" charset="0"/>
              </a:rPr>
              <a:t>- </a:t>
            </a:r>
            <a:r>
              <a:rPr lang="en" sz="2700" i="1" dirty="0" smtClean="0">
                <a:latin typeface="Arial" panose="020B0604020202020204" pitchFamily="34" charset="0"/>
                <a:cs typeface="Arial" panose="020B0604020202020204" pitchFamily="34" charset="0"/>
              </a:rPr>
              <a:t>11.7%).</a:t>
            </a:r>
            <a:endParaRPr lang="en" sz="2700" i="1" dirty="0">
              <a:latin typeface="Arial" panose="020B0604020202020204" pitchFamily="34" charset="0"/>
              <a:cs typeface="Arial" panose="020B0604020202020204" pitchFamily="34" charset="0"/>
            </a:endParaRPr>
          </a:p>
          <a:p>
            <a:pPr marL="610151" indent="-458054">
              <a:defRPr/>
            </a:pPr>
            <a:r>
              <a:rPr lang="en" sz="2700" i="1" dirty="0">
                <a:latin typeface="Arial" panose="020B0604020202020204" pitchFamily="34" charset="0"/>
                <a:cs typeface="Arial" panose="020B0604020202020204" pitchFamily="34" charset="0"/>
              </a:rPr>
              <a:t>A large number of patients </a:t>
            </a:r>
            <a:r>
              <a:rPr lang="sr-Latn-RS" sz="2700" i="1" dirty="0" smtClean="0">
                <a:latin typeface="Arial" panose="020B0604020202020204" pitchFamily="34" charset="0"/>
                <a:cs typeface="Arial" panose="020B0604020202020204" pitchFamily="34" charset="0"/>
              </a:rPr>
              <a:t>remain</a:t>
            </a:r>
            <a:r>
              <a:rPr lang="en" sz="2700" i="1" dirty="0" smtClean="0">
                <a:latin typeface="Arial" panose="020B0604020202020204" pitchFamily="34" charset="0"/>
                <a:cs typeface="Arial" panose="020B0604020202020204" pitchFamily="34" charset="0"/>
              </a:rPr>
              <a:t> undiagnosed</a:t>
            </a:r>
            <a:r>
              <a:rPr lang="sr-Latn-RS" sz="2700" i="1" dirty="0" smtClean="0">
                <a:latin typeface="Arial" panose="020B0604020202020204" pitchFamily="34" charset="0"/>
                <a:cs typeface="Arial" panose="020B0604020202020204" pitchFamily="34" charset="0"/>
              </a:rPr>
              <a:t>.</a:t>
            </a:r>
            <a:endParaRPr lang="sr-Latn-RS" sz="2700" i="1" dirty="0">
              <a:latin typeface="Arial" panose="020B0604020202020204" pitchFamily="34" charset="0"/>
              <a:cs typeface="Arial" panose="020B0604020202020204" pitchFamily="34" charset="0"/>
            </a:endParaRPr>
          </a:p>
          <a:p>
            <a:pPr marL="610151" indent="-458054">
              <a:defRPr/>
            </a:pPr>
            <a:r>
              <a:rPr lang="sr-Latn-RS" sz="2700" i="1" dirty="0" smtClean="0">
                <a:latin typeface="Arial" panose="020B0604020202020204" pitchFamily="34" charset="0"/>
                <a:cs typeface="Arial" panose="020B0604020202020204" pitchFamily="34" charset="0"/>
              </a:rPr>
              <a:t>Around 3</a:t>
            </a:r>
            <a:r>
              <a:rPr lang="en" sz="2700" i="1" dirty="0" smtClean="0">
                <a:latin typeface="Arial" panose="020B0604020202020204" pitchFamily="34" charset="0"/>
                <a:cs typeface="Arial" panose="020B0604020202020204" pitchFamily="34" charset="0"/>
              </a:rPr>
              <a:t> </a:t>
            </a:r>
            <a:r>
              <a:rPr lang="en" sz="2700" i="1" dirty="0">
                <a:latin typeface="Arial" panose="020B0604020202020204" pitchFamily="34" charset="0"/>
                <a:cs typeface="Arial" panose="020B0604020202020204" pitchFamily="34" charset="0"/>
              </a:rPr>
              <a:t>million people die each year from </a:t>
            </a:r>
            <a:r>
              <a:rPr lang="en" sz="2700" i="1" dirty="0" smtClean="0">
                <a:latin typeface="Arial" panose="020B0604020202020204" pitchFamily="34" charset="0"/>
                <a:cs typeface="Arial" panose="020B0604020202020204" pitchFamily="34" charset="0"/>
              </a:rPr>
              <a:t>COPD</a:t>
            </a:r>
            <a:r>
              <a:rPr lang="sr-Latn-RS" sz="2700" i="1" dirty="0" smtClean="0">
                <a:latin typeface="Arial" panose="020B0604020202020204" pitchFamily="34" charset="0"/>
                <a:cs typeface="Arial" panose="020B0604020202020204" pitchFamily="34" charset="0"/>
              </a:rPr>
              <a:t>.</a:t>
            </a:r>
            <a:endParaRPr lang="en-US" sz="2700" i="1" dirty="0">
              <a:latin typeface="Arial" panose="020B0604020202020204" pitchFamily="34" charset="0"/>
              <a:cs typeface="Arial" panose="020B0604020202020204" pitchFamily="34" charset="0"/>
            </a:endParaRPr>
          </a:p>
          <a:p>
            <a:pPr marL="610151" indent="-458054">
              <a:defRPr/>
            </a:pPr>
            <a:r>
              <a:rPr lang="en" sz="2700" i="1" dirty="0" smtClean="0">
                <a:latin typeface="Arial" panose="020B0604020202020204" pitchFamily="34" charset="0"/>
                <a:cs typeface="Arial" panose="020B0604020202020204" pitchFamily="34" charset="0"/>
              </a:rPr>
              <a:t>Until 2030</a:t>
            </a:r>
            <a:r>
              <a:rPr lang="sr-Latn-RS" sz="2700" i="1" dirty="0" smtClean="0">
                <a:latin typeface="Arial" panose="020B0604020202020204" pitchFamily="34" charset="0"/>
                <a:cs typeface="Arial" panose="020B0604020202020204" pitchFamily="34" charset="0"/>
              </a:rPr>
              <a:t>, COPD is expected to cause</a:t>
            </a:r>
            <a:r>
              <a:rPr lang="en" sz="2700" i="1" dirty="0" smtClean="0">
                <a:latin typeface="Arial" panose="020B0604020202020204" pitchFamily="34" charset="0"/>
                <a:cs typeface="Arial" panose="020B0604020202020204" pitchFamily="34" charset="0"/>
              </a:rPr>
              <a:t> 4.5 </a:t>
            </a:r>
            <a:r>
              <a:rPr lang="en" sz="2700" i="1" dirty="0">
                <a:latin typeface="Arial" pitchFamily="34" charset="0"/>
                <a:cs typeface="Arial" pitchFamily="34" charset="0"/>
              </a:rPr>
              <a:t>million </a:t>
            </a:r>
            <a:r>
              <a:rPr lang="en" sz="2700" i="1" dirty="0" smtClean="0">
                <a:latin typeface="Arial" pitchFamily="34" charset="0"/>
                <a:cs typeface="Arial" pitchFamily="34" charset="0"/>
              </a:rPr>
              <a:t>deaths per year </a:t>
            </a:r>
            <a:endParaRPr lang="en-AU" sz="2700" i="1" dirty="0">
              <a:latin typeface="Arial" pitchFamily="34" charset="0"/>
              <a:cs typeface="Arial" pitchFamily="34" charset="0"/>
            </a:endParaRPr>
          </a:p>
          <a:p>
            <a:pPr marL="610151" indent="-458054">
              <a:defRPr/>
            </a:pPr>
            <a:endParaRPr lang="sr-Latn-RS" sz="2700" i="1" dirty="0">
              <a:latin typeface="Arial" panose="020B0604020202020204" pitchFamily="34" charset="0"/>
              <a:cs typeface="Arial" panose="020B0604020202020204" pitchFamily="34" charset="0"/>
            </a:endParaRPr>
          </a:p>
          <a:p>
            <a:pPr marL="0" indent="0">
              <a:buFont typeface="Wingdings 2" panose="05020102010507070707" pitchFamily="18" charset="2"/>
              <a:buNone/>
              <a:defRPr/>
            </a:pPr>
            <a:endParaRPr lang="en-US" sz="2700" i="1" dirty="0">
              <a:latin typeface="Arial" panose="020B0604020202020204" pitchFamily="34" charset="0"/>
              <a:cs typeface="Arial" panose="020B0604020202020204" pitchFamily="34" charset="0"/>
            </a:endParaRPr>
          </a:p>
          <a:p>
            <a:pPr marL="610151" indent="-458054">
              <a:defRPr/>
            </a:pPr>
            <a:endParaRPr lang="en-US" sz="2700" i="1" dirty="0">
              <a:latin typeface="Arial" panose="020B0604020202020204" pitchFamily="34" charset="0"/>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 xmlns:a16="http://schemas.microsoft.com/office/drawing/2014/main" id="{1E259268-95A1-4F34-8373-3E7AE55DA1AA}"/>
              </a:ext>
            </a:extLst>
          </p:cNvPr>
          <p:cNvSpPr>
            <a:spLocks noGrp="1" noChangeArrowheads="1"/>
          </p:cNvSpPr>
          <p:nvPr>
            <p:ph type="title"/>
          </p:nvPr>
        </p:nvSpPr>
        <p:spPr>
          <a:xfrm>
            <a:off x="1193800" y="343228"/>
            <a:ext cx="7499350" cy="1143000"/>
          </a:xfrm>
        </p:spPr>
        <p:txBody>
          <a:bodyPr>
            <a:normAutofit/>
          </a:bodyPr>
          <a:lstStyle/>
          <a:p>
            <a:pPr algn="ctr" eaLnBrk="1" fontAlgn="auto" hangingPunct="1">
              <a:spcAft>
                <a:spcPts val="0"/>
              </a:spcAft>
              <a:defRPr/>
            </a:pPr>
            <a:r>
              <a:rPr lang="en" b="1" i="1" dirty="0" smtClean="0">
                <a:solidFill>
                  <a:schemeClr val="tx2">
                    <a:satMod val="130000"/>
                  </a:schemeClr>
                </a:solidFill>
                <a:effectLst/>
                <a:latin typeface="Arial" panose="020B0604020202020204" pitchFamily="34" charset="0"/>
                <a:cs typeface="Arial" panose="020B0604020202020204" pitchFamily="34" charset="0"/>
              </a:rPr>
              <a:t>Spirometr</a:t>
            </a:r>
            <a:r>
              <a:rPr lang="sr-Latn-RS" b="1" i="1" dirty="0" smtClean="0">
                <a:solidFill>
                  <a:schemeClr val="tx2">
                    <a:satMod val="130000"/>
                  </a:schemeClr>
                </a:solidFill>
                <a:effectLst/>
                <a:latin typeface="Arial" panose="020B0604020202020204" pitchFamily="34" charset="0"/>
                <a:cs typeface="Arial" panose="020B0604020202020204" pitchFamily="34" charset="0"/>
              </a:rPr>
              <a:t>y</a:t>
            </a:r>
            <a:r>
              <a:rPr lang="en" b="1" i="1" dirty="0" smtClean="0">
                <a:solidFill>
                  <a:schemeClr val="tx2">
                    <a:satMod val="130000"/>
                  </a:schemeClr>
                </a:solidFill>
                <a:effectLst/>
                <a:latin typeface="Arial" panose="020B0604020202020204" pitchFamily="34" charset="0"/>
                <a:cs typeface="Arial" panose="020B0604020202020204" pitchFamily="34" charset="0"/>
              </a:rPr>
              <a:t> </a:t>
            </a:r>
            <a:r>
              <a:rPr lang="en" b="1" i="1" dirty="0">
                <a:solidFill>
                  <a:schemeClr val="tx2">
                    <a:satMod val="130000"/>
                  </a:schemeClr>
                </a:solidFill>
                <a:effectLst/>
                <a:latin typeface="Arial" panose="020B0604020202020204" pitchFamily="34" charset="0"/>
                <a:cs typeface="Arial" panose="020B0604020202020204" pitchFamily="34" charset="0"/>
              </a:rPr>
              <a:t>parameters</a:t>
            </a:r>
            <a:endParaRPr lang="en-GB"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80899" name="Rectangle 3">
            <a:extLst>
              <a:ext uri="{FF2B5EF4-FFF2-40B4-BE49-F238E27FC236}">
                <a16:creationId xmlns="" xmlns:a16="http://schemas.microsoft.com/office/drawing/2014/main" id="{8DCB0BFD-1687-4A83-98EA-F13CBB336427}"/>
              </a:ext>
            </a:extLst>
          </p:cNvPr>
          <p:cNvSpPr>
            <a:spLocks noGrp="1" noChangeArrowheads="1"/>
          </p:cNvSpPr>
          <p:nvPr>
            <p:ph idx="1"/>
          </p:nvPr>
        </p:nvSpPr>
        <p:spPr>
          <a:xfrm>
            <a:off x="1187450" y="1400175"/>
            <a:ext cx="7512050" cy="4824413"/>
          </a:xfrm>
          <a:solidFill>
            <a:schemeClr val="accent1">
              <a:lumMod val="20000"/>
              <a:lumOff val="80000"/>
            </a:schemeClr>
          </a:solidFill>
        </p:spPr>
        <p:txBody>
          <a:bodyPr/>
          <a:lstStyle/>
          <a:p>
            <a:pPr eaLnBrk="1" hangingPunct="1"/>
            <a:endParaRPr lang="en-GB" altLang="sr-Latn-RS" sz="2400" i="1" dirty="0"/>
          </a:p>
          <a:p>
            <a:pPr lvl="1" eaLnBrk="1" hangingPunct="1"/>
            <a:r>
              <a:rPr lang="en" altLang="sr-Latn-RS" sz="2000" b="1" i="1" dirty="0">
                <a:solidFill>
                  <a:srgbClr val="C00000"/>
                </a:solidFill>
                <a:latin typeface="Arial" panose="020B0604020202020204" pitchFamily="34" charset="0"/>
                <a:cs typeface="Arial" panose="020B0604020202020204" pitchFamily="34" charset="0"/>
              </a:rPr>
              <a:t>Forced Vital Capacity (FVC) </a:t>
            </a:r>
            <a:r>
              <a:rPr lang="en" altLang="sr-Latn-RS" sz="2000" i="1" dirty="0">
                <a:latin typeface="Arial" panose="020B0604020202020204" pitchFamily="34" charset="0"/>
                <a:cs typeface="Arial" panose="020B0604020202020204" pitchFamily="34" charset="0"/>
              </a:rPr>
              <a:t>– </a:t>
            </a:r>
            <a:r>
              <a:rPr lang="sr-Latn-RS" altLang="sr-Latn-RS" sz="2000" i="1" dirty="0" smtClean="0">
                <a:latin typeface="Arial" panose="020B0604020202020204" pitchFamily="34" charset="0"/>
                <a:cs typeface="Arial" panose="020B0604020202020204" pitchFamily="34" charset="0"/>
              </a:rPr>
              <a:t>V</a:t>
            </a:r>
            <a:r>
              <a:rPr lang="en" altLang="sr-Latn-RS" sz="2000" i="1" dirty="0" smtClean="0">
                <a:latin typeface="Arial" panose="020B0604020202020204" pitchFamily="34" charset="0"/>
                <a:cs typeface="Arial" panose="020B0604020202020204" pitchFamily="34" charset="0"/>
              </a:rPr>
              <a:t>olume </a:t>
            </a:r>
            <a:r>
              <a:rPr lang="sr-Latn-RS" altLang="sr-Latn-RS" sz="2000" i="1" dirty="0" smtClean="0">
                <a:latin typeface="Arial" panose="020B0604020202020204" pitchFamily="34" charset="0"/>
                <a:cs typeface="Arial" panose="020B0604020202020204" pitchFamily="34" charset="0"/>
              </a:rPr>
              <a:t>of </a:t>
            </a:r>
            <a:r>
              <a:rPr lang="en" altLang="sr-Latn-RS" sz="2000" i="1" dirty="0" smtClean="0">
                <a:latin typeface="Arial" panose="020B0604020202020204" pitchFamily="34" charset="0"/>
                <a:cs typeface="Arial" panose="020B0604020202020204" pitchFamily="34" charset="0"/>
              </a:rPr>
              <a:t>forced</a:t>
            </a:r>
            <a:r>
              <a:rPr lang="sr-Latn-RS" altLang="sr-Latn-RS" sz="2000" i="1" dirty="0" smtClean="0">
                <a:latin typeface="Arial" panose="020B0604020202020204" pitchFamily="34" charset="0"/>
                <a:cs typeface="Arial" panose="020B0604020202020204" pitchFamily="34" charset="0"/>
              </a:rPr>
              <a:t>ly</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exhaled air from the moment </a:t>
            </a:r>
            <a:r>
              <a:rPr lang="sr-Latn-RS" altLang="sr-Latn-RS" sz="2000" i="1" dirty="0" smtClean="0">
                <a:latin typeface="Arial" panose="020B0604020202020204" pitchFamily="34" charset="0"/>
                <a:cs typeface="Arial" panose="020B0604020202020204" pitchFamily="34" charset="0"/>
              </a:rPr>
              <a:t>of </a:t>
            </a:r>
            <a:r>
              <a:rPr lang="en" altLang="sr-Latn-RS" sz="2000" i="1" dirty="0" smtClean="0">
                <a:latin typeface="Arial" panose="020B0604020202020204" pitchFamily="34" charset="0"/>
                <a:cs typeface="Arial" panose="020B0604020202020204" pitchFamily="34" charset="0"/>
              </a:rPr>
              <a:t>maximum </a:t>
            </a:r>
            <a:r>
              <a:rPr lang="en" altLang="sr-Latn-RS" sz="2000" i="1" dirty="0">
                <a:latin typeface="Arial" panose="020B0604020202020204" pitchFamily="34" charset="0"/>
                <a:cs typeface="Arial" panose="020B0604020202020204" pitchFamily="34" charset="0"/>
              </a:rPr>
              <a:t>inspiration to maximum </a:t>
            </a:r>
            <a:r>
              <a:rPr lang="en" altLang="sr-Latn-RS" sz="2000" i="1" dirty="0" smtClean="0">
                <a:latin typeface="Arial" panose="020B0604020202020204" pitchFamily="34" charset="0"/>
                <a:cs typeface="Arial" panose="020B0604020202020204" pitchFamily="34" charset="0"/>
              </a:rPr>
              <a:t>expiration</a:t>
            </a:r>
            <a:endParaRPr lang="en-GB" altLang="sr-Latn-RS" sz="2000" i="1" dirty="0">
              <a:latin typeface="Arial" panose="020B0604020202020204" pitchFamily="34" charset="0"/>
              <a:cs typeface="Arial" panose="020B0604020202020204" pitchFamily="34" charset="0"/>
            </a:endParaRPr>
          </a:p>
          <a:p>
            <a:pPr lvl="1" eaLnBrk="1" hangingPunct="1"/>
            <a:r>
              <a:rPr lang="en" altLang="sr-Latn-RS" sz="2000" b="1" i="1" dirty="0">
                <a:solidFill>
                  <a:srgbClr val="C00000"/>
                </a:solidFill>
                <a:latin typeface="Arial" panose="020B0604020202020204" pitchFamily="34" charset="0"/>
                <a:cs typeface="Arial" panose="020B0604020202020204" pitchFamily="34" charset="0"/>
              </a:rPr>
              <a:t>Forced expired volume in the first </a:t>
            </a:r>
            <a:r>
              <a:rPr lang="en" altLang="sr-Latn-RS" sz="2000" b="1" i="1" dirty="0" smtClean="0">
                <a:solidFill>
                  <a:srgbClr val="C00000"/>
                </a:solidFill>
                <a:latin typeface="Arial" panose="020B0604020202020204" pitchFamily="34" charset="0"/>
                <a:cs typeface="Arial" panose="020B0604020202020204" pitchFamily="34" charset="0"/>
              </a:rPr>
              <a:t>second </a:t>
            </a:r>
            <a:r>
              <a:rPr lang="en" altLang="sr-Latn-RS" sz="2000" b="1" i="1" dirty="0">
                <a:solidFill>
                  <a:srgbClr val="C00000"/>
                </a:solidFill>
                <a:latin typeface="Arial" panose="020B0604020202020204" pitchFamily="34" charset="0"/>
                <a:cs typeface="Arial" panose="020B0604020202020204" pitchFamily="34" charset="0"/>
              </a:rPr>
              <a:t>(</a:t>
            </a:r>
            <a:r>
              <a:rPr lang="en" altLang="sr-Latn-RS" sz="2000" b="1" i="1" dirty="0" smtClean="0">
                <a:solidFill>
                  <a:srgbClr val="C00000"/>
                </a:solidFill>
                <a:latin typeface="Arial" panose="020B0604020202020204" pitchFamily="34" charset="0"/>
                <a:cs typeface="Arial" panose="020B0604020202020204" pitchFamily="34" charset="0"/>
              </a:rPr>
              <a:t>FEV</a:t>
            </a:r>
            <a:r>
              <a:rPr lang="en" altLang="sr-Latn-RS" sz="2000" b="1" i="1" baseline="-25000" dirty="0" smtClean="0">
                <a:solidFill>
                  <a:srgbClr val="C00000"/>
                </a:solidFill>
                <a:latin typeface="Arial" panose="020B0604020202020204" pitchFamily="34" charset="0"/>
                <a:cs typeface="Arial" panose="020B0604020202020204" pitchFamily="34" charset="0"/>
              </a:rPr>
              <a:t>1</a:t>
            </a:r>
            <a:r>
              <a:rPr lang="en" altLang="sr-Latn-RS" sz="2000" b="1" i="1" dirty="0" smtClean="0">
                <a:solidFill>
                  <a:srgbClr val="C00000"/>
                </a:solidFill>
                <a:latin typeface="Arial" panose="020B0604020202020204" pitchFamily="34" charset="0"/>
                <a:cs typeface="Arial" panose="020B0604020202020204" pitchFamily="34" charset="0"/>
              </a:rPr>
              <a:t>) </a:t>
            </a:r>
            <a:r>
              <a:rPr lang="en" altLang="sr-Latn-RS" sz="2000" i="1" dirty="0" smtClean="0">
                <a:latin typeface="Arial" panose="020B0604020202020204" pitchFamily="34" charset="0"/>
                <a:cs typeface="Arial" panose="020B0604020202020204" pitchFamily="34" charset="0"/>
              </a:rPr>
              <a:t>– </a:t>
            </a:r>
            <a:r>
              <a:rPr lang="sr-Latn-RS" altLang="sr-Latn-RS" sz="2000" i="1" dirty="0" smtClean="0">
                <a:latin typeface="Arial" panose="020B0604020202020204" pitchFamily="34" charset="0"/>
                <a:cs typeface="Arial" panose="020B0604020202020204" pitchFamily="34" charset="0"/>
              </a:rPr>
              <a:t>Volume of</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air exhaled in </a:t>
            </a:r>
            <a:r>
              <a:rPr lang="en" altLang="sr-Latn-RS" sz="2000" i="1" dirty="0" smtClean="0">
                <a:latin typeface="Arial" panose="020B0604020202020204" pitchFamily="34" charset="0"/>
                <a:cs typeface="Arial" panose="020B0604020202020204" pitchFamily="34" charset="0"/>
              </a:rPr>
              <a:t>the </a:t>
            </a:r>
            <a:r>
              <a:rPr lang="en" altLang="sr-Latn-RS" sz="2000" i="1" dirty="0">
                <a:latin typeface="Arial" panose="020B0604020202020204" pitchFamily="34" charset="0"/>
                <a:cs typeface="Arial" panose="020B0604020202020204" pitchFamily="34" charset="0"/>
              </a:rPr>
              <a:t>first </a:t>
            </a:r>
            <a:r>
              <a:rPr lang="en" altLang="sr-Latn-RS" sz="2000" i="1" dirty="0" smtClean="0">
                <a:latin typeface="Arial" panose="020B0604020202020204" pitchFamily="34" charset="0"/>
                <a:cs typeface="Arial" panose="020B0604020202020204" pitchFamily="34" charset="0"/>
              </a:rPr>
              <a:t>second</a:t>
            </a:r>
            <a:r>
              <a:rPr lang="sr-Latn-RS" altLang="sr-Latn-RS" sz="2000" i="1" dirty="0" smtClean="0">
                <a:latin typeface="Arial" panose="020B0604020202020204" pitchFamily="34" charset="0"/>
                <a:cs typeface="Arial" panose="020B0604020202020204" pitchFamily="34" charset="0"/>
              </a:rPr>
              <a:t> of</a:t>
            </a:r>
            <a:r>
              <a:rPr lang="en" altLang="sr-Latn-RS" sz="2000" i="1" dirty="0" smtClean="0">
                <a:latin typeface="Arial" panose="020B0604020202020204" pitchFamily="34" charset="0"/>
                <a:cs typeface="Arial" panose="020B0604020202020204" pitchFamily="34" charset="0"/>
              </a:rPr>
              <a:t> forced expiratio</a:t>
            </a:r>
            <a:r>
              <a:rPr lang="sr-Latn-RS" altLang="sr-Latn-RS" sz="2000" i="1" dirty="0" smtClean="0">
                <a:latin typeface="Arial" panose="020B0604020202020204" pitchFamily="34" charset="0"/>
                <a:cs typeface="Arial" panose="020B0604020202020204" pitchFamily="34" charset="0"/>
              </a:rPr>
              <a:t>n</a:t>
            </a:r>
            <a:endParaRPr lang="en-GB" altLang="sr-Latn-RS" sz="2000" i="1" dirty="0">
              <a:latin typeface="Arial" panose="020B0604020202020204" pitchFamily="34" charset="0"/>
              <a:cs typeface="Arial" panose="020B0604020202020204" pitchFamily="34" charset="0"/>
            </a:endParaRPr>
          </a:p>
          <a:p>
            <a:pPr lvl="1" eaLnBrk="1" hangingPunct="1"/>
            <a:r>
              <a:rPr lang="en" altLang="sr-Latn-RS" sz="2000" i="1" dirty="0">
                <a:latin typeface="Arial" panose="020B0604020202020204" pitchFamily="34" charset="0"/>
                <a:cs typeface="Arial" panose="020B0604020202020204" pitchFamily="34" charset="0"/>
              </a:rPr>
              <a:t> </a:t>
            </a:r>
            <a:r>
              <a:rPr lang="sr-Latn-RS" altLang="sr-Latn-RS" sz="2000" b="1" i="1" dirty="0" smtClean="0">
                <a:solidFill>
                  <a:srgbClr val="C00000"/>
                </a:solidFill>
                <a:latin typeface="Arial" panose="020B0604020202020204" pitchFamily="34" charset="0"/>
                <a:cs typeface="Arial" panose="020B0604020202020204" pitchFamily="34" charset="0"/>
              </a:rPr>
              <a:t>Po</a:t>
            </a:r>
            <a:r>
              <a:rPr lang="en" altLang="sr-Latn-RS" sz="2000" b="1" i="1" dirty="0" smtClean="0">
                <a:solidFill>
                  <a:srgbClr val="C00000"/>
                </a:solidFill>
                <a:latin typeface="Arial" panose="020B0604020202020204" pitchFamily="34" charset="0"/>
                <a:cs typeface="Arial" panose="020B0604020202020204" pitchFamily="34" charset="0"/>
              </a:rPr>
              <a:t>st </a:t>
            </a:r>
            <a:r>
              <a:rPr lang="en" altLang="sr-Latn-RS" sz="2000" b="1" i="1" dirty="0">
                <a:solidFill>
                  <a:srgbClr val="C00000"/>
                </a:solidFill>
                <a:latin typeface="Arial" panose="020B0604020202020204" pitchFamily="34" charset="0"/>
                <a:cs typeface="Arial" panose="020B0604020202020204" pitchFamily="34" charset="0"/>
              </a:rPr>
              <a:t>- bronchodilatory </a:t>
            </a:r>
            <a:r>
              <a:rPr lang="en" altLang="sr-Latn-RS" sz="2000" b="1" i="1" dirty="0" smtClean="0">
                <a:solidFill>
                  <a:srgbClr val="C00000"/>
                </a:solidFill>
                <a:latin typeface="Arial" panose="020B0604020202020204" pitchFamily="34" charset="0"/>
                <a:cs typeface="Arial" panose="020B0604020202020204" pitchFamily="34" charset="0"/>
              </a:rPr>
              <a:t>FEV</a:t>
            </a:r>
            <a:r>
              <a:rPr lang="en" altLang="sr-Latn-RS" sz="2000" b="1" i="1" baseline="-25000" dirty="0" smtClean="0">
                <a:solidFill>
                  <a:srgbClr val="C00000"/>
                </a:solidFill>
                <a:latin typeface="Arial" panose="020B0604020202020204" pitchFamily="34" charset="0"/>
                <a:cs typeface="Arial" panose="020B0604020202020204" pitchFamily="34" charset="0"/>
              </a:rPr>
              <a:t>1 </a:t>
            </a:r>
            <a:r>
              <a:rPr lang="en" altLang="sr-Latn-RS" sz="2000" b="1" i="1" dirty="0" smtClean="0">
                <a:solidFill>
                  <a:srgbClr val="C00000"/>
                </a:solidFill>
                <a:latin typeface="Arial" panose="020B0604020202020204" pitchFamily="34" charset="0"/>
                <a:cs typeface="Arial" panose="020B0604020202020204" pitchFamily="34" charset="0"/>
              </a:rPr>
              <a:t>/FVC</a:t>
            </a:r>
            <a:r>
              <a:rPr lang="sr-Latn-RS" altLang="sr-Latn-RS" sz="2000" b="1" i="1" dirty="0" smtClean="0">
                <a:solidFill>
                  <a:srgbClr val="C00000"/>
                </a:solidFill>
                <a:latin typeface="Arial" panose="020B0604020202020204" pitchFamily="34" charset="0"/>
                <a:cs typeface="Arial" panose="020B0604020202020204" pitchFamily="34" charset="0"/>
              </a:rPr>
              <a:t> </a:t>
            </a:r>
            <a:r>
              <a:rPr lang="en" altLang="sr-Latn-RS" sz="2000" b="1" i="1" dirty="0" smtClean="0">
                <a:solidFill>
                  <a:srgbClr val="C00000"/>
                </a:solidFill>
                <a:latin typeface="Arial" panose="020B0604020202020204" pitchFamily="34" charset="0"/>
                <a:cs typeface="Arial" panose="020B0604020202020204" pitchFamily="34" charset="0"/>
              </a:rPr>
              <a:t>&lt;</a:t>
            </a:r>
            <a:r>
              <a:rPr lang="sr-Latn-RS" altLang="sr-Latn-RS" sz="2000" b="1" i="1" dirty="0" smtClean="0">
                <a:solidFill>
                  <a:srgbClr val="C00000"/>
                </a:solidFill>
                <a:latin typeface="Arial" panose="020B0604020202020204" pitchFamily="34" charset="0"/>
                <a:cs typeface="Arial" panose="020B0604020202020204" pitchFamily="34" charset="0"/>
              </a:rPr>
              <a:t> </a:t>
            </a:r>
            <a:r>
              <a:rPr lang="en" altLang="sr-Latn-RS" sz="2000" b="1" i="1" dirty="0" smtClean="0">
                <a:solidFill>
                  <a:srgbClr val="C00000"/>
                </a:solidFill>
                <a:latin typeface="Arial" panose="020B0604020202020204" pitchFamily="34" charset="0"/>
                <a:cs typeface="Arial" panose="020B0604020202020204" pitchFamily="34" charset="0"/>
              </a:rPr>
              <a:t>0.7 </a:t>
            </a:r>
            <a:r>
              <a:rPr lang="en" altLang="sr-Latn-RS" sz="2000" i="1" dirty="0">
                <a:latin typeface="Arial" panose="020B0604020202020204" pitchFamily="34" charset="0"/>
                <a:cs typeface="Arial" panose="020B0604020202020204" pitchFamily="34" charset="0"/>
              </a:rPr>
              <a:t>indicates </a:t>
            </a:r>
            <a:r>
              <a:rPr lang="en" altLang="sr-Latn-RS" sz="2000" i="1" dirty="0" smtClean="0">
                <a:latin typeface="Arial" panose="020B0604020202020204" pitchFamily="34" charset="0"/>
                <a:cs typeface="Arial" panose="020B0604020202020204" pitchFamily="34" charset="0"/>
              </a:rPr>
              <a:t>the </a:t>
            </a:r>
            <a:r>
              <a:rPr lang="en" altLang="sr-Latn-RS" sz="2000" i="1" dirty="0">
                <a:latin typeface="Arial" panose="020B0604020202020204" pitchFamily="34" charset="0"/>
                <a:cs typeface="Arial" panose="020B0604020202020204" pitchFamily="34" charset="0"/>
              </a:rPr>
              <a:t>presence </a:t>
            </a:r>
            <a:r>
              <a:rPr lang="sr-Latn-RS" altLang="sr-Latn-RS" sz="2000" i="1" dirty="0" smtClean="0">
                <a:latin typeface="Arial" panose="020B0604020202020204" pitchFamily="34" charset="0"/>
                <a:cs typeface="Arial" panose="020B0604020202020204" pitchFamily="34" charset="0"/>
              </a:rPr>
              <a:t>of airway </a:t>
            </a:r>
            <a:r>
              <a:rPr lang="en" altLang="sr-Latn-RS" sz="2000" i="1" dirty="0" smtClean="0">
                <a:latin typeface="Arial" panose="020B0604020202020204" pitchFamily="34" charset="0"/>
                <a:cs typeface="Arial" panose="020B0604020202020204" pitchFamily="34" charset="0"/>
              </a:rPr>
              <a:t>obstruction</a:t>
            </a:r>
            <a:endParaRPr lang="en" altLang="sr-Latn-RS" sz="2000" i="1" dirty="0">
              <a:latin typeface="Arial" panose="020B0604020202020204" pitchFamily="34" charset="0"/>
              <a:cs typeface="Arial" panose="020B0604020202020204" pitchFamily="34" charset="0"/>
            </a:endParaRPr>
          </a:p>
          <a:p>
            <a:pPr lvl="1" eaLnBrk="1" hangingPunct="1">
              <a:buFont typeface="Verdana" panose="020B0604030504040204" pitchFamily="34" charset="0"/>
              <a:buNone/>
            </a:pPr>
            <a:endParaRPr lang="en-GB" altLang="sr-Latn-RS" sz="2000" i="1" dirty="0">
              <a:latin typeface="Arial" panose="020B0604020202020204" pitchFamily="34" charset="0"/>
              <a:cs typeface="Arial" panose="020B0604020202020204" pitchFamily="34" charset="0"/>
            </a:endParaRPr>
          </a:p>
          <a:p>
            <a:pPr eaLnBrk="1" hangingPunct="1"/>
            <a:r>
              <a:rPr lang="sr-Latn-RS" altLang="sr-Latn-RS" sz="2400" i="1" dirty="0" smtClean="0">
                <a:latin typeface="Arial" panose="020B0604020202020204" pitchFamily="34" charset="0"/>
                <a:cs typeface="Arial" panose="020B0604020202020204" pitchFamily="34" charset="0"/>
              </a:rPr>
              <a:t>Values are to be c</a:t>
            </a:r>
            <a:r>
              <a:rPr lang="en" altLang="sr-Latn-RS" sz="2400" i="1" dirty="0" smtClean="0">
                <a:latin typeface="Arial" panose="020B0604020202020204" pitchFamily="34" charset="0"/>
                <a:cs typeface="Arial" panose="020B0604020202020204" pitchFamily="34" charset="0"/>
              </a:rPr>
              <a:t>ompare</a:t>
            </a:r>
            <a:r>
              <a:rPr lang="sr-Latn-RS" altLang="sr-Latn-RS" sz="2400" i="1" dirty="0" smtClean="0">
                <a:latin typeface="Arial" panose="020B0604020202020204" pitchFamily="34" charset="0"/>
                <a:cs typeface="Arial" panose="020B0604020202020204" pitchFamily="34" charset="0"/>
              </a:rPr>
              <a:t>d</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on the </a:t>
            </a:r>
            <a:r>
              <a:rPr lang="en" altLang="sr-Latn-RS" sz="2400" i="1" dirty="0" smtClean="0">
                <a:latin typeface="Arial" panose="020B0604020202020204" pitchFamily="34" charset="0"/>
                <a:cs typeface="Arial" panose="020B0604020202020204" pitchFamily="34" charset="0"/>
              </a:rPr>
              <a:t>basis</a:t>
            </a:r>
            <a:r>
              <a:rPr lang="sr-Latn-RS" altLang="sr-Latn-RS" sz="2400" i="1" dirty="0" smtClean="0">
                <a:latin typeface="Arial" panose="020B0604020202020204" pitchFamily="34" charset="0"/>
                <a:cs typeface="Arial" panose="020B0604020202020204" pitchFamily="34" charset="0"/>
              </a:rPr>
              <a:t> of</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reference values based on </a:t>
            </a:r>
            <a:r>
              <a:rPr lang="en" altLang="sr-Latn-RS" sz="2400" i="1" dirty="0" smtClean="0">
                <a:latin typeface="Arial" panose="020B0604020202020204" pitchFamily="34" charset="0"/>
                <a:cs typeface="Arial" panose="020B0604020202020204" pitchFamily="34" charset="0"/>
              </a:rPr>
              <a:t>the</a:t>
            </a:r>
            <a:r>
              <a:rPr lang="sr-Latn-RS" altLang="sr-Latn-RS" sz="2400" i="1" dirty="0" smtClean="0">
                <a:latin typeface="Arial" panose="020B0604020202020204" pitchFamily="34" charset="0"/>
                <a:cs typeface="Arial" panose="020B0604020202020204" pitchFamily="34" charset="0"/>
              </a:rPr>
              <a:t> </a:t>
            </a:r>
            <a:r>
              <a:rPr lang="en" altLang="sr-Latn-RS" sz="2400" i="1" dirty="0" smtClean="0">
                <a:latin typeface="Arial" panose="020B0604020202020204" pitchFamily="34" charset="0"/>
                <a:cs typeface="Arial" panose="020B0604020202020204" pitchFamily="34" charset="0"/>
              </a:rPr>
              <a:t>age, gender, height</a:t>
            </a:r>
            <a:r>
              <a:rPr lang="sr-Latn-RS" altLang="sr-Latn-RS" sz="2400" i="1" dirty="0" smtClean="0">
                <a:latin typeface="Arial" panose="020B0604020202020204" pitchFamily="34" charset="0"/>
                <a:cs typeface="Arial" panose="020B0604020202020204" pitchFamily="34" charset="0"/>
              </a:rPr>
              <a:t>, weight</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and race</a:t>
            </a:r>
            <a:endParaRPr lang="en-GB" altLang="sr-Latn-RS" sz="2400" i="1" dirty="0">
              <a:latin typeface="Arial" panose="020B0604020202020204" pitchFamily="34" charset="0"/>
              <a:cs typeface="Arial" panose="020B0604020202020204" pitchFamily="34" charset="0"/>
            </a:endParaRPr>
          </a:p>
        </p:txBody>
      </p:sp>
      <p:sp>
        <p:nvSpPr>
          <p:cNvPr id="80900" name="Text Box 4">
            <a:extLst>
              <a:ext uri="{FF2B5EF4-FFF2-40B4-BE49-F238E27FC236}">
                <a16:creationId xmlns="" xmlns:a16="http://schemas.microsoft.com/office/drawing/2014/main" id="{376D56D5-9643-412B-A9BE-2A947EC5D0F2}"/>
              </a:ext>
            </a:extLst>
          </p:cNvPr>
          <p:cNvSpPr txBox="1">
            <a:spLocks noChangeArrowheads="1"/>
          </p:cNvSpPr>
          <p:nvPr/>
        </p:nvSpPr>
        <p:spPr bwMode="auto">
          <a:xfrm>
            <a:off x="6346825" y="6224588"/>
            <a:ext cx="27416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sz="1200">
                <a:latin typeface="Gill Sans MT" panose="020B0502020104020203" pitchFamily="34" charset="0"/>
              </a:rPr>
              <a:t>GOLD guidelines. www.goldcopd.com</a:t>
            </a:r>
            <a:endParaRPr lang="fr-FR" altLang="sr-Latn-RS" sz="1200">
              <a:latin typeface="Gill Sans MT" panose="020B0502020104020203" pitchFamily="34" charset="0"/>
            </a:endParaRPr>
          </a:p>
        </p:txBody>
      </p:sp>
    </p:spTree>
  </p:cSld>
  <p:clrMapOvr>
    <a:masterClrMapping/>
  </p:clrMapOvr>
  <p:transition advTm="39869"/>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8">
            <a:extLst>
              <a:ext uri="{FF2B5EF4-FFF2-40B4-BE49-F238E27FC236}">
                <a16:creationId xmlns="" xmlns:a16="http://schemas.microsoft.com/office/drawing/2014/main" id="{1576140A-18CD-49B0-8E87-510DEF153FBC}"/>
              </a:ext>
            </a:extLst>
          </p:cNvPr>
          <p:cNvSpPr>
            <a:spLocks noGrp="1" noChangeArrowheads="1"/>
          </p:cNvSpPr>
          <p:nvPr>
            <p:ph type="title"/>
          </p:nvPr>
        </p:nvSpPr>
        <p:spPr>
          <a:xfrm>
            <a:off x="2043113" y="274638"/>
            <a:ext cx="5985271" cy="1143000"/>
          </a:xfrm>
        </p:spPr>
        <p:txBody>
          <a:bodyPr>
            <a:normAutofit/>
          </a:bodyPr>
          <a:lstStyle/>
          <a:p>
            <a:pPr algn="ctr" eaLnBrk="1" fontAlgn="auto" hangingPunct="1">
              <a:spcAft>
                <a:spcPts val="0"/>
              </a:spcAft>
              <a:defRPr/>
            </a:pPr>
            <a:r>
              <a:rPr lang="en" b="1" i="1" dirty="0">
                <a:solidFill>
                  <a:schemeClr val="tx2">
                    <a:satMod val="130000"/>
                  </a:schemeClr>
                </a:solidFill>
                <a:effectLst/>
                <a:latin typeface="Arial" panose="020B0604020202020204" pitchFamily="34" charset="0"/>
                <a:cs typeface="Arial" panose="020B0604020202020204" pitchFamily="34" charset="0"/>
              </a:rPr>
              <a:t>Basic disorders</a:t>
            </a:r>
            <a:endParaRPr lang="en-GB"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90115" name="Rectangle 9">
            <a:extLst>
              <a:ext uri="{FF2B5EF4-FFF2-40B4-BE49-F238E27FC236}">
                <a16:creationId xmlns="" xmlns:a16="http://schemas.microsoft.com/office/drawing/2014/main" id="{01AAE7BA-2FAE-47B2-A644-7FF17F79CCC9}"/>
              </a:ext>
            </a:extLst>
          </p:cNvPr>
          <p:cNvSpPr>
            <a:spLocks noGrp="1" noChangeArrowheads="1"/>
          </p:cNvSpPr>
          <p:nvPr>
            <p:ph idx="1"/>
          </p:nvPr>
        </p:nvSpPr>
        <p:spPr>
          <a:xfrm>
            <a:off x="1827213" y="1447800"/>
            <a:ext cx="7061200" cy="4800600"/>
          </a:xfrm>
          <a:solidFill>
            <a:schemeClr val="accent1">
              <a:lumMod val="20000"/>
              <a:lumOff val="80000"/>
            </a:schemeClr>
          </a:solidFill>
        </p:spPr>
        <p:txBody>
          <a:bodyPr>
            <a:normAutofit fontScale="92500" lnSpcReduction="20000"/>
          </a:bodyPr>
          <a:lstStyle/>
          <a:p>
            <a:pPr marL="365760" indent="-283464" eaLnBrk="1" fontAlgn="auto" hangingPunct="1">
              <a:spcAft>
                <a:spcPts val="0"/>
              </a:spcAft>
              <a:buFont typeface="Wingdings 2"/>
              <a:buChar char=""/>
              <a:defRPr/>
            </a:pPr>
            <a:r>
              <a:rPr lang="en" sz="2400" b="1" i="1" dirty="0">
                <a:solidFill>
                  <a:srgbClr val="C00000"/>
                </a:solidFill>
                <a:latin typeface="Arial" panose="020B0604020202020204" pitchFamily="34" charset="0"/>
                <a:cs typeface="Arial" panose="020B0604020202020204" pitchFamily="34" charset="0"/>
              </a:rPr>
              <a:t>Restrictive</a:t>
            </a:r>
            <a:r>
              <a:rPr lang="en" sz="2400" b="1" i="1" dirty="0">
                <a:latin typeface="Arial" panose="020B0604020202020204" pitchFamily="34" charset="0"/>
                <a:cs typeface="Arial" panose="020B0604020202020204" pitchFamily="34" charset="0"/>
              </a:rPr>
              <a:t> </a:t>
            </a:r>
            <a:r>
              <a:rPr lang="en" sz="2400" i="1" dirty="0" smtClean="0">
                <a:latin typeface="Arial" panose="020B0604020202020204" pitchFamily="34" charset="0"/>
                <a:cs typeface="Arial" panose="020B0604020202020204" pitchFamily="34" charset="0"/>
              </a:rPr>
              <a:t>disorder</a:t>
            </a:r>
            <a:r>
              <a:rPr lang="sr-Latn-RS" sz="2400" i="1" dirty="0" smtClean="0">
                <a:latin typeface="Arial" panose="020B0604020202020204" pitchFamily="34" charset="0"/>
                <a:cs typeface="Arial" panose="020B0604020202020204" pitchFamily="34" charset="0"/>
              </a:rPr>
              <a:t>s</a:t>
            </a:r>
            <a:r>
              <a:rPr lang="en" sz="2400" i="1" dirty="0" smtClean="0">
                <a:latin typeface="Arial" panose="020B0604020202020204" pitchFamily="34" charset="0"/>
                <a:cs typeface="Arial" panose="020B0604020202020204" pitchFamily="34" charset="0"/>
              </a:rPr>
              <a:t> </a:t>
            </a:r>
            <a:r>
              <a:rPr lang="sr-Latn-RS" sz="2400" i="1" dirty="0" smtClean="0">
                <a:latin typeface="Arial" panose="020B0604020202020204" pitchFamily="34" charset="0"/>
                <a:cs typeface="Arial" panose="020B0604020202020204" pitchFamily="34" charset="0"/>
              </a:rPr>
              <a:t>of </a:t>
            </a:r>
            <a:r>
              <a:rPr lang="en" sz="2400" i="1" dirty="0" smtClean="0">
                <a:latin typeface="Arial" panose="020B0604020202020204" pitchFamily="34" charset="0"/>
                <a:cs typeface="Arial" panose="020B0604020202020204" pitchFamily="34" charset="0"/>
              </a:rPr>
              <a:t>ventilation </a:t>
            </a:r>
            <a:r>
              <a:rPr lang="sr-Latn-RS" sz="2400" i="1" dirty="0" smtClean="0">
                <a:latin typeface="Arial" panose="020B0604020202020204" pitchFamily="34" charset="0"/>
                <a:cs typeface="Arial" panose="020B0604020202020204" pitchFamily="34" charset="0"/>
              </a:rPr>
              <a:t>are</a:t>
            </a:r>
            <a:r>
              <a:rPr lang="en" sz="2400" i="1" dirty="0" smtClean="0">
                <a:latin typeface="Arial" panose="020B0604020202020204" pitchFamily="34" charset="0"/>
                <a:cs typeface="Arial" panose="020B0604020202020204" pitchFamily="34" charset="0"/>
              </a:rPr>
              <a:t> character</a:t>
            </a:r>
            <a:r>
              <a:rPr lang="sr-Latn-RS" sz="2400" i="1" dirty="0" smtClean="0">
                <a:latin typeface="Arial" panose="020B0604020202020204" pitchFamily="34" charset="0"/>
                <a:cs typeface="Arial" panose="020B0604020202020204" pitchFamily="34" charset="0"/>
              </a:rPr>
              <a:t>ized by </a:t>
            </a:r>
            <a:r>
              <a:rPr lang="en" sz="2400" i="1" dirty="0" smtClean="0">
                <a:latin typeface="Arial" panose="020B0604020202020204" pitchFamily="34" charset="0"/>
                <a:cs typeface="Arial" panose="020B0604020202020204" pitchFamily="34" charset="0"/>
              </a:rPr>
              <a:t>reduction </a:t>
            </a:r>
            <a:r>
              <a:rPr lang="sr-Latn-RS" sz="2400" i="1" dirty="0" smtClean="0">
                <a:latin typeface="Arial" panose="020B0604020202020204" pitchFamily="34" charset="0"/>
                <a:cs typeface="Arial" panose="020B0604020202020204" pitchFamily="34" charset="0"/>
              </a:rPr>
              <a:t>of</a:t>
            </a:r>
            <a:r>
              <a:rPr lang="en" sz="2400" i="1" dirty="0" smtClean="0">
                <a:latin typeface="Arial" panose="020B0604020202020204" pitchFamily="34" charset="0"/>
                <a:cs typeface="Arial" panose="020B0604020202020204" pitchFamily="34" charset="0"/>
              </a:rPr>
              <a:t> </a:t>
            </a:r>
            <a:r>
              <a:rPr lang="en" sz="2400" i="1" dirty="0">
                <a:latin typeface="Arial" panose="020B0604020202020204" pitchFamily="34" charset="0"/>
                <a:cs typeface="Arial" panose="020B0604020202020204" pitchFamily="34" charset="0"/>
              </a:rPr>
              <a:t>↓ FEV </a:t>
            </a:r>
            <a:r>
              <a:rPr lang="en" sz="2400" i="1" baseline="-25000" dirty="0">
                <a:latin typeface="Arial" panose="020B0604020202020204" pitchFamily="34" charset="0"/>
                <a:cs typeface="Arial" panose="020B0604020202020204" pitchFamily="34" charset="0"/>
              </a:rPr>
              <a:t>1 </a:t>
            </a:r>
            <a:r>
              <a:rPr lang="en" sz="2400" i="1" dirty="0">
                <a:latin typeface="Arial" panose="020B0604020202020204" pitchFamily="34" charset="0"/>
                <a:cs typeface="Arial" panose="020B0604020202020204" pitchFamily="34" charset="0"/>
              </a:rPr>
              <a:t>↓ FVC and</a:t>
            </a:r>
          </a:p>
          <a:p>
            <a:pPr marL="365760" indent="-283464" eaLnBrk="1" fontAlgn="auto" hangingPunct="1">
              <a:spcAft>
                <a:spcPts val="0"/>
              </a:spcAft>
              <a:buFontTx/>
              <a:buNone/>
              <a:defRPr/>
            </a:pPr>
            <a:r>
              <a:rPr lang="en" sz="2400" i="1" dirty="0">
                <a:latin typeface="Arial" panose="020B0604020202020204" pitchFamily="34" charset="0"/>
                <a:cs typeface="Arial" panose="020B0604020202020204" pitchFamily="34" charset="0"/>
              </a:rPr>
              <a:t>     normal FEV </a:t>
            </a:r>
            <a:r>
              <a:rPr lang="en" sz="2400" i="1" baseline="-25000" dirty="0">
                <a:latin typeface="Arial" panose="020B0604020202020204" pitchFamily="34" charset="0"/>
                <a:cs typeface="Arial" panose="020B0604020202020204" pitchFamily="34" charset="0"/>
              </a:rPr>
              <a:t>1 </a:t>
            </a:r>
            <a:r>
              <a:rPr lang="en" sz="2400" i="1" dirty="0">
                <a:latin typeface="Arial" panose="020B0604020202020204" pitchFamily="34" charset="0"/>
                <a:cs typeface="Arial" panose="020B0604020202020204" pitchFamily="34" charset="0"/>
              </a:rPr>
              <a:t≯ </a:t>
            </a:r>
            <a:r>
              <a:rPr lang="en" sz="2400" i="1" dirty="0" smtClean="0">
                <a:latin typeface="Arial" panose="020B0604020202020204" pitchFamily="34" charset="0"/>
                <a:cs typeface="Arial" panose="020B0604020202020204" pitchFamily="34" charset="0"/>
              </a:rPr>
              <a:t>FVC</a:t>
            </a:r>
            <a:r>
              <a:rPr lang="sr-Latn-RS" sz="2400" i="1" dirty="0" smtClean="0">
                <a:latin typeface="Arial" panose="020B0604020202020204" pitchFamily="34" charset="0"/>
                <a:cs typeface="Arial" panose="020B0604020202020204" pitchFamily="34" charset="0"/>
              </a:rPr>
              <a:t> ratio</a:t>
            </a:r>
            <a:endParaRPr lang="en-GB" sz="2400" i="1" dirty="0">
              <a:latin typeface="Arial" panose="020B0604020202020204" pitchFamily="34" charset="0"/>
              <a:cs typeface="Arial" panose="020B0604020202020204" pitchFamily="34" charset="0"/>
            </a:endParaRPr>
          </a:p>
          <a:p>
            <a:pPr marL="640080" lvl="1" indent="-237744" eaLnBrk="1" fontAlgn="auto" hangingPunct="1">
              <a:spcAft>
                <a:spcPts val="0"/>
              </a:spcAft>
              <a:buFont typeface="Verdana"/>
              <a:buChar char="◦"/>
              <a:defRPr/>
            </a:pPr>
            <a:r>
              <a:rPr lang="en" sz="2000" i="1" dirty="0">
                <a:latin typeface="Arial" panose="020B0604020202020204" pitchFamily="34" charset="0"/>
                <a:cs typeface="Arial" panose="020B0604020202020204" pitchFamily="34" charset="0"/>
              </a:rPr>
              <a:t>Possible causative factors : </a:t>
            </a:r>
            <a:r>
              <a:rPr lang="en" sz="2000" i="1" dirty="0" smtClean="0">
                <a:latin typeface="Arial" panose="020B0604020202020204" pitchFamily="34" charset="0"/>
                <a:cs typeface="Arial" panose="020B0604020202020204" pitchFamily="34" charset="0"/>
              </a:rPr>
              <a:t>obesity, </a:t>
            </a:r>
            <a:r>
              <a:rPr lang="sr-Latn-RS" sz="2000" i="1" dirty="0" smtClean="0">
                <a:latin typeface="Arial" panose="020B0604020202020204" pitchFamily="34" charset="0"/>
                <a:cs typeface="Arial" panose="020B0604020202020204" pitchFamily="34" charset="0"/>
              </a:rPr>
              <a:t>lack of adequate</a:t>
            </a:r>
            <a:r>
              <a:rPr lang="en" sz="2000" i="1" dirty="0" smtClean="0">
                <a:latin typeface="Arial" panose="020B0604020202020204" pitchFamily="34" charset="0"/>
                <a:cs typeface="Arial" panose="020B0604020202020204" pitchFamily="34" charset="0"/>
              </a:rPr>
              <a:t> cooperation</a:t>
            </a:r>
            <a:r>
              <a:rPr lang="sr-Latn-RS" sz="2000" i="1" dirty="0" smtClean="0">
                <a:latin typeface="Arial" panose="020B0604020202020204" pitchFamily="34" charset="0"/>
                <a:cs typeface="Arial" panose="020B0604020202020204" pitchFamily="34" charset="0"/>
              </a:rPr>
              <a:t> from the</a:t>
            </a:r>
            <a:r>
              <a:rPr lang="en" sz="2000" i="1" dirty="0" smtClean="0">
                <a:latin typeface="Arial" panose="020B0604020202020204" pitchFamily="34" charset="0"/>
                <a:cs typeface="Arial" panose="020B0604020202020204" pitchFamily="34" charset="0"/>
              </a:rPr>
              <a:t> </a:t>
            </a:r>
            <a:r>
              <a:rPr lang="en" sz="2000" i="1" dirty="0">
                <a:latin typeface="Arial" panose="020B0604020202020204" pitchFamily="34" charset="0"/>
                <a:cs typeface="Arial" panose="020B0604020202020204" pitchFamily="34" charset="0"/>
              </a:rPr>
              <a:t>patient </a:t>
            </a:r>
            <a:r>
              <a:rPr lang="sr-Latn-RS" sz="2000" i="1" dirty="0" smtClean="0">
                <a:latin typeface="Arial" panose="020B0604020202020204" pitchFamily="34" charset="0"/>
                <a:cs typeface="Arial" panose="020B0604020202020204" pitchFamily="34" charset="0"/>
              </a:rPr>
              <a:t>during spirometry manoeuvers</a:t>
            </a:r>
            <a:r>
              <a:rPr lang="en" sz="2000" i="1" dirty="0" smtClean="0">
                <a:latin typeface="Arial" panose="020B0604020202020204" pitchFamily="34" charset="0"/>
                <a:cs typeface="Arial" panose="020B0604020202020204" pitchFamily="34" charset="0"/>
              </a:rPr>
              <a:t>, </a:t>
            </a:r>
            <a:r>
              <a:rPr lang="en" sz="2000" i="1" dirty="0">
                <a:latin typeface="Arial" panose="020B0604020202020204" pitchFamily="34" charset="0"/>
                <a:cs typeface="Arial" panose="020B0604020202020204" pitchFamily="34" charset="0"/>
              </a:rPr>
              <a:t>neuromuscular disorders </a:t>
            </a:r>
            <a:r>
              <a:rPr lang="en" sz="2000" i="1" dirty="0" smtClean="0">
                <a:latin typeface="Arial" panose="020B0604020202020204" pitchFamily="34" charset="0"/>
                <a:cs typeface="Arial" panose="020B0604020202020204" pitchFamily="34" charset="0"/>
              </a:rPr>
              <a:t>, </a:t>
            </a:r>
            <a:r>
              <a:rPr lang="sr-Latn-RS" sz="2000" i="1" dirty="0" smtClean="0">
                <a:latin typeface="Arial" panose="020B0604020202020204" pitchFamily="34" charset="0"/>
                <a:cs typeface="Arial" panose="020B0604020202020204" pitchFamily="34" charset="0"/>
              </a:rPr>
              <a:t>lung </a:t>
            </a:r>
            <a:r>
              <a:rPr lang="en" sz="2000" i="1" dirty="0" smtClean="0">
                <a:latin typeface="Arial" panose="020B0604020202020204" pitchFamily="34" charset="0"/>
                <a:cs typeface="Arial" panose="020B0604020202020204" pitchFamily="34" charset="0"/>
              </a:rPr>
              <a:t>fibrosis</a:t>
            </a:r>
            <a:r>
              <a:rPr lang="sr-Latn-RS" sz="2000" i="1" dirty="0" smtClean="0">
                <a:latin typeface="Arial" panose="020B0604020202020204" pitchFamily="34" charset="0"/>
                <a:cs typeface="Arial" panose="020B0604020202020204" pitchFamily="34" charset="0"/>
              </a:rPr>
              <a:t>,</a:t>
            </a:r>
            <a:r>
              <a:rPr lang="en" sz="2000" i="1" dirty="0" smtClean="0">
                <a:latin typeface="Arial" panose="020B0604020202020204" pitchFamily="34" charset="0"/>
                <a:cs typeface="Arial" panose="020B0604020202020204" pitchFamily="34" charset="0"/>
              </a:rPr>
              <a:t> </a:t>
            </a:r>
            <a:r>
              <a:rPr lang="en" sz="2000" i="1" dirty="0">
                <a:latin typeface="Arial" panose="020B0604020202020204" pitchFamily="34" charset="0"/>
                <a:cs typeface="Arial" panose="020B0604020202020204" pitchFamily="34" charset="0"/>
              </a:rPr>
              <a:t>pleural </a:t>
            </a:r>
            <a:r>
              <a:rPr lang="en" sz="2000" i="1" dirty="0" smtClean="0">
                <a:latin typeface="Arial" panose="020B0604020202020204" pitchFamily="34" charset="0"/>
                <a:cs typeface="Arial" panose="020B0604020202020204" pitchFamily="34" charset="0"/>
              </a:rPr>
              <a:t>effusion, cardia</a:t>
            </a:r>
            <a:r>
              <a:rPr lang="sr-Latn-RS" sz="2000" i="1" dirty="0">
                <a:latin typeface="Arial" panose="020B0604020202020204" pitchFamily="34" charset="0"/>
                <a:cs typeface="Arial" panose="020B0604020202020204" pitchFamily="34" charset="0"/>
              </a:rPr>
              <a:t>c</a:t>
            </a:r>
            <a:r>
              <a:rPr lang="en" sz="2000" i="1" dirty="0" smtClean="0">
                <a:latin typeface="Arial" panose="020B0604020202020204" pitchFamily="34" charset="0"/>
                <a:cs typeface="Arial" panose="020B0604020202020204" pitchFamily="34" charset="0"/>
              </a:rPr>
              <a:t> decompensation</a:t>
            </a:r>
            <a:endParaRPr lang="x-none" sz="2000" i="1" dirty="0">
              <a:latin typeface="Arial" panose="020B0604020202020204" pitchFamily="34" charset="0"/>
              <a:cs typeface="Arial" panose="020B0604020202020204" pitchFamily="34" charset="0"/>
            </a:endParaRPr>
          </a:p>
          <a:p>
            <a:pPr marL="640080" lvl="1" indent="-237744" eaLnBrk="1" fontAlgn="auto" hangingPunct="1">
              <a:spcAft>
                <a:spcPts val="0"/>
              </a:spcAft>
              <a:buFont typeface="Verdana"/>
              <a:buNone/>
              <a:defRPr/>
            </a:pPr>
            <a:endParaRPr lang="en-GB" sz="2000" i="1" dirty="0">
              <a:latin typeface="Arial" panose="020B0604020202020204" pitchFamily="34" charset="0"/>
              <a:cs typeface="Arial" panose="020B0604020202020204" pitchFamily="34" charset="0"/>
            </a:endParaRPr>
          </a:p>
          <a:p>
            <a:pPr marL="365760" indent="-283464" eaLnBrk="1" fontAlgn="auto" hangingPunct="1">
              <a:spcBef>
                <a:spcPct val="40000"/>
              </a:spcBef>
              <a:spcAft>
                <a:spcPts val="0"/>
              </a:spcAft>
              <a:buFont typeface="Wingdings 2"/>
              <a:buChar char=""/>
              <a:defRPr/>
            </a:pPr>
            <a:r>
              <a:rPr lang="en" sz="2400" b="1" i="1" dirty="0">
                <a:solidFill>
                  <a:srgbClr val="C00000"/>
                </a:solidFill>
                <a:latin typeface="Arial" panose="020B0604020202020204" pitchFamily="34" charset="0"/>
                <a:cs typeface="Arial" panose="020B0604020202020204" pitchFamily="34" charset="0"/>
              </a:rPr>
              <a:t>Obstructive</a:t>
            </a:r>
            <a:r>
              <a:rPr lang="en" sz="2400" b="1" i="1" dirty="0">
                <a:latin typeface="Arial" panose="020B0604020202020204" pitchFamily="34" charset="0"/>
                <a:cs typeface="Arial" panose="020B0604020202020204" pitchFamily="34" charset="0"/>
              </a:rPr>
              <a:t> </a:t>
            </a:r>
            <a:r>
              <a:rPr lang="en" sz="2400" i="1" dirty="0">
                <a:latin typeface="Arial" panose="020B0604020202020204" pitchFamily="34" charset="0"/>
                <a:cs typeface="Arial" panose="020B0604020202020204" pitchFamily="34" charset="0"/>
              </a:rPr>
              <a:t>disorders </a:t>
            </a:r>
            <a:r>
              <a:rPr lang="sr-Latn-RS" sz="2400" i="1" dirty="0" smtClean="0">
                <a:latin typeface="Arial" panose="020B0604020202020204" pitchFamily="34" charset="0"/>
                <a:cs typeface="Arial" panose="020B0604020202020204" pitchFamily="34" charset="0"/>
              </a:rPr>
              <a:t>are </a:t>
            </a:r>
            <a:r>
              <a:rPr lang="en" sz="2400" i="1" dirty="0" smtClean="0">
                <a:latin typeface="Arial" panose="020B0604020202020204" pitchFamily="34" charset="0"/>
                <a:cs typeface="Arial" panose="020B0604020202020204" pitchFamily="34" charset="0"/>
              </a:rPr>
              <a:t>characterize</a:t>
            </a:r>
            <a:r>
              <a:rPr lang="sr-Latn-RS" sz="2400" i="1" dirty="0" smtClean="0">
                <a:latin typeface="Arial" panose="020B0604020202020204" pitchFamily="34" charset="0"/>
                <a:cs typeface="Arial" panose="020B0604020202020204" pitchFamily="34" charset="0"/>
              </a:rPr>
              <a:t>d</a:t>
            </a:r>
            <a:r>
              <a:rPr lang="en" sz="2400" i="1" dirty="0" smtClean="0">
                <a:latin typeface="Arial" panose="020B0604020202020204" pitchFamily="34" charset="0"/>
                <a:cs typeface="Arial" panose="020B0604020202020204" pitchFamily="34" charset="0"/>
              </a:rPr>
              <a:t> </a:t>
            </a:r>
            <a:r>
              <a:rPr lang="sr-Latn-RS" sz="2400" i="1" dirty="0" smtClean="0">
                <a:latin typeface="Arial" panose="020B0604020202020204" pitchFamily="34" charset="0"/>
                <a:cs typeface="Arial" panose="020B0604020202020204" pitchFamily="34" charset="0"/>
              </a:rPr>
              <a:t>by reduction of </a:t>
            </a:r>
            <a:r>
              <a:rPr lang="en" sz="2400" i="1" dirty="0" smtClean="0">
                <a:latin typeface="Arial" panose="020B0604020202020204" pitchFamily="34" charset="0"/>
                <a:cs typeface="Arial" panose="020B0604020202020204" pitchFamily="34" charset="0"/>
              </a:rPr>
              <a:t>↓ </a:t>
            </a:r>
            <a:r>
              <a:rPr lang="en" sz="2400" i="1" dirty="0">
                <a:latin typeface="Arial" panose="020B0604020202020204" pitchFamily="34" charset="0"/>
                <a:cs typeface="Arial" panose="020B0604020202020204" pitchFamily="34" charset="0"/>
              </a:rPr>
              <a:t>FEV </a:t>
            </a:r>
            <a:r>
              <a:rPr lang="en" sz="2400" i="1" baseline="-25000" dirty="0">
                <a:latin typeface="Arial" panose="020B0604020202020204" pitchFamily="34" charset="0"/>
                <a:cs typeface="Arial" panose="020B0604020202020204" pitchFamily="34" charset="0"/>
              </a:rPr>
              <a:t>1 </a:t>
            </a:r>
            <a:r>
              <a:rPr lang="en" sz="2400" i="1" dirty="0">
                <a:latin typeface="Arial" panose="020B0604020202020204" pitchFamily="34" charset="0"/>
                <a:cs typeface="Arial" panose="020B0604020202020204" pitchFamily="34" charset="0"/>
              </a:rPr>
              <a:t>, ↓ FEV </a:t>
            </a:r>
            <a:r>
              <a:rPr lang="en" sz="2400" i="1" baseline="-25000" dirty="0">
                <a:latin typeface="Arial" panose="020B0604020202020204" pitchFamily="34" charset="0"/>
                <a:cs typeface="Arial" panose="020B0604020202020204" pitchFamily="34" charset="0"/>
              </a:rPr>
              <a:t>1 </a:t>
            </a:r>
            <a:r>
              <a:rPr lang="en" sz="2400" i="1" dirty="0">
                <a:latin typeface="Arial" panose="020B0604020202020204" pitchFamily="34" charset="0"/>
                <a:cs typeface="Arial" panose="020B0604020202020204" pitchFamily="34" charset="0"/>
              </a:rPr>
              <a:t≯ FVC </a:t>
            </a:r>
            <a:r>
              <a:rPr lang="sr-Latn-RS" sz="2400" i="1" dirty="0" smtClean="0">
                <a:latin typeface="Arial" panose="020B0604020202020204" pitchFamily="34" charset="0"/>
                <a:cs typeface="Arial" panose="020B0604020202020204" pitchFamily="34" charset="0"/>
              </a:rPr>
              <a:t>ratio</a:t>
            </a:r>
            <a:endParaRPr lang="sr-Latn-CS" sz="2400" i="1" dirty="0">
              <a:latin typeface="Arial" panose="020B0604020202020204" pitchFamily="34" charset="0"/>
              <a:cs typeface="Arial" panose="020B0604020202020204" pitchFamily="34" charset="0"/>
            </a:endParaRPr>
          </a:p>
          <a:p>
            <a:pPr marL="365760" indent="-283464" eaLnBrk="1" fontAlgn="auto" hangingPunct="1">
              <a:spcBef>
                <a:spcPct val="40000"/>
              </a:spcBef>
              <a:spcAft>
                <a:spcPts val="0"/>
              </a:spcAft>
              <a:buFontTx/>
              <a:buNone/>
              <a:defRPr/>
            </a:pPr>
            <a:r>
              <a:rPr lang="en" sz="2400" i="1" dirty="0">
                <a:latin typeface="Arial" panose="020B0604020202020204" pitchFamily="34" charset="0"/>
                <a:cs typeface="Arial" panose="020B0604020202020204" pitchFamily="34" charset="0"/>
              </a:rPr>
              <a:t>       </a:t>
            </a:r>
            <a:r>
              <a:rPr lang="sr-Latn-RS" sz="2400" i="1" dirty="0" smtClean="0">
                <a:latin typeface="Arial" panose="020B0604020202020204" pitchFamily="34" charset="0"/>
                <a:cs typeface="Arial" panose="020B0604020202020204" pitchFamily="34" charset="0"/>
              </a:rPr>
              <a:t>Most common causative factors are a</a:t>
            </a:r>
            <a:r>
              <a:rPr lang="en" sz="2400" i="1" dirty="0" smtClean="0">
                <a:latin typeface="Arial" panose="020B0604020202020204" pitchFamily="34" charset="0"/>
                <a:cs typeface="Arial" panose="020B0604020202020204" pitchFamily="34" charset="0"/>
              </a:rPr>
              <a:t>sthma </a:t>
            </a:r>
            <a:r>
              <a:rPr lang="sr-Latn-RS" sz="2400" i="1" dirty="0" smtClean="0">
                <a:latin typeface="Arial" panose="020B0604020202020204" pitchFamily="34" charset="0"/>
                <a:cs typeface="Arial" panose="020B0604020202020204" pitchFamily="34" charset="0"/>
              </a:rPr>
              <a:t>and </a:t>
            </a:r>
            <a:r>
              <a:rPr lang="en" sz="2400" i="1" dirty="0" smtClean="0">
                <a:latin typeface="Arial" panose="020B0604020202020204" pitchFamily="34" charset="0"/>
                <a:cs typeface="Arial" panose="020B0604020202020204" pitchFamily="34" charset="0"/>
              </a:rPr>
              <a:t>COPD</a:t>
            </a:r>
            <a:endParaRPr lang="en-US" sz="2400" i="1" dirty="0">
              <a:latin typeface="Arial" panose="020B0604020202020204" pitchFamily="34" charset="0"/>
              <a:cs typeface="Arial" panose="020B0604020202020204" pitchFamily="34" charset="0"/>
            </a:endParaRPr>
          </a:p>
          <a:p>
            <a:pPr marL="365760" indent="-283464" eaLnBrk="1" fontAlgn="auto" hangingPunct="1">
              <a:spcBef>
                <a:spcPct val="40000"/>
              </a:spcBef>
              <a:spcAft>
                <a:spcPts val="0"/>
              </a:spcAft>
              <a:buFontTx/>
              <a:buNone/>
              <a:defRPr/>
            </a:pPr>
            <a:r>
              <a:rPr lang="en" sz="2400" i="1" dirty="0">
                <a:latin typeface="Arial" panose="020B0604020202020204" pitchFamily="34" charset="0"/>
                <a:cs typeface="Arial" panose="020B0604020202020204" pitchFamily="34" charset="0"/>
              </a:rPr>
              <a:t>  </a:t>
            </a:r>
            <a:r>
              <a:rPr lang="en" sz="2400" b="1" i="1" dirty="0">
                <a:latin typeface="Arial" panose="020B0604020202020204" pitchFamily="34" charset="0"/>
                <a:cs typeface="Arial" panose="020B0604020202020204" pitchFamily="34" charset="0"/>
              </a:rPr>
              <a:t>Check reversibility</a:t>
            </a:r>
            <a:endParaRPr lang="en-GB" sz="2400" b="1" i="1" dirty="0">
              <a:latin typeface="Arial" panose="020B0604020202020204" pitchFamily="34" charset="0"/>
              <a:cs typeface="Arial" panose="020B0604020202020204" pitchFamily="34" charset="0"/>
            </a:endParaRPr>
          </a:p>
          <a:p>
            <a:pPr marL="640080" lvl="1" indent="-237744" eaLnBrk="1" fontAlgn="auto" hangingPunct="1">
              <a:spcAft>
                <a:spcPts val="0"/>
              </a:spcAft>
              <a:buFont typeface="Verdana"/>
              <a:buChar char="◦"/>
              <a:defRPr/>
            </a:pPr>
            <a:r>
              <a:rPr lang="en" sz="2000" i="1" dirty="0">
                <a:latin typeface="Arial" panose="020B0604020202020204" pitchFamily="34" charset="0"/>
                <a:cs typeface="Arial" panose="020B0604020202020204" pitchFamily="34" charset="0"/>
              </a:rPr>
              <a:t>Reversible &gt;12% and 200 ml</a:t>
            </a:r>
            <a:endParaRPr lang="en-GB" sz="2000" i="1" dirty="0">
              <a:latin typeface="Arial" panose="020B0604020202020204" pitchFamily="34" charset="0"/>
              <a:cs typeface="Arial" panose="020B0604020202020204" pitchFamily="34" charset="0"/>
            </a:endParaRPr>
          </a:p>
          <a:p>
            <a:pPr marL="640080" lvl="1" indent="-237744" eaLnBrk="1" fontAlgn="auto" hangingPunct="1">
              <a:spcAft>
                <a:spcPts val="0"/>
              </a:spcAft>
              <a:buFont typeface="Verdana"/>
              <a:buChar char="◦"/>
              <a:defRPr/>
            </a:pPr>
            <a:r>
              <a:rPr lang="en" sz="2000" i="1" dirty="0" smtClean="0">
                <a:latin typeface="Arial" panose="020B0604020202020204" pitchFamily="34" charset="0"/>
                <a:cs typeface="Arial" panose="020B0604020202020204" pitchFamily="34" charset="0"/>
              </a:rPr>
              <a:t>No</a:t>
            </a:r>
            <a:r>
              <a:rPr lang="sr-Latn-RS" sz="2000" i="1" dirty="0" smtClean="0">
                <a:latin typeface="Arial" panose="020B0604020202020204" pitchFamily="34" charset="0"/>
                <a:cs typeface="Arial" panose="020B0604020202020204" pitchFamily="34" charset="0"/>
              </a:rPr>
              <a:t>n</a:t>
            </a:r>
            <a:r>
              <a:rPr lang="en" sz="2000" i="1" dirty="0" smtClean="0">
                <a:latin typeface="Arial" panose="020B0604020202020204" pitchFamily="34" charset="0"/>
                <a:cs typeface="Arial" panose="020B0604020202020204" pitchFamily="34" charset="0"/>
              </a:rPr>
              <a:t> </a:t>
            </a:r>
            <a:r>
              <a:rPr lang="en" sz="2000" i="1" dirty="0">
                <a:latin typeface="Arial" panose="020B0604020202020204" pitchFamily="34" charset="0"/>
                <a:cs typeface="Arial" panose="020B0604020202020204" pitchFamily="34" charset="0"/>
              </a:rPr>
              <a:t>- reversible FEV </a:t>
            </a:r>
            <a:r>
              <a:rPr lang="en" sz="2000" i="1" baseline="-25000" dirty="0">
                <a:latin typeface="Arial" panose="020B0604020202020204" pitchFamily="34" charset="0"/>
                <a:cs typeface="Arial" panose="020B0604020202020204" pitchFamily="34" charset="0"/>
              </a:rPr>
              <a:t>1 </a:t>
            </a:r>
            <a:r>
              <a:rPr lang="en" sz="2000" i="1" dirty="0">
                <a:latin typeface="Arial" panose="020B0604020202020204" pitchFamily="34" charset="0"/>
                <a:cs typeface="Arial" panose="020B0604020202020204" pitchFamily="34" charset="0"/>
              </a:rPr>
              <a:t>&lt;12% or 200ml</a:t>
            </a:r>
            <a:endParaRPr lang="en-GB" sz="1800" i="1" dirty="0">
              <a:latin typeface="Arial" panose="020B0604020202020204" pitchFamily="34" charset="0"/>
              <a:cs typeface="Arial" panose="020B0604020202020204" pitchFamily="34" charset="0"/>
            </a:endParaRPr>
          </a:p>
        </p:txBody>
      </p:sp>
      <p:sp>
        <p:nvSpPr>
          <p:cNvPr id="81924" name="TextBox 3">
            <a:extLst>
              <a:ext uri="{FF2B5EF4-FFF2-40B4-BE49-F238E27FC236}">
                <a16:creationId xmlns="" xmlns:a16="http://schemas.microsoft.com/office/drawing/2014/main" id="{B26CF487-B6A4-4A43-94F1-F6094E36F577}"/>
              </a:ext>
            </a:extLst>
          </p:cNvPr>
          <p:cNvSpPr txBox="1">
            <a:spLocks noChangeArrowheads="1"/>
          </p:cNvSpPr>
          <p:nvPr/>
        </p:nvSpPr>
        <p:spPr bwMode="auto">
          <a:xfrm>
            <a:off x="5608638" y="146050"/>
            <a:ext cx="32797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81925" name="Picture 9">
            <a:extLst>
              <a:ext uri="{FF2B5EF4-FFF2-40B4-BE49-F238E27FC236}">
                <a16:creationId xmlns="" xmlns:a16="http://schemas.microsoft.com/office/drawing/2014/main" id="{62017B5E-280F-44B7-A705-EF21C451F2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250"/>
            <a:ext cx="1738313"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1926" name="Picture 10">
            <a:extLst>
              <a:ext uri="{FF2B5EF4-FFF2-40B4-BE49-F238E27FC236}">
                <a16:creationId xmlns="" xmlns:a16="http://schemas.microsoft.com/office/drawing/2014/main" id="{E4FA0DCC-3C42-487C-8634-1460A4E4FE60}"/>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573463"/>
            <a:ext cx="1746250" cy="279558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pic>
      <p:sp>
        <p:nvSpPr>
          <p:cNvPr id="7" name="Rectangle 6">
            <a:extLst>
              <a:ext uri="{FF2B5EF4-FFF2-40B4-BE49-F238E27FC236}">
                <a16:creationId xmlns="" xmlns:a16="http://schemas.microsoft.com/office/drawing/2014/main" id="{CA000ED2-F72C-415A-838F-15AFEE95F453}"/>
              </a:ext>
            </a:extLst>
          </p:cNvPr>
          <p:cNvSpPr/>
          <p:nvPr/>
        </p:nvSpPr>
        <p:spPr>
          <a:xfrm>
            <a:off x="0" y="2997200"/>
            <a:ext cx="1619250" cy="431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b="1" dirty="0">
                <a:solidFill>
                  <a:schemeClr val="tx2"/>
                </a:solidFill>
              </a:rPr>
              <a:t>Restriction</a:t>
            </a:r>
            <a:endParaRPr lang="en-US" b="1" dirty="0">
              <a:solidFill>
                <a:schemeClr val="tx2"/>
              </a:solidFill>
            </a:endParaRPr>
          </a:p>
        </p:txBody>
      </p:sp>
      <p:sp>
        <p:nvSpPr>
          <p:cNvPr id="8" name="Rectangle 7">
            <a:extLst>
              <a:ext uri="{FF2B5EF4-FFF2-40B4-BE49-F238E27FC236}">
                <a16:creationId xmlns="" xmlns:a16="http://schemas.microsoft.com/office/drawing/2014/main" id="{6FE306E5-3548-4FEB-973F-410D849287A7}"/>
              </a:ext>
            </a:extLst>
          </p:cNvPr>
          <p:cNvSpPr/>
          <p:nvPr/>
        </p:nvSpPr>
        <p:spPr>
          <a:xfrm>
            <a:off x="0" y="5949950"/>
            <a:ext cx="1979613" cy="50323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b="1" dirty="0">
                <a:solidFill>
                  <a:schemeClr val="tx2"/>
                </a:solidFill>
              </a:rPr>
              <a:t>Obstruction</a:t>
            </a:r>
            <a:endParaRPr lang="en-US" b="1" dirty="0">
              <a:solidFill>
                <a:schemeClr val="tx2"/>
              </a:solidFill>
            </a:endParaRPr>
          </a:p>
        </p:txBody>
      </p:sp>
    </p:spTree>
  </p:cSld>
  <p:clrMapOvr>
    <a:masterClrMapping/>
  </p:clrMapOvr>
  <p:transition advTm="114322"/>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 xmlns:a16="http://schemas.microsoft.com/office/drawing/2014/main" id="{749996E6-39D4-4096-8722-D105671711B4}"/>
              </a:ext>
            </a:extLst>
          </p:cNvPr>
          <p:cNvSpPr>
            <a:spLocks noGrp="1" noChangeArrowheads="1"/>
          </p:cNvSpPr>
          <p:nvPr>
            <p:ph type="title"/>
          </p:nvPr>
        </p:nvSpPr>
        <p:spPr>
          <a:xfrm>
            <a:off x="1115616" y="274638"/>
            <a:ext cx="7818834" cy="1354162"/>
          </a:xfrm>
        </p:spPr>
        <p:txBody>
          <a:bodyPr>
            <a:normAutofit/>
          </a:bodyPr>
          <a:lstStyle/>
          <a:p>
            <a:pPr algn="ctr" eaLnBrk="1" fontAlgn="auto" hangingPunct="1">
              <a:spcAft>
                <a:spcPts val="0"/>
              </a:spcAft>
              <a:defRPr/>
            </a:pPr>
            <a:r>
              <a:rPr lang="en" sz="4000" b="1" i="1" dirty="0" smtClean="0">
                <a:solidFill>
                  <a:schemeClr val="tx2">
                    <a:satMod val="130000"/>
                  </a:schemeClr>
                </a:solidFill>
                <a:effectLst/>
                <a:latin typeface="Arial" panose="020B0604020202020204" pitchFamily="34" charset="0"/>
                <a:cs typeface="Arial" panose="020B0604020202020204" pitchFamily="34" charset="0"/>
              </a:rPr>
              <a:t>C</a:t>
            </a:r>
            <a:r>
              <a:rPr lang="sr-Latn-RS" sz="4000" b="1" i="1" dirty="0" smtClean="0">
                <a:solidFill>
                  <a:schemeClr val="tx2">
                    <a:satMod val="130000"/>
                  </a:schemeClr>
                </a:solidFill>
                <a:effectLst/>
                <a:latin typeface="Arial" panose="020B0604020202020204" pitchFamily="34" charset="0"/>
                <a:cs typeface="Arial" panose="020B0604020202020204" pitchFamily="34" charset="0"/>
              </a:rPr>
              <a:t>OPD c</a:t>
            </a:r>
            <a:r>
              <a:rPr lang="en" sz="4000" b="1" i="1" dirty="0" smtClean="0">
                <a:solidFill>
                  <a:schemeClr val="tx2">
                    <a:satMod val="130000"/>
                  </a:schemeClr>
                </a:solidFill>
                <a:effectLst/>
                <a:latin typeface="Arial" panose="020B0604020202020204" pitchFamily="34" charset="0"/>
                <a:cs typeface="Arial" panose="020B0604020202020204" pitchFamily="34" charset="0"/>
              </a:rPr>
              <a:t>lassification</a:t>
            </a:r>
            <a:endParaRPr lang="en-GB" sz="4000" b="1" i="1" dirty="0">
              <a:solidFill>
                <a:schemeClr val="tx2">
                  <a:satMod val="130000"/>
                </a:schemeClr>
              </a:solidFill>
              <a:effectLst/>
              <a:latin typeface="Arial" panose="020B0604020202020204" pitchFamily="34" charset="0"/>
              <a:ea typeface="MS PGothic" pitchFamily="34" charset="-128"/>
              <a:cs typeface="Arial" panose="020B0604020202020204" pitchFamily="34" charset="0"/>
            </a:endParaRPr>
          </a:p>
        </p:txBody>
      </p:sp>
      <p:sp>
        <p:nvSpPr>
          <p:cNvPr id="87043" name="Text Box 3">
            <a:extLst>
              <a:ext uri="{FF2B5EF4-FFF2-40B4-BE49-F238E27FC236}">
                <a16:creationId xmlns="" xmlns:a16="http://schemas.microsoft.com/office/drawing/2014/main" id="{1C01E266-EAAF-4A1F-A136-3CBBF26F0A59}"/>
              </a:ext>
            </a:extLst>
          </p:cNvPr>
          <p:cNvSpPr txBox="1">
            <a:spLocks noChangeArrowheads="1"/>
          </p:cNvSpPr>
          <p:nvPr/>
        </p:nvSpPr>
        <p:spPr bwMode="auto">
          <a:xfrm>
            <a:off x="6705600" y="6119813"/>
            <a:ext cx="27416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21" tIns="45710" rIns="91421" bIns="45710" anchor="b">
            <a:spAutoFit/>
          </a:bodyPr>
          <a:lstStyle>
            <a:lvl1pPr marL="457200" indent="-4572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sr-Latn-RS" sz="1000">
                <a:latin typeface="Gill Sans MT" panose="020B0502020104020203" pitchFamily="34" charset="0"/>
              </a:rPr>
              <a:t>GOLD guidelines. www.goldcopd.com</a:t>
            </a:r>
          </a:p>
        </p:txBody>
      </p:sp>
      <p:sp>
        <p:nvSpPr>
          <p:cNvPr id="87044" name="TextBox 5">
            <a:extLst>
              <a:ext uri="{FF2B5EF4-FFF2-40B4-BE49-F238E27FC236}">
                <a16:creationId xmlns="" xmlns:a16="http://schemas.microsoft.com/office/drawing/2014/main" id="{0F2B3BB2-08B7-4A9D-8AF2-5CB334F54F97}"/>
              </a:ext>
            </a:extLst>
          </p:cNvPr>
          <p:cNvSpPr txBox="1">
            <a:spLocks noChangeArrowheads="1"/>
          </p:cNvSpPr>
          <p:nvPr/>
        </p:nvSpPr>
        <p:spPr bwMode="auto">
          <a:xfrm>
            <a:off x="5327650" y="219075"/>
            <a:ext cx="3644900"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7" name="Rounded Rectangle 6">
            <a:extLst>
              <a:ext uri="{FF2B5EF4-FFF2-40B4-BE49-F238E27FC236}">
                <a16:creationId xmlns="" xmlns:a16="http://schemas.microsoft.com/office/drawing/2014/main" id="{CBCFD714-99A2-4DD6-96C7-F0228EA83306}"/>
              </a:ext>
            </a:extLst>
          </p:cNvPr>
          <p:cNvSpPr/>
          <p:nvPr/>
        </p:nvSpPr>
        <p:spPr>
          <a:xfrm>
            <a:off x="1399976" y="2900234"/>
            <a:ext cx="7250113" cy="201612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3200" b="1" i="1" dirty="0">
                <a:solidFill>
                  <a:schemeClr val="tx1"/>
                </a:solidFill>
                <a:latin typeface="Arial" panose="020B0604020202020204" pitchFamily="34" charset="0"/>
                <a:cs typeface="Arial" panose="020B0604020202020204" pitchFamily="34" charset="0"/>
              </a:rPr>
              <a:t>All </a:t>
            </a:r>
            <a:r>
              <a:rPr lang="en" sz="3200" b="1" i="1" dirty="0" smtClean="0">
                <a:solidFill>
                  <a:schemeClr val="tx1"/>
                </a:solidFill>
                <a:latin typeface="Arial" panose="020B0604020202020204" pitchFamily="34" charset="0"/>
                <a:cs typeface="Arial" panose="020B0604020202020204" pitchFamily="34" charset="0"/>
              </a:rPr>
              <a:t>FEV1 </a:t>
            </a:r>
            <a:r>
              <a:rPr lang="en" sz="3200" b="1" i="1" dirty="0">
                <a:solidFill>
                  <a:schemeClr val="tx1"/>
                </a:solidFill>
                <a:latin typeface="Arial" panose="020B0604020202020204" pitchFamily="34" charset="0"/>
                <a:cs typeface="Arial" panose="020B0604020202020204" pitchFamily="34" charset="0"/>
              </a:rPr>
              <a:t>values are after </a:t>
            </a:r>
            <a:r>
              <a:rPr lang="sr-Latn-RS" sz="3200" b="1" i="1" dirty="0" smtClean="0">
                <a:solidFill>
                  <a:schemeClr val="tx1"/>
                </a:solidFill>
                <a:latin typeface="Arial" panose="020B0604020202020204" pitchFamily="34" charset="0"/>
                <a:cs typeface="Arial" panose="020B0604020202020204" pitchFamily="34" charset="0"/>
              </a:rPr>
              <a:t>application of </a:t>
            </a:r>
            <a:r>
              <a:rPr lang="en" sz="3200" b="1" i="1" dirty="0" smtClean="0">
                <a:solidFill>
                  <a:schemeClr val="tx1"/>
                </a:solidFill>
                <a:latin typeface="Arial" panose="020B0604020202020204" pitchFamily="34" charset="0"/>
                <a:cs typeface="Arial" panose="020B0604020202020204" pitchFamily="34" charset="0"/>
              </a:rPr>
              <a:t>bronchodilator </a:t>
            </a:r>
            <a:endParaRPr lang="en-US" sz="3200" b="1" i="1" dirty="0">
              <a:solidFill>
                <a:schemeClr val="tx1"/>
              </a:solidFill>
              <a:latin typeface="Arial" panose="020B0604020202020204" pitchFamily="34" charset="0"/>
              <a:cs typeface="Arial" panose="020B0604020202020204" pitchFamily="34" charset="0"/>
            </a:endParaRPr>
          </a:p>
        </p:txBody>
      </p:sp>
    </p:spTree>
    <p:custDataLst>
      <p:tags r:id="rId1"/>
    </p:custDataLst>
  </p:cSld>
  <p:clrMapOvr>
    <a:masterClrMapping/>
  </p:clrMapOvr>
  <p:transition advTm="9583"/>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94">
            <a:extLst>
              <a:ext uri="{FF2B5EF4-FFF2-40B4-BE49-F238E27FC236}">
                <a16:creationId xmlns="" xmlns:a16="http://schemas.microsoft.com/office/drawing/2014/main" id="{E3784E93-E810-4880-B257-D866A02FAC1D}"/>
              </a:ext>
            </a:extLst>
          </p:cNvPr>
          <p:cNvSpPr>
            <a:spLocks noGrp="1" noChangeArrowheads="1"/>
          </p:cNvSpPr>
          <p:nvPr>
            <p:ph type="title" idx="4294967295"/>
          </p:nvPr>
        </p:nvSpPr>
        <p:spPr>
          <a:xfrm>
            <a:off x="323850" y="227013"/>
            <a:ext cx="8077200" cy="1143000"/>
          </a:xfrm>
        </p:spPr>
        <p:txBody>
          <a:bodyPr/>
          <a:lstStyle/>
          <a:p>
            <a:pPr algn="ctr" eaLnBrk="1" fontAlgn="auto" hangingPunct="1">
              <a:spcAft>
                <a:spcPts val="0"/>
              </a:spcAft>
              <a:buClr>
                <a:srgbClr val="FFFFFF"/>
              </a:buClr>
              <a:defRPr/>
            </a:pPr>
            <a:r>
              <a:rPr lang="en" sz="3200" b="1" i="1" dirty="0" smtClean="0">
                <a:solidFill>
                  <a:schemeClr val="tx2"/>
                </a:solidFill>
                <a:effectLst/>
                <a:latin typeface="Arial" panose="020B0604020202020204" pitchFamily="34" charset="0"/>
                <a:cs typeface="Arial" panose="020B0604020202020204" pitchFamily="34" charset="0"/>
                <a:sym typeface="Arial" pitchFamily="34" charset="0"/>
              </a:rPr>
              <a:t>Spirometr</a:t>
            </a:r>
            <a:r>
              <a:rPr lang="sr-Latn-RS" sz="3200" b="1" i="1" dirty="0" smtClean="0">
                <a:solidFill>
                  <a:schemeClr val="tx2"/>
                </a:solidFill>
                <a:effectLst/>
                <a:latin typeface="Arial" panose="020B0604020202020204" pitchFamily="34" charset="0"/>
                <a:cs typeface="Arial" panose="020B0604020202020204" pitchFamily="34" charset="0"/>
                <a:sym typeface="Arial" pitchFamily="34" charset="0"/>
              </a:rPr>
              <a:t>y</a:t>
            </a:r>
            <a:r>
              <a:rPr lang="en" sz="3200" b="1" i="1" dirty="0" smtClean="0">
                <a:solidFill>
                  <a:schemeClr val="tx2"/>
                </a:solidFill>
                <a:effectLst/>
                <a:latin typeface="Arial" panose="020B0604020202020204" pitchFamily="34" charset="0"/>
                <a:cs typeface="Arial" panose="020B0604020202020204" pitchFamily="34" charset="0"/>
                <a:sym typeface="Arial" pitchFamily="34" charset="0"/>
              </a:rPr>
              <a:t> </a:t>
            </a:r>
            <a:r>
              <a:rPr lang="en" sz="3200" b="1" i="1" dirty="0">
                <a:solidFill>
                  <a:schemeClr val="tx2"/>
                </a:solidFill>
                <a:effectLst/>
                <a:latin typeface="Arial" panose="020B0604020202020204" pitchFamily="34" charset="0"/>
                <a:cs typeface="Arial" panose="020B0604020202020204" pitchFamily="34" charset="0"/>
                <a:sym typeface="Arial" pitchFamily="34" charset="0"/>
              </a:rPr>
              <a:t>classification of obstruction in </a:t>
            </a:r>
            <a:r>
              <a:rPr lang="en" sz="3200" b="1" i="1" dirty="0" smtClean="0">
                <a:solidFill>
                  <a:schemeClr val="tx2"/>
                </a:solidFill>
                <a:effectLst/>
                <a:latin typeface="Arial" panose="020B0604020202020204" pitchFamily="34" charset="0"/>
                <a:cs typeface="Arial" panose="020B0604020202020204" pitchFamily="34" charset="0"/>
                <a:sym typeface="Arial" pitchFamily="34" charset="0"/>
              </a:rPr>
              <a:t>COPD</a:t>
            </a:r>
            <a:r>
              <a:rPr lang="sr-Latn-RS" sz="3200" b="1" i="1" dirty="0" smtClean="0">
                <a:solidFill>
                  <a:schemeClr val="tx2"/>
                </a:solidFill>
                <a:effectLst/>
                <a:latin typeface="Arial" panose="020B0604020202020204" pitchFamily="34" charset="0"/>
                <a:cs typeface="Arial" panose="020B0604020202020204" pitchFamily="34" charset="0"/>
                <a:sym typeface="Arial" pitchFamily="34" charset="0"/>
              </a:rPr>
              <a:t> patients</a:t>
            </a:r>
            <a:endParaRPr lang="en-US" sz="3200" b="1" i="1" dirty="0">
              <a:solidFill>
                <a:schemeClr val="tx2"/>
              </a:solidFill>
              <a:effectLst/>
              <a:latin typeface="Arial" panose="020B0604020202020204" pitchFamily="34" charset="0"/>
              <a:cs typeface="Arial" panose="020B0604020202020204" pitchFamily="34" charset="0"/>
              <a:sym typeface="Arial" pitchFamily="34" charset="0"/>
            </a:endParaRPr>
          </a:p>
        </p:txBody>
      </p:sp>
      <p:sp>
        <p:nvSpPr>
          <p:cNvPr id="88067" name="Rectangle 95">
            <a:extLst>
              <a:ext uri="{FF2B5EF4-FFF2-40B4-BE49-F238E27FC236}">
                <a16:creationId xmlns="" xmlns:a16="http://schemas.microsoft.com/office/drawing/2014/main" id="{F0CA67E1-1372-4195-B6CB-016A2AC398E0}"/>
              </a:ext>
            </a:extLst>
          </p:cNvPr>
          <p:cNvSpPr>
            <a:spLocks noGrp="1" noChangeArrowheads="1"/>
          </p:cNvSpPr>
          <p:nvPr>
            <p:ph type="body" idx="4294967295"/>
          </p:nvPr>
        </p:nvSpPr>
        <p:spPr>
          <a:xfrm>
            <a:off x="0" y="1755775"/>
            <a:ext cx="7937500" cy="4673600"/>
          </a:xfrm>
        </p:spPr>
        <p:txBody>
          <a:bodyPr/>
          <a:lstStyle/>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6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400">
              <a:solidFill>
                <a:srgbClr val="FFFFFF"/>
              </a:solidFill>
              <a:cs typeface="Arial" panose="020B0604020202020204" pitchFamily="34" charset="0"/>
              <a:sym typeface="Arial" panose="020B0604020202020204" pitchFamily="34" charset="0"/>
            </a:endParaRPr>
          </a:p>
          <a:p>
            <a:pPr marL="169863" indent="-169863" eaLnBrk="1" hangingPunct="1"/>
            <a:endParaRPr lang="en-US" altLang="sr-Latn-RS" sz="1400">
              <a:solidFill>
                <a:srgbClr val="FFFFFF"/>
              </a:solidFill>
              <a:cs typeface="Arial" panose="020B0604020202020204" pitchFamily="34" charset="0"/>
              <a:sym typeface="Arial" panose="020B0604020202020204" pitchFamily="34" charset="0"/>
            </a:endParaRPr>
          </a:p>
        </p:txBody>
      </p:sp>
      <p:graphicFrame>
        <p:nvGraphicFramePr>
          <p:cNvPr id="39940" name="Group 98">
            <a:extLst>
              <a:ext uri="{FF2B5EF4-FFF2-40B4-BE49-F238E27FC236}">
                <a16:creationId xmlns="" xmlns:a16="http://schemas.microsoft.com/office/drawing/2014/main" id="{E38167B7-C11E-4BEF-8A7F-B28D92E9EABF}"/>
              </a:ext>
            </a:extLst>
          </p:cNvPr>
          <p:cNvGraphicFramePr>
            <a:graphicFrameLocks noGrp="1"/>
          </p:cNvGraphicFramePr>
          <p:nvPr>
            <p:extLst>
              <p:ext uri="{D42A27DB-BD31-4B8C-83A1-F6EECF244321}">
                <p14:modId xmlns:p14="http://schemas.microsoft.com/office/powerpoint/2010/main" val="2397067360"/>
              </p:ext>
            </p:extLst>
          </p:nvPr>
        </p:nvGraphicFramePr>
        <p:xfrm>
          <a:off x="285750" y="1571625"/>
          <a:ext cx="8607425" cy="4214812"/>
        </p:xfrm>
        <a:graphic>
          <a:graphicData uri="http://schemas.openxmlformats.org/drawingml/2006/table">
            <a:tbl>
              <a:tblPr/>
              <a:tblGrid>
                <a:gridCol w="2191677">
                  <a:extLst>
                    <a:ext uri="{9D8B030D-6E8A-4147-A177-3AD203B41FA5}">
                      <a16:colId xmlns="" xmlns:a16="http://schemas.microsoft.com/office/drawing/2014/main" val="20000"/>
                    </a:ext>
                  </a:extLst>
                </a:gridCol>
                <a:gridCol w="6415748">
                  <a:extLst>
                    <a:ext uri="{9D8B030D-6E8A-4147-A177-3AD203B41FA5}">
                      <a16:colId xmlns="" xmlns:a16="http://schemas.microsoft.com/office/drawing/2014/main" val="20001"/>
                    </a:ext>
                  </a:extLst>
                </a:gridCol>
              </a:tblGrid>
              <a:tr h="778823">
                <a:tc>
                  <a:txBody>
                    <a:bodyPr/>
                    <a:lstStyle/>
                    <a:p>
                      <a:pPr marL="0" marR="0" lvl="0" indent="0" algn="ctr"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6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Stadium</a:t>
                      </a:r>
                      <a:endParaRPr kumimoji="0" lang="en-US" sz="16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anchor="ctr" horzOverflow="overflow">
                    <a:lnL w="12700" cap="flat" cmpd="sng" algn="ctr">
                      <a:solidFill>
                        <a:schemeClr val="hlink"/>
                      </a:solidFill>
                      <a:prstDash val="solid"/>
                      <a:round/>
                      <a:headEnd type="none" w="med" len="med"/>
                      <a:tailEnd type="none" w="med" len="med"/>
                    </a:lnL>
                    <a:lnR cap="flat">
                      <a:noFill/>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6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Criteria *</a:t>
                      </a:r>
                    </a:p>
                  </a:txBody>
                  <a:tcPr marL="91447" marR="91447" anchor="ctr" horzOverflow="overflow">
                    <a:lnL cap="flat">
                      <a:noFill/>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 xmlns:a16="http://schemas.microsoft.com/office/drawing/2014/main" val="10000"/>
                  </a:ext>
                </a:extLst>
              </a:tr>
              <a:tr h="697015">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I: Mild </a:t>
                      </a: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/FVC &lt;0.70, 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Symbol" pitchFamily="18" charset="2"/>
                        </a:rPr>
                        <a:t>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80% of the predicted </a:t>
                      </a: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 xmlns:a16="http://schemas.microsoft.com/office/drawing/2014/main" val="10001"/>
                  </a:ext>
                </a:extLst>
              </a:tr>
              <a:tr h="697015">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II: Moderate </a:t>
                      </a: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/FVC &lt;0.70, 50%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Symbol" pitchFamily="18" charset="2"/>
                        </a:rPr>
                        <a:t>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&lt;80% of predicted</a:t>
                      </a:r>
                      <a:endPar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 xmlns:a16="http://schemas.microsoft.com/office/drawing/2014/main" val="10002"/>
                  </a:ext>
                </a:extLst>
              </a:tr>
              <a:tr h="854089">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III: </a:t>
                      </a:r>
                      <a:r>
                        <a:rPr kumimoji="0" lang="sr-Latn-R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sym typeface="Arial" charset="0"/>
                        </a:rPr>
                        <a:t>Severe</a:t>
                      </a:r>
                      <a:endPar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/FVC &lt;0.70, 30%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Symbol" pitchFamily="18" charset="2"/>
                        </a:rPr>
                        <a:t>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&lt;50% of predicted</a:t>
                      </a:r>
                      <a:endPar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 xmlns:a16="http://schemas.microsoft.com/office/drawing/2014/main" val="10003"/>
                  </a:ext>
                </a:extLst>
              </a:tr>
              <a:tr h="1187870">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IV: Very </a:t>
                      </a:r>
                      <a:r>
                        <a:rPr kumimoji="0" lang="sr-Latn-RS" sz="14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sym typeface="Arial" charset="0"/>
                        </a:rPr>
                        <a:t>severe</a:t>
                      </a:r>
                      <a:endPar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&lt;30</a:t>
                      </a:r>
                      <a:r>
                        <a:rPr kumimoji="0" lang="en" sz="1400" b="1" i="1"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provided or</a:t>
                      </a:r>
                      <a:endParaRPr kumimoji="0" lang="en-US" sz="1400" b="1" i="1"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p>
                      <a:pPr marL="0" marR="0" lvl="0" indent="0" algn="l" defTabSz="914400" rtl="0" eaLnBrk="1" fontAlgn="base" latinLnBrk="0" hangingPunct="1">
                        <a:lnSpc>
                          <a:spcPct val="100000"/>
                        </a:lnSpc>
                        <a:spcBef>
                          <a:spcPct val="0"/>
                        </a:spcBef>
                        <a:spcAft>
                          <a:spcPct val="0"/>
                        </a:spcAft>
                        <a:buClr>
                          <a:srgbClr val="FFFFFF"/>
                        </a:buClr>
                        <a:buSzTx/>
                        <a:buFont typeface="Arial" charset="0"/>
                        <a:buNone/>
                        <a:tabLst/>
                      </a:pP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FEV </a:t>
                      </a:r>
                      <a:r>
                        <a:rPr kumimoji="0" lang="en" sz="1400" b="1" i="0" u="none" strike="noStrike" cap="none" normalizeH="0" baseline="-25000" dirty="0">
                          <a:ln>
                            <a:noFill/>
                          </a:ln>
                          <a:solidFill>
                            <a:schemeClr val="tx1"/>
                          </a:solidFill>
                          <a:effectLst/>
                          <a:latin typeface="Arial" panose="020B0604020202020204" pitchFamily="34" charset="0"/>
                          <a:cs typeface="Arial" panose="020B0604020202020204" pitchFamily="34" charset="0"/>
                          <a:sym typeface="Arial" charset="0"/>
                        </a:rPr>
                        <a:t>1 </a:t>
                      </a:r>
                      <a:r>
                        <a:rPr kumimoji="0" lang="en"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rPr>
                        <a:t>&lt;50% predicted + chronic respiratory insufficiency</a:t>
                      </a:r>
                      <a:endParaRPr kumimoji="0" 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Arial" charset="0"/>
                      </a:endParaRPr>
                    </a:p>
                  </a:txBody>
                  <a:tcPr marL="91447" marR="91447"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 xmlns:a16="http://schemas.microsoft.com/office/drawing/2014/main" val="10004"/>
                  </a:ext>
                </a:extLst>
              </a:tr>
            </a:tbl>
          </a:graphicData>
        </a:graphic>
      </p:graphicFrame>
      <p:sp>
        <p:nvSpPr>
          <p:cNvPr id="88088" name="TextBox 42">
            <a:extLst>
              <a:ext uri="{FF2B5EF4-FFF2-40B4-BE49-F238E27FC236}">
                <a16:creationId xmlns="" xmlns:a16="http://schemas.microsoft.com/office/drawing/2014/main" id="{9A186111-0189-4B58-97B9-8E839A49CBD3}"/>
              </a:ext>
            </a:extLst>
          </p:cNvPr>
          <p:cNvSpPr txBox="1">
            <a:spLocks noChangeArrowheads="1"/>
          </p:cNvSpPr>
          <p:nvPr/>
        </p:nvSpPr>
        <p:spPr bwMode="auto">
          <a:xfrm>
            <a:off x="7051675" y="5794375"/>
            <a:ext cx="184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buClr>
                <a:srgbClr val="FFFFFF"/>
              </a:buClr>
              <a:buFont typeface="Arial" panose="020B0604020202020204" pitchFamily="34" charset="0"/>
              <a:buNone/>
            </a:pPr>
            <a:r>
              <a:rPr lang="en" altLang="sr-Latn-RS" sz="1400">
                <a:solidFill>
                  <a:srgbClr val="FFFFFF"/>
                </a:solidFill>
                <a:latin typeface="Gill Sans MT" panose="020B0502020104020203" pitchFamily="34" charset="0"/>
                <a:sym typeface="Arial" panose="020B0604020202020204" pitchFamily="34" charset="0"/>
              </a:rPr>
              <a:t>* Post-bronchodilator</a:t>
            </a:r>
          </a:p>
        </p:txBody>
      </p:sp>
    </p:spTree>
  </p:cSld>
  <p:clrMapOvr>
    <a:masterClrMapping/>
  </p:clrMapOvr>
  <mc:AlternateContent xmlns:mc="http://schemas.openxmlformats.org/markup-compatibility/2006" xmlns:p14="http://schemas.microsoft.com/office/powerpoint/2010/main">
    <mc:Choice Requires="p14">
      <p:transition spd="slow" p14:dur="2000" advTm="47299"/>
    </mc:Choice>
    <mc:Fallback xmlns="">
      <p:transition spd="slow" advTm="47299"/>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 xmlns:a16="http://schemas.microsoft.com/office/drawing/2014/main" id="{81D4AFA8-EC04-43EB-886F-A7ABDB3F920A}"/>
              </a:ext>
            </a:extLst>
          </p:cNvPr>
          <p:cNvSpPr>
            <a:spLocks noGrp="1" noChangeArrowheads="1"/>
          </p:cNvSpPr>
          <p:nvPr>
            <p:ph idx="1"/>
          </p:nvPr>
        </p:nvSpPr>
        <p:spPr>
          <a:xfrm>
            <a:off x="1187625" y="2132856"/>
            <a:ext cx="7560840" cy="3598863"/>
          </a:xfrm>
          <a:solidFill>
            <a:schemeClr val="accent1">
              <a:lumMod val="20000"/>
              <a:lumOff val="80000"/>
            </a:schemeClr>
          </a:solidFill>
        </p:spPr>
        <p:txBody>
          <a:bodyPr/>
          <a:lstStyle/>
          <a:p>
            <a:pPr marL="463550" indent="-463550" eaLnBrk="1" hangingPunct="1">
              <a:lnSpc>
                <a:spcPct val="110000"/>
              </a:lnSpc>
              <a:spcBef>
                <a:spcPct val="45000"/>
              </a:spcBef>
            </a:pPr>
            <a:r>
              <a:rPr lang="en" altLang="sr-Latn-RS" sz="2400" i="1" dirty="0">
                <a:latin typeface="Arial" panose="020B0604020202020204" pitchFamily="34" charset="0"/>
                <a:cs typeface="Arial" panose="020B0604020202020204" pitchFamily="34" charset="0"/>
              </a:rPr>
              <a:t>Consider </a:t>
            </a:r>
            <a:r>
              <a:rPr lang="sr-Latn-RS" altLang="sr-Latn-RS" sz="2400" i="1" dirty="0" smtClean="0">
                <a:latin typeface="Arial" panose="020B0604020202020204" pitchFamily="34" charset="0"/>
                <a:cs typeface="Arial" panose="020B0604020202020204" pitchFamily="34" charset="0"/>
              </a:rPr>
              <a:t>performing ABG analysis in the patients which have</a:t>
            </a:r>
            <a:r>
              <a:rPr lang="en" altLang="sr-Latn-RS" sz="2400" i="1" dirty="0" smtClean="0">
                <a:latin typeface="Arial" panose="020B0604020202020204" pitchFamily="34" charset="0"/>
                <a:cs typeface="Arial" panose="020B0604020202020204" pitchFamily="34" charset="0"/>
              </a:rPr>
              <a:t>:</a:t>
            </a:r>
            <a:endParaRPr lang="en-US" altLang="sr-Latn-RS" sz="2400" i="1" dirty="0">
              <a:latin typeface="Arial" panose="020B0604020202020204" pitchFamily="34" charset="0"/>
              <a:cs typeface="Arial" panose="020B0604020202020204" pitchFamily="34" charset="0"/>
            </a:endParaRPr>
          </a:p>
          <a:p>
            <a:pPr marL="965200" lvl="1" indent="-387350" eaLnBrk="1" hangingPunct="1">
              <a:lnSpc>
                <a:spcPct val="110000"/>
              </a:lnSpc>
              <a:spcBef>
                <a:spcPct val="45000"/>
              </a:spcBef>
            </a:pPr>
            <a:r>
              <a:rPr lang="en" altLang="sr-Latn-RS" sz="2400" i="1" dirty="0">
                <a:latin typeface="Arial" panose="020B0604020202020204" pitchFamily="34" charset="0"/>
                <a:cs typeface="Arial" panose="020B0604020202020204" pitchFamily="34" charset="0"/>
              </a:rPr>
              <a:t>FEV </a:t>
            </a:r>
            <a:r>
              <a:rPr lang="en" altLang="sr-Latn-RS" sz="2400" i="1" baseline="-25000" dirty="0">
                <a:latin typeface="Arial" panose="020B0604020202020204" pitchFamily="34" charset="0"/>
                <a:cs typeface="Arial" panose="020B0604020202020204" pitchFamily="34" charset="0"/>
              </a:rPr>
              <a:t>1 </a:t>
            </a:r>
            <a:r>
              <a:rPr lang="en" altLang="sr-Latn-RS" sz="2400" i="1" dirty="0">
                <a:latin typeface="Arial" panose="020B0604020202020204" pitchFamily="34" charset="0"/>
                <a:cs typeface="Arial" panose="020B0604020202020204" pitchFamily="34" charset="0"/>
              </a:rPr>
              <a:t>&lt; 40%</a:t>
            </a:r>
          </a:p>
          <a:p>
            <a:pPr marL="965200" lvl="1" indent="-387350" eaLnBrk="1" hangingPunct="1">
              <a:lnSpc>
                <a:spcPct val="110000"/>
              </a:lnSpc>
              <a:spcBef>
                <a:spcPct val="45000"/>
              </a:spcBef>
            </a:pPr>
            <a:r>
              <a:rPr lang="en" altLang="sr-Latn-RS" sz="2400" i="1" dirty="0">
                <a:latin typeface="Arial" panose="020B0604020202020204" pitchFamily="34" charset="0"/>
                <a:cs typeface="Arial" panose="020B0604020202020204" pitchFamily="34" charset="0"/>
              </a:rPr>
              <a:t>SAT </a:t>
            </a:r>
            <a:r>
              <a:rPr lang="sr-Latn-RS" altLang="sr-Latn-RS" sz="2400" i="1" dirty="0" smtClean="0">
                <a:latin typeface="Arial" panose="020B0604020202020204" pitchFamily="34" charset="0"/>
                <a:cs typeface="Arial" panose="020B0604020202020204" pitchFamily="34" charset="0"/>
              </a:rPr>
              <a:t>less than </a:t>
            </a:r>
            <a:r>
              <a:rPr lang="en" altLang="sr-Latn-RS" sz="2400" i="1" dirty="0" smtClean="0">
                <a:latin typeface="Arial" panose="020B0604020202020204" pitchFamily="34" charset="0"/>
                <a:cs typeface="Arial" panose="020B0604020202020204" pitchFamily="34" charset="0"/>
              </a:rPr>
              <a:t>94</a:t>
            </a:r>
            <a:r>
              <a:rPr lang="en" altLang="sr-Latn-RS" sz="2400" i="1" dirty="0">
                <a:latin typeface="Arial" panose="020B0604020202020204" pitchFamily="34" charset="0"/>
                <a:cs typeface="Arial" panose="020B0604020202020204" pitchFamily="34" charset="0"/>
              </a:rPr>
              <a:t>% </a:t>
            </a:r>
            <a:r>
              <a:rPr lang="en" altLang="sr-Latn-RS" sz="2400" i="1" dirty="0" smtClean="0">
                <a:latin typeface="Arial" panose="020B0604020202020204" pitchFamily="34" charset="0"/>
                <a:cs typeface="Arial" panose="020B0604020202020204" pitchFamily="34" charset="0"/>
              </a:rPr>
              <a:t>(</a:t>
            </a:r>
            <a:r>
              <a:rPr lang="sr-Latn-RS" altLang="sr-Latn-RS" sz="2400" i="1" dirty="0" smtClean="0">
                <a:latin typeface="Arial" panose="020B0604020202020204" pitchFamily="34" charset="0"/>
                <a:cs typeface="Arial" panose="020B0604020202020204" pitchFamily="34" charset="0"/>
              </a:rPr>
              <a:t>measured by </a:t>
            </a:r>
            <a:r>
              <a:rPr lang="en" altLang="sr-Latn-RS" sz="2400" i="1" dirty="0" smtClean="0">
                <a:latin typeface="Arial" panose="020B0604020202020204" pitchFamily="34" charset="0"/>
                <a:cs typeface="Arial" panose="020B0604020202020204" pitchFamily="34" charset="0"/>
              </a:rPr>
              <a:t>pulse oximetry)</a:t>
            </a:r>
            <a:endParaRPr lang="en" altLang="sr-Latn-RS" sz="2400" i="1" dirty="0">
              <a:latin typeface="Arial" panose="020B0604020202020204" pitchFamily="34" charset="0"/>
              <a:cs typeface="Arial" panose="020B0604020202020204" pitchFamily="34" charset="0"/>
            </a:endParaRPr>
          </a:p>
          <a:p>
            <a:pPr marL="965200" lvl="1" indent="-387350" eaLnBrk="1" hangingPunct="1">
              <a:lnSpc>
                <a:spcPct val="110000"/>
              </a:lnSpc>
              <a:spcBef>
                <a:spcPct val="45000"/>
              </a:spcBef>
            </a:pPr>
            <a:r>
              <a:rPr lang="en" altLang="sr-Latn-RS" sz="2400" i="1" dirty="0" smtClean="0">
                <a:latin typeface="Arial" panose="020B0604020202020204" pitchFamily="34" charset="0"/>
                <a:cs typeface="Arial" panose="020B0604020202020204" pitchFamily="34" charset="0"/>
              </a:rPr>
              <a:t>Signs </a:t>
            </a:r>
            <a:r>
              <a:rPr lang="sr-Latn-RS" altLang="sr-Latn-RS" sz="2400" i="1" dirty="0" smtClean="0">
                <a:latin typeface="Arial" panose="020B0604020202020204" pitchFamily="34" charset="0"/>
                <a:cs typeface="Arial" panose="020B0604020202020204" pitchFamily="34" charset="0"/>
              </a:rPr>
              <a:t>of </a:t>
            </a:r>
            <a:r>
              <a:rPr lang="en" altLang="sr-Latn-RS" sz="2400" i="1" dirty="0" smtClean="0">
                <a:latin typeface="Arial" panose="020B0604020202020204" pitchFamily="34" charset="0"/>
                <a:cs typeface="Arial" panose="020B0604020202020204" pitchFamily="34" charset="0"/>
              </a:rPr>
              <a:t>respiratory </a:t>
            </a:r>
            <a:r>
              <a:rPr lang="en" altLang="sr-Latn-RS" sz="2400" i="1" dirty="0">
                <a:latin typeface="Arial" panose="020B0604020202020204" pitchFamily="34" charset="0"/>
                <a:cs typeface="Arial" panose="020B0604020202020204" pitchFamily="34" charset="0"/>
              </a:rPr>
              <a:t>insufficiency </a:t>
            </a:r>
            <a:r>
              <a:rPr lang="en" altLang="sr-Latn-RS" sz="2400" i="1" dirty="0" smtClean="0">
                <a:latin typeface="Arial" panose="020B0604020202020204" pitchFamily="34" charset="0"/>
                <a:cs typeface="Arial" panose="020B0604020202020204" pitchFamily="34" charset="0"/>
              </a:rPr>
              <a:t>or right</a:t>
            </a:r>
            <a:r>
              <a:rPr lang="sr-Latn-RS" altLang="sr-Latn-RS" sz="2400" i="1" dirty="0" smtClean="0">
                <a:latin typeface="Arial" panose="020B0604020202020204" pitchFamily="34" charset="0"/>
                <a:cs typeface="Arial" panose="020B0604020202020204" pitchFamily="34" charset="0"/>
              </a:rPr>
              <a:t> heart decompensation</a:t>
            </a:r>
            <a:endParaRPr lang="en-US" altLang="sr-Latn-RS" sz="2400" i="1" dirty="0">
              <a:latin typeface="Arial" panose="020B0604020202020204" pitchFamily="34" charset="0"/>
              <a:cs typeface="Arial" panose="020B0604020202020204" pitchFamily="34" charset="0"/>
            </a:endParaRPr>
          </a:p>
        </p:txBody>
      </p:sp>
      <p:sp>
        <p:nvSpPr>
          <p:cNvPr id="89091" name="Rectangle 4">
            <a:extLst>
              <a:ext uri="{FF2B5EF4-FFF2-40B4-BE49-F238E27FC236}">
                <a16:creationId xmlns="" xmlns:a16="http://schemas.microsoft.com/office/drawing/2014/main" id="{159026ED-79B9-4C37-9C0F-9A2593D05DA4}"/>
              </a:ext>
            </a:extLst>
          </p:cNvPr>
          <p:cNvSpPr>
            <a:spLocks noChangeArrowheads="1"/>
          </p:cNvSpPr>
          <p:nvPr/>
        </p:nvSpPr>
        <p:spPr bwMode="auto">
          <a:xfrm>
            <a:off x="0" y="357188"/>
            <a:ext cx="885825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800" b="1" i="1" dirty="0"/>
              <a:t>          </a:t>
            </a:r>
            <a:r>
              <a:rPr lang="sr-Latn-RS" altLang="sr-Latn-RS" sz="4000" b="1" i="1" dirty="0"/>
              <a:t>A</a:t>
            </a:r>
            <a:r>
              <a:rPr lang="en" altLang="sr-Latn-RS" sz="4000" b="1" i="1" dirty="0" smtClean="0"/>
              <a:t>rterial blood</a:t>
            </a:r>
            <a:r>
              <a:rPr lang="sr-Latn-RS" altLang="sr-Latn-RS" sz="4000" b="1" i="1" dirty="0" smtClean="0"/>
              <a:t> gases (ABG)</a:t>
            </a:r>
            <a:endParaRPr lang="en-US" altLang="sr-Latn-RS" sz="4000" b="1" i="1" dirty="0"/>
          </a:p>
        </p:txBody>
      </p:sp>
      <p:sp>
        <p:nvSpPr>
          <p:cNvPr id="89092" name="TextBox 3">
            <a:extLst>
              <a:ext uri="{FF2B5EF4-FFF2-40B4-BE49-F238E27FC236}">
                <a16:creationId xmlns="" xmlns:a16="http://schemas.microsoft.com/office/drawing/2014/main" id="{30883EDC-9F5C-41A6-9710-4172AB915686}"/>
              </a:ext>
            </a:extLst>
          </p:cNvPr>
          <p:cNvSpPr txBox="1">
            <a:spLocks noChangeArrowheads="1"/>
          </p:cNvSpPr>
          <p:nvPr/>
        </p:nvSpPr>
        <p:spPr bwMode="auto">
          <a:xfrm>
            <a:off x="5619750" y="247650"/>
            <a:ext cx="3276600"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35117"/>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 xmlns:a16="http://schemas.microsoft.com/office/drawing/2014/main" id="{347AD51F-49C8-4925-B4B9-095855970B0E}"/>
              </a:ext>
            </a:extLst>
          </p:cNvPr>
          <p:cNvSpPr>
            <a:spLocks noChangeArrowheads="1"/>
          </p:cNvSpPr>
          <p:nvPr/>
        </p:nvSpPr>
        <p:spPr bwMode="auto">
          <a:xfrm>
            <a:off x="20638" y="4725144"/>
            <a:ext cx="1149350" cy="515938"/>
          </a:xfrm>
          <a:prstGeom prst="rect">
            <a:avLst/>
          </a:prstGeom>
          <a:solidFill>
            <a:srgbClr val="FFFFFF">
              <a:alpha val="50195"/>
            </a:srgbClr>
          </a:solidFill>
          <a:ln w="2857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90115" name="Rectangle 3">
            <a:extLst>
              <a:ext uri="{FF2B5EF4-FFF2-40B4-BE49-F238E27FC236}">
                <a16:creationId xmlns="" xmlns:a16="http://schemas.microsoft.com/office/drawing/2014/main" id="{37D3560C-DCBB-4D16-9A51-2997C2B85857}"/>
              </a:ext>
            </a:extLst>
          </p:cNvPr>
          <p:cNvSpPr>
            <a:spLocks noChangeArrowheads="1"/>
          </p:cNvSpPr>
          <p:nvPr/>
        </p:nvSpPr>
        <p:spPr bwMode="auto">
          <a:xfrm>
            <a:off x="20638" y="1663700"/>
            <a:ext cx="1149350" cy="541338"/>
          </a:xfrm>
          <a:prstGeom prst="rect">
            <a:avLst/>
          </a:prstGeom>
          <a:solidFill>
            <a:srgbClr val="FFFFFF">
              <a:alpha val="50195"/>
            </a:srgbClr>
          </a:solidFill>
          <a:ln w="28575">
            <a:solidFill>
              <a:schemeClr val="tx2"/>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sr-Latn-CS" altLang="sr-Latn-RS" sz="2000" b="1" i="1" dirty="0" smtClean="0"/>
              <a:t>RTG PA</a:t>
            </a:r>
            <a:endParaRPr lang="sr-Latn-CS" altLang="sr-Latn-RS" sz="2000" b="1" i="1" dirty="0"/>
          </a:p>
        </p:txBody>
      </p:sp>
      <p:sp>
        <p:nvSpPr>
          <p:cNvPr id="90116" name="Rectangle 4">
            <a:extLst>
              <a:ext uri="{FF2B5EF4-FFF2-40B4-BE49-F238E27FC236}">
                <a16:creationId xmlns="" xmlns:a16="http://schemas.microsoft.com/office/drawing/2014/main" id="{2EF07A9C-CDA8-4E25-9B33-7A339FA337D2}"/>
              </a:ext>
            </a:extLst>
          </p:cNvPr>
          <p:cNvSpPr>
            <a:spLocks noGrp="1" noChangeArrowheads="1"/>
          </p:cNvSpPr>
          <p:nvPr>
            <p:ph type="body" idx="1"/>
          </p:nvPr>
        </p:nvSpPr>
        <p:spPr>
          <a:xfrm>
            <a:off x="427038" y="1771650"/>
            <a:ext cx="6305550" cy="5003800"/>
          </a:xfrm>
        </p:spPr>
        <p:txBody>
          <a:bodyPr/>
          <a:lstStyle/>
          <a:p>
            <a:pPr marL="290513" indent="-290513" eaLnBrk="1" hangingPunct="1">
              <a:lnSpc>
                <a:spcPct val="115000"/>
              </a:lnSpc>
              <a:buFont typeface="Wingdings" panose="05000000000000000000" pitchFamily="2" charset="2"/>
              <a:buNone/>
            </a:pPr>
            <a:endParaRPr lang="sl-SI" altLang="sr-Latn-RS" sz="2000" b="1" i="1" dirty="0">
              <a:latin typeface="Arial" panose="020B0604020202020204" pitchFamily="34" charset="0"/>
              <a:cs typeface="Arial" panose="020B0604020202020204" pitchFamily="34" charset="0"/>
            </a:endParaRPr>
          </a:p>
          <a:p>
            <a:pPr marL="290513" indent="-290513" eaLnBrk="1" hangingPunct="1">
              <a:lnSpc>
                <a:spcPct val="115000"/>
              </a:lnSpc>
              <a:buSzPct val="85000"/>
            </a:pPr>
            <a:r>
              <a:rPr lang="en" altLang="sr-Latn-RS" sz="2000" i="1" dirty="0">
                <a:latin typeface="Arial" panose="020B0604020202020204" pitchFamily="34" charset="0"/>
                <a:cs typeface="Arial" panose="020B0604020202020204" pitchFamily="34" charset="0"/>
              </a:rPr>
              <a:t>Confirms </a:t>
            </a:r>
            <a:r>
              <a:rPr lang="en" altLang="sr-Latn-RS" sz="2000" i="1" dirty="0" smtClean="0">
                <a:latin typeface="Arial" panose="020B0604020202020204" pitchFamily="34" charset="0"/>
                <a:cs typeface="Arial" panose="020B0604020202020204" pitchFamily="34" charset="0"/>
              </a:rPr>
              <a:t>bul</a:t>
            </a:r>
            <a:r>
              <a:rPr lang="sr-Latn-RS" altLang="sr-Latn-RS" sz="2000" i="1" dirty="0" smtClean="0">
                <a:latin typeface="Arial" panose="020B0604020202020204" pitchFamily="34" charset="0"/>
                <a:cs typeface="Arial" panose="020B0604020202020204" pitchFamily="34" charset="0"/>
              </a:rPr>
              <a:t>a</a:t>
            </a:r>
            <a:r>
              <a:rPr lang="en" altLang="sr-Latn-RS" sz="2000" i="1" dirty="0" smtClean="0">
                <a:latin typeface="Arial" panose="020B0604020202020204" pitchFamily="34" charset="0"/>
                <a:cs typeface="Arial" panose="020B0604020202020204" pitchFamily="34" charset="0"/>
              </a:rPr>
              <a:t>e, </a:t>
            </a:r>
            <a:r>
              <a:rPr lang="en" altLang="sr-Latn-RS" sz="2000" i="1" dirty="0">
                <a:latin typeface="Arial" panose="020B0604020202020204" pitchFamily="34" charset="0"/>
                <a:cs typeface="Arial" panose="020B0604020202020204" pitchFamily="34" charset="0"/>
              </a:rPr>
              <a:t>excludes others diagnosis</a:t>
            </a:r>
            <a:endParaRPr lang="sl-SI" altLang="sr-Latn-RS" sz="2000" i="1" dirty="0">
              <a:latin typeface="Arial" panose="020B0604020202020204" pitchFamily="34" charset="0"/>
              <a:cs typeface="Arial" panose="020B0604020202020204" pitchFamily="34" charset="0"/>
            </a:endParaRPr>
          </a:p>
          <a:p>
            <a:pPr marL="290513" indent="-290513" eaLnBrk="1" hangingPunct="1">
              <a:lnSpc>
                <a:spcPct val="115000"/>
              </a:lnSpc>
              <a:buSzPct val="85000"/>
            </a:pPr>
            <a:r>
              <a:rPr lang="en" altLang="sr-Latn-RS" sz="2000" i="1" dirty="0" smtClean="0">
                <a:latin typeface="Arial" panose="020B0604020202020204" pitchFamily="34" charset="0"/>
                <a:cs typeface="Arial" panose="020B0604020202020204" pitchFamily="34" charset="0"/>
              </a:rPr>
              <a:t>M</a:t>
            </a:r>
            <a:r>
              <a:rPr lang="sr-Latn-RS" altLang="sr-Latn-RS" sz="2000" i="1" dirty="0" smtClean="0">
                <a:latin typeface="Arial" panose="020B0604020202020204" pitchFamily="34" charset="0"/>
                <a:cs typeface="Arial" panose="020B0604020202020204" pitchFamily="34" charset="0"/>
              </a:rPr>
              <a:t>ain signs</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for COPD </a:t>
            </a:r>
            <a:r>
              <a:rPr lang="en" altLang="sr-Latn-RS" sz="2000" i="1" dirty="0" smtClean="0">
                <a:latin typeface="Arial" panose="020B0604020202020204" pitchFamily="34" charset="0"/>
                <a:cs typeface="Arial" panose="020B0604020202020204" pitchFamily="34" charset="0"/>
              </a:rPr>
              <a:t>are:</a:t>
            </a:r>
            <a:endParaRPr lang="en" altLang="sr-Latn-RS" sz="2000" i="1" dirty="0">
              <a:latin typeface="Arial" panose="020B0604020202020204" pitchFamily="34" charset="0"/>
              <a:cs typeface="Arial" panose="020B0604020202020204" pitchFamily="34" charset="0"/>
            </a:endParaRPr>
          </a:p>
          <a:p>
            <a:pPr marL="793750" lvl="1" eaLnBrk="1" hangingPunct="1">
              <a:lnSpc>
                <a:spcPct val="115000"/>
              </a:lnSpc>
              <a:spcBef>
                <a:spcPct val="30000"/>
              </a:spcBef>
              <a:buClr>
                <a:srgbClr val="CC0000"/>
              </a:buClr>
            </a:pPr>
            <a:r>
              <a:rPr lang="en" altLang="sr-Latn-RS" sz="2000" i="1" dirty="0" err="1">
                <a:latin typeface="Arial" panose="020B0604020202020204" pitchFamily="34" charset="0"/>
                <a:cs typeface="Arial" panose="020B0604020202020204" pitchFamily="34" charset="0"/>
              </a:rPr>
              <a:t>Hyperinflation</a:t>
            </a:r>
            <a:endParaRPr lang="sl-SI" altLang="sr-Latn-RS" sz="2000" i="1" dirty="0">
              <a:latin typeface="Arial" panose="020B0604020202020204" pitchFamily="34" charset="0"/>
              <a:cs typeface="Arial" panose="020B0604020202020204" pitchFamily="34" charset="0"/>
            </a:endParaRPr>
          </a:p>
          <a:p>
            <a:pPr marL="793750" lvl="1" eaLnBrk="1" hangingPunct="1">
              <a:lnSpc>
                <a:spcPct val="115000"/>
              </a:lnSpc>
              <a:spcBef>
                <a:spcPct val="30000"/>
              </a:spcBef>
              <a:buClr>
                <a:srgbClr val="CC0000"/>
              </a:buClr>
            </a:pPr>
            <a:r>
              <a:rPr lang="sr-Latn-RS" altLang="sr-Latn-RS" sz="2000" i="1" dirty="0" smtClean="0">
                <a:latin typeface="Arial" panose="020B0604020202020204" pitchFamily="34" charset="0"/>
                <a:cs typeface="Arial" panose="020B0604020202020204" pitchFamily="34" charset="0"/>
              </a:rPr>
              <a:t>Increased lung </a:t>
            </a:r>
            <a:r>
              <a:rPr lang="en" altLang="sr-Latn-RS" sz="2000" i="1" dirty="0" smtClean="0">
                <a:latin typeface="Arial" panose="020B0604020202020204" pitchFamily="34" charset="0"/>
                <a:cs typeface="Arial" panose="020B0604020202020204" pitchFamily="34" charset="0"/>
              </a:rPr>
              <a:t>transparency</a:t>
            </a:r>
            <a:endParaRPr lang="sl-SI" altLang="sr-Latn-RS" sz="2000" i="1" dirty="0">
              <a:latin typeface="Arial" panose="020B0604020202020204" pitchFamily="34" charset="0"/>
              <a:cs typeface="Arial" panose="020B0604020202020204" pitchFamily="34" charset="0"/>
            </a:endParaRPr>
          </a:p>
          <a:p>
            <a:pPr marL="793750" lvl="1" eaLnBrk="1" hangingPunct="1">
              <a:lnSpc>
                <a:spcPct val="115000"/>
              </a:lnSpc>
              <a:spcBef>
                <a:spcPct val="30000"/>
              </a:spcBef>
              <a:buClr>
                <a:srgbClr val="CC0000"/>
              </a:buClr>
            </a:pPr>
            <a:r>
              <a:rPr lang="sr-Latn-RS" altLang="sr-Latn-RS" sz="2000" i="1" dirty="0">
                <a:latin typeface="Arial" panose="020B0604020202020204" pitchFamily="34" charset="0"/>
                <a:cs typeface="Arial" panose="020B0604020202020204" pitchFamily="34" charset="0"/>
              </a:rPr>
              <a:t>D</a:t>
            </a:r>
            <a:r>
              <a:rPr lang="en" altLang="sr-Latn-RS" sz="2000" i="1" dirty="0" smtClean="0">
                <a:latin typeface="Arial" panose="020B0604020202020204" pitchFamily="34" charset="0"/>
                <a:cs typeface="Arial" panose="020B0604020202020204" pitchFamily="34" charset="0"/>
              </a:rPr>
              <a:t>isappear</a:t>
            </a:r>
            <a:r>
              <a:rPr lang="sr-Latn-RS" altLang="sr-Latn-RS" sz="2000" i="1" dirty="0" smtClean="0">
                <a:latin typeface="Arial" panose="020B0604020202020204" pitchFamily="34" charset="0"/>
                <a:cs typeface="Arial" panose="020B0604020202020204" pitchFamily="34" charset="0"/>
              </a:rPr>
              <a:t>ance of</a:t>
            </a:r>
            <a:r>
              <a:rPr lang="en" altLang="sr-Latn-RS" sz="2000" i="1" dirty="0" smtClean="0">
                <a:latin typeface="Arial" panose="020B0604020202020204" pitchFamily="34" charset="0"/>
                <a:cs typeface="Arial" panose="020B0604020202020204" pitchFamily="34" charset="0"/>
              </a:rPr>
              <a:t> vasculature</a:t>
            </a:r>
            <a:r>
              <a:rPr lang="sr-Latn-RS" altLang="sr-Latn-RS" sz="2000" i="1" dirty="0" smtClean="0">
                <a:latin typeface="Arial" panose="020B0604020202020204" pitchFamily="34" charset="0"/>
                <a:cs typeface="Arial" panose="020B0604020202020204" pitchFamily="34" charset="0"/>
              </a:rPr>
              <a:t> pattern on the periphery</a:t>
            </a:r>
            <a:r>
              <a:rPr lang="en" altLang="sr-Latn-RS" sz="2000" i="1" dirty="0" smtClean="0">
                <a:latin typeface="Arial" panose="020B0604020202020204" pitchFamily="34" charset="0"/>
                <a:cs typeface="Arial" panose="020B0604020202020204" pitchFamily="34" charset="0"/>
              </a:rPr>
              <a:t> </a:t>
            </a:r>
            <a:endParaRPr lang="en-US" altLang="sr-Latn-RS" sz="2000" i="1" dirty="0" smtClean="0">
              <a:latin typeface="Arial" panose="020B0604020202020204" pitchFamily="34" charset="0"/>
              <a:cs typeface="Arial" panose="020B0604020202020204" pitchFamily="34" charset="0"/>
            </a:endParaRPr>
          </a:p>
          <a:p>
            <a:pPr marL="290513" indent="-290513" eaLnBrk="1" hangingPunct="1">
              <a:lnSpc>
                <a:spcPct val="115000"/>
              </a:lnSpc>
              <a:spcBef>
                <a:spcPct val="35000"/>
              </a:spcBef>
              <a:buFont typeface="Wingdings" panose="05000000000000000000" pitchFamily="2" charset="2"/>
              <a:buNone/>
            </a:pPr>
            <a:r>
              <a:rPr lang="en" altLang="sr-Latn-RS" sz="2000" b="1" i="1" dirty="0" smtClean="0">
                <a:latin typeface="Arial" panose="020B0604020202020204" pitchFamily="34" charset="0"/>
                <a:cs typeface="Arial" panose="020B0604020202020204" pitchFamily="34" charset="0"/>
              </a:rPr>
              <a:t>CT</a:t>
            </a:r>
            <a:endParaRPr lang="en-US" altLang="sr-Latn-RS" sz="2000" b="1" i="1" dirty="0" smtClean="0">
              <a:latin typeface="Arial" panose="020B0604020202020204" pitchFamily="34" charset="0"/>
              <a:cs typeface="Arial" panose="020B0604020202020204" pitchFamily="34" charset="0"/>
            </a:endParaRPr>
          </a:p>
          <a:p>
            <a:pPr marL="290513" indent="-290513" eaLnBrk="1" hangingPunct="1">
              <a:lnSpc>
                <a:spcPct val="115000"/>
              </a:lnSpc>
              <a:buSzPct val="85000"/>
            </a:pPr>
            <a:r>
              <a:rPr lang="en" altLang="sr-Latn-RS" sz="2000" i="1" dirty="0" smtClean="0">
                <a:latin typeface="Arial" panose="020B0604020202020204" pitchFamily="34" charset="0"/>
                <a:cs typeface="Arial" panose="020B0604020202020204" pitchFamily="34" charset="0"/>
              </a:rPr>
              <a:t>Routinely</a:t>
            </a:r>
            <a:r>
              <a:rPr lang="sr-Latn-RS" altLang="sr-Latn-RS" sz="2000" i="1" dirty="0" smtClean="0">
                <a:latin typeface="Arial" panose="020B0604020202020204" pitchFamily="34" charset="0"/>
                <a:cs typeface="Arial" panose="020B0604020202020204" pitchFamily="34" charset="0"/>
              </a:rPr>
              <a:t> </a:t>
            </a:r>
            <a:r>
              <a:rPr lang="en" altLang="sr-Latn-RS" sz="2000" i="1" dirty="0" smtClean="0">
                <a:latin typeface="Arial" panose="020B0604020202020204" pitchFamily="34" charset="0"/>
                <a:cs typeface="Arial" panose="020B0604020202020204" pitchFamily="34" charset="0"/>
              </a:rPr>
              <a:t>not </a:t>
            </a:r>
            <a:r>
              <a:rPr lang="sr-Latn-RS" altLang="sr-Latn-RS" sz="2000" i="1" dirty="0">
                <a:latin typeface="Arial" panose="020B0604020202020204" pitchFamily="34" charset="0"/>
                <a:cs typeface="Arial" panose="020B0604020202020204" pitchFamily="34" charset="0"/>
              </a:rPr>
              <a:t>r</a:t>
            </a:r>
            <a:r>
              <a:rPr lang="en" altLang="sr-Latn-RS" sz="2000" i="1" dirty="0" smtClean="0">
                <a:latin typeface="Arial" panose="020B0604020202020204" pitchFamily="34" charset="0"/>
                <a:cs typeface="Arial" panose="020B0604020202020204" pitchFamily="34" charset="0"/>
              </a:rPr>
              <a:t>ecommended</a:t>
            </a:r>
            <a:endParaRPr lang="en-US" altLang="sr-Latn-RS" sz="2000" i="1" dirty="0">
              <a:latin typeface="Arial" panose="020B0604020202020204" pitchFamily="34" charset="0"/>
              <a:cs typeface="Arial" panose="020B0604020202020204" pitchFamily="34" charset="0"/>
            </a:endParaRPr>
          </a:p>
          <a:p>
            <a:pPr marL="290513" indent="-290513" eaLnBrk="1" hangingPunct="1">
              <a:lnSpc>
                <a:spcPct val="115000"/>
              </a:lnSpc>
              <a:buSzPct val="85000"/>
            </a:pPr>
            <a:r>
              <a:rPr lang="en" altLang="sr-Latn-RS" sz="2000" i="1" dirty="0">
                <a:latin typeface="Arial" panose="020B0604020202020204" pitchFamily="34" charset="0"/>
                <a:cs typeface="Arial" panose="020B0604020202020204" pitchFamily="34" charset="0"/>
              </a:rPr>
              <a:t>For </a:t>
            </a:r>
            <a:r>
              <a:rPr lang="sr-Latn-RS" altLang="sr-Latn-RS" sz="2000" i="1" dirty="0" smtClean="0">
                <a:latin typeface="Arial" panose="020B0604020202020204" pitchFamily="34" charset="0"/>
                <a:cs typeface="Arial" panose="020B0604020202020204" pitchFamily="34" charset="0"/>
              </a:rPr>
              <a:t>unclear</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diagnosis and </a:t>
            </a:r>
            <a:r>
              <a:rPr lang="sr-Latn-RS" altLang="sr-Latn-RS" sz="2000" i="1" dirty="0" smtClean="0">
                <a:latin typeface="Arial" panose="020B0604020202020204" pitchFamily="34" charset="0"/>
                <a:cs typeface="Arial" panose="020B0604020202020204" pitchFamily="34" charset="0"/>
              </a:rPr>
              <a:t>in </a:t>
            </a:r>
            <a:r>
              <a:rPr lang="en" altLang="sr-Latn-RS" sz="2000" i="1" dirty="0" smtClean="0">
                <a:latin typeface="Arial" panose="020B0604020202020204" pitchFamily="34" charset="0"/>
                <a:cs typeface="Arial" panose="020B0604020202020204" pitchFamily="34" charset="0"/>
              </a:rPr>
              <a:t>preoperative</a:t>
            </a:r>
            <a:r>
              <a:rPr lang="sr-Latn-RS" altLang="sr-Latn-RS" sz="2000" i="1" dirty="0" smtClean="0">
                <a:latin typeface="Arial" panose="020B0604020202020204" pitchFamily="34" charset="0"/>
                <a:cs typeface="Arial" panose="020B0604020202020204" pitchFamily="34" charset="0"/>
              </a:rPr>
              <a:t> preparation</a:t>
            </a:r>
            <a:endParaRPr lang="en-US" altLang="sr-Latn-RS" sz="2000" i="1" dirty="0">
              <a:latin typeface="Arial" panose="020B0604020202020204" pitchFamily="34" charset="0"/>
              <a:cs typeface="Arial" panose="020B0604020202020204" pitchFamily="34" charset="0"/>
            </a:endParaRPr>
          </a:p>
        </p:txBody>
      </p:sp>
      <p:sp>
        <p:nvSpPr>
          <p:cNvPr id="90117" name="Rectangle 5">
            <a:extLst>
              <a:ext uri="{FF2B5EF4-FFF2-40B4-BE49-F238E27FC236}">
                <a16:creationId xmlns="" xmlns:a16="http://schemas.microsoft.com/office/drawing/2014/main" id="{54D7129F-9992-4F73-9356-C90DCC4D7B2A}"/>
              </a:ext>
            </a:extLst>
          </p:cNvPr>
          <p:cNvSpPr>
            <a:spLocks noChangeArrowheads="1"/>
          </p:cNvSpPr>
          <p:nvPr/>
        </p:nvSpPr>
        <p:spPr bwMode="auto">
          <a:xfrm>
            <a:off x="1265238" y="349250"/>
            <a:ext cx="680720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90118" name="Rectangle 6">
            <a:extLst>
              <a:ext uri="{FF2B5EF4-FFF2-40B4-BE49-F238E27FC236}">
                <a16:creationId xmlns="" xmlns:a16="http://schemas.microsoft.com/office/drawing/2014/main" id="{B3FF4F48-2317-4355-A364-7AE6E85BA25C}"/>
              </a:ext>
            </a:extLst>
          </p:cNvPr>
          <p:cNvSpPr>
            <a:spLocks noChangeArrowheads="1"/>
          </p:cNvSpPr>
          <p:nvPr/>
        </p:nvSpPr>
        <p:spPr bwMode="auto">
          <a:xfrm>
            <a:off x="480219" y="442095"/>
            <a:ext cx="837723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4000" b="1" i="1" dirty="0" smtClean="0">
                <a:solidFill>
                  <a:schemeClr val="tx2"/>
                </a:solidFill>
              </a:rPr>
              <a:t>Chest </a:t>
            </a:r>
            <a:r>
              <a:rPr lang="en" altLang="sr-Latn-RS" sz="4000" b="1" i="1" dirty="0">
                <a:solidFill>
                  <a:schemeClr val="tx2"/>
                </a:solidFill>
              </a:rPr>
              <a:t>X-ray</a:t>
            </a:r>
            <a:r>
              <a:rPr lang="en" altLang="sr-Latn-RS" sz="4000" b="1" i="1" dirty="0" smtClean="0">
                <a:solidFill>
                  <a:schemeClr val="tx2"/>
                </a:solidFill>
              </a:rPr>
              <a:t> in </a:t>
            </a:r>
            <a:r>
              <a:rPr lang="en" altLang="sr-Latn-RS" sz="4000" b="1" i="1" dirty="0">
                <a:solidFill>
                  <a:schemeClr val="tx2"/>
                </a:solidFill>
              </a:rPr>
              <a:t>COPD</a:t>
            </a:r>
          </a:p>
        </p:txBody>
      </p:sp>
      <p:pic>
        <p:nvPicPr>
          <p:cNvPr id="90119" name="Picture 7" descr="Str 51 fig 24">
            <a:extLst>
              <a:ext uri="{FF2B5EF4-FFF2-40B4-BE49-F238E27FC236}">
                <a16:creationId xmlns="" xmlns:a16="http://schemas.microsoft.com/office/drawing/2014/main" id="{831380B1-4EE4-4441-BDDE-92099D6948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6850" y="1622425"/>
            <a:ext cx="2438400" cy="2847975"/>
          </a:xfrm>
          <a:prstGeom prst="rect">
            <a:avLst/>
          </a:prstGeom>
          <a:noFill/>
          <a:ln w="28575">
            <a:solidFill>
              <a:srgbClr val="FF6600"/>
            </a:solidFill>
            <a:miter lim="800000"/>
            <a:headEnd/>
            <a:tailEnd/>
          </a:ln>
          <a:extLst>
            <a:ext uri="{909E8E84-426E-40DD-AFC4-6F175D3DCCD1}">
              <a14:hiddenFill xmlns:a14="http://schemas.microsoft.com/office/drawing/2010/main">
                <a:solidFill>
                  <a:srgbClr val="FFFFFF"/>
                </a:solidFill>
              </a14:hiddenFill>
            </a:ext>
          </a:extLst>
        </p:spPr>
      </p:pic>
      <p:pic>
        <p:nvPicPr>
          <p:cNvPr id="90120" name="Picture 8" descr="Str 52 fig 25">
            <a:extLst>
              <a:ext uri="{FF2B5EF4-FFF2-40B4-BE49-F238E27FC236}">
                <a16:creationId xmlns="" xmlns:a16="http://schemas.microsoft.com/office/drawing/2014/main" id="{2B884361-C917-4E1A-BAB9-23FDA701F862}"/>
              </a:ext>
            </a:extLst>
          </p:cNvPr>
          <p:cNvPicPr>
            <a:picLocks noChangeAspect="1" noChangeArrowheads="1"/>
          </p:cNvPicPr>
          <p:nvPr/>
        </p:nvPicPr>
        <p:blipFill>
          <a:blip r:embed="rId4">
            <a:lum bright="6000"/>
            <a:extLst>
              <a:ext uri="{28A0092B-C50C-407E-A947-70E740481C1C}">
                <a14:useLocalDpi xmlns:a14="http://schemas.microsoft.com/office/drawing/2010/main" val="0"/>
              </a:ext>
            </a:extLst>
          </a:blip>
          <a:srcRect/>
          <a:stretch>
            <a:fillRect/>
          </a:stretch>
        </p:blipFill>
        <p:spPr bwMode="auto">
          <a:xfrm>
            <a:off x="6546850" y="4600575"/>
            <a:ext cx="2438400" cy="2106613"/>
          </a:xfrm>
          <a:prstGeom prst="rect">
            <a:avLst/>
          </a:prstGeom>
          <a:noFill/>
          <a:ln w="28575">
            <a:solidFill>
              <a:srgbClr val="FF66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advTm="72935"/>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a:extLst>
              <a:ext uri="{FF2B5EF4-FFF2-40B4-BE49-F238E27FC236}">
                <a16:creationId xmlns="" xmlns:a16="http://schemas.microsoft.com/office/drawing/2014/main" id="{F73DF6A2-9928-4758-B2D2-AFEF8FF8D8DB}"/>
              </a:ext>
            </a:extLst>
          </p:cNvPr>
          <p:cNvSpPr>
            <a:spLocks noGrp="1" noChangeArrowheads="1"/>
          </p:cNvSpPr>
          <p:nvPr>
            <p:ph type="title"/>
          </p:nvPr>
        </p:nvSpPr>
        <p:spPr>
          <a:xfrm>
            <a:off x="1635125" y="277813"/>
            <a:ext cx="7051675" cy="1143000"/>
          </a:xfrm>
          <a:effectLst>
            <a:outerShdw dist="35921" dir="2700000" algn="ctr" rotWithShape="0">
              <a:schemeClr val="bg2"/>
            </a:outerShdw>
          </a:effectLst>
        </p:spPr>
        <p:txBody>
          <a:bodyPr/>
          <a:lstStyle/>
          <a:p>
            <a:pPr algn="ctr" eaLnBrk="1" fontAlgn="auto" hangingPunct="1">
              <a:spcAft>
                <a:spcPts val="0"/>
              </a:spcAft>
              <a:defRPr/>
            </a:pPr>
            <a:r>
              <a:rPr lang="en" b="1" i="1" dirty="0">
                <a:solidFill>
                  <a:schemeClr val="tx2">
                    <a:satMod val="130000"/>
                  </a:schemeClr>
                </a:solidFill>
                <a:effectLst/>
                <a:latin typeface="Arial" pitchFamily="34" charset="0"/>
                <a:cs typeface="Arial" pitchFamily="34" charset="0"/>
                <a:sym typeface="Symbol" pitchFamily="18" charset="2"/>
              </a:rPr>
              <a:t> 1 </a:t>
            </a:r>
            <a:r>
              <a:rPr lang="en" b="1" i="1" dirty="0" smtClean="0">
                <a:solidFill>
                  <a:schemeClr val="tx2">
                    <a:satMod val="130000"/>
                  </a:schemeClr>
                </a:solidFill>
                <a:effectLst/>
                <a:latin typeface="Arial" pitchFamily="34" charset="0"/>
                <a:cs typeface="Arial" pitchFamily="34" charset="0"/>
                <a:sym typeface="Symbol" pitchFamily="18" charset="2"/>
              </a:rPr>
              <a:t>– A</a:t>
            </a:r>
            <a:r>
              <a:rPr lang="sr-Latn-RS" b="1" i="1" dirty="0" smtClean="0">
                <a:solidFill>
                  <a:schemeClr val="tx2">
                    <a:satMod val="130000"/>
                  </a:schemeClr>
                </a:solidFill>
                <a:effectLst/>
                <a:latin typeface="Arial" pitchFamily="34" charset="0"/>
                <a:cs typeface="Arial" pitchFamily="34" charset="0"/>
                <a:sym typeface="Symbol" pitchFamily="18" charset="2"/>
              </a:rPr>
              <a:t>nti </a:t>
            </a:r>
            <a:r>
              <a:rPr lang="en" b="1" i="1" dirty="0" smtClean="0">
                <a:solidFill>
                  <a:schemeClr val="tx2">
                    <a:satMod val="130000"/>
                  </a:schemeClr>
                </a:solidFill>
                <a:effectLst/>
                <a:latin typeface="Arial" pitchFamily="34" charset="0"/>
                <a:cs typeface="Arial" pitchFamily="34" charset="0"/>
                <a:sym typeface="Symbol" pitchFamily="18" charset="2"/>
              </a:rPr>
              <a:t>T</a:t>
            </a:r>
            <a:r>
              <a:rPr lang="sr-Latn-RS" b="1" i="1" dirty="0" smtClean="0">
                <a:solidFill>
                  <a:schemeClr val="tx2">
                    <a:satMod val="130000"/>
                  </a:schemeClr>
                </a:solidFill>
                <a:effectLst/>
                <a:latin typeface="Arial" pitchFamily="34" charset="0"/>
                <a:cs typeface="Arial" pitchFamily="34" charset="0"/>
                <a:sym typeface="Symbol" pitchFamily="18" charset="2"/>
              </a:rPr>
              <a:t>rypsine</a:t>
            </a:r>
            <a:endParaRPr lang="en-US" b="1" i="1" dirty="0">
              <a:solidFill>
                <a:schemeClr val="tx2">
                  <a:satMod val="130000"/>
                </a:schemeClr>
              </a:solidFill>
              <a:effectLst/>
              <a:latin typeface="Arial" pitchFamily="34" charset="0"/>
              <a:cs typeface="Arial" pitchFamily="34" charset="0"/>
            </a:endParaRPr>
          </a:p>
        </p:txBody>
      </p:sp>
      <p:sp>
        <p:nvSpPr>
          <p:cNvPr id="446467" name="Rectangle 3">
            <a:extLst>
              <a:ext uri="{FF2B5EF4-FFF2-40B4-BE49-F238E27FC236}">
                <a16:creationId xmlns="" xmlns:a16="http://schemas.microsoft.com/office/drawing/2014/main" id="{FC7D49D0-8065-424B-896E-CACEDCA15F61}"/>
              </a:ext>
            </a:extLst>
          </p:cNvPr>
          <p:cNvSpPr>
            <a:spLocks noGrp="1" noChangeArrowheads="1"/>
          </p:cNvSpPr>
          <p:nvPr>
            <p:ph type="body" idx="1"/>
          </p:nvPr>
        </p:nvSpPr>
        <p:spPr>
          <a:xfrm>
            <a:off x="1691680" y="2852936"/>
            <a:ext cx="6696744" cy="3010644"/>
          </a:xfrm>
          <a:solidFill>
            <a:schemeClr val="accent1">
              <a:lumMod val="20000"/>
              <a:lumOff val="80000"/>
            </a:schemeClr>
          </a:solidFill>
          <a:effectLst>
            <a:outerShdw dist="35921" dir="2700000" algn="ctr" rotWithShape="0">
              <a:schemeClr val="tx1"/>
            </a:outerShdw>
          </a:effectLst>
        </p:spPr>
        <p:txBody>
          <a:bodyPr lIns="90488" tIns="44450" rIns="90488" bIns="44450">
            <a:normAutofit/>
          </a:bodyPr>
          <a:lstStyle/>
          <a:p>
            <a:pPr marL="381000" indent="-381000" eaLnBrk="1" fontAlgn="auto" hangingPunct="1">
              <a:spcBef>
                <a:spcPct val="50000"/>
              </a:spcBef>
              <a:spcAft>
                <a:spcPts val="0"/>
              </a:spcAft>
              <a:buClr>
                <a:srgbClr val="A5FF4B"/>
              </a:buClr>
              <a:buSzPct val="120000"/>
              <a:buFont typeface="Wingdings" pitchFamily="2" charset="2"/>
              <a:buChar char="§"/>
              <a:defRPr/>
            </a:pPr>
            <a:r>
              <a:rPr lang="en" sz="2400" i="1" dirty="0" smtClean="0">
                <a:latin typeface="Arial" pitchFamily="34" charset="0"/>
                <a:cs typeface="Arial" pitchFamily="34" charset="0"/>
              </a:rPr>
              <a:t>To </a:t>
            </a:r>
            <a:r>
              <a:rPr lang="sr-Latn-RS" sz="2400" i="1" dirty="0" smtClean="0">
                <a:latin typeface="Arial" pitchFamily="34" charset="0"/>
                <a:cs typeface="Arial" pitchFamily="34" charset="0"/>
              </a:rPr>
              <a:t>be </a:t>
            </a:r>
            <a:r>
              <a:rPr lang="en" sz="2400" i="1" dirty="0" smtClean="0">
                <a:latin typeface="Arial" pitchFamily="34" charset="0"/>
                <a:cs typeface="Arial" pitchFamily="34" charset="0"/>
              </a:rPr>
              <a:t>measure</a:t>
            </a:r>
            <a:r>
              <a:rPr lang="sr-Latn-RS" sz="2400" i="1" dirty="0" smtClean="0">
                <a:latin typeface="Arial" pitchFamily="34" charset="0"/>
                <a:cs typeface="Arial" pitchFamily="34" charset="0"/>
              </a:rPr>
              <a:t>d in </a:t>
            </a:r>
            <a:r>
              <a:rPr lang="en" sz="2400" i="1" dirty="0" smtClean="0">
                <a:latin typeface="Arial" pitchFamily="34" charset="0"/>
                <a:cs typeface="Arial" pitchFamily="34" charset="0"/>
              </a:rPr>
              <a:t>COPD </a:t>
            </a:r>
            <a:r>
              <a:rPr lang="sr-Latn-RS" sz="2400" i="1" dirty="0" smtClean="0">
                <a:latin typeface="Arial" pitchFamily="34" charset="0"/>
                <a:cs typeface="Arial" pitchFamily="34" charset="0"/>
              </a:rPr>
              <a:t>patients </a:t>
            </a:r>
            <a:r>
              <a:rPr lang="en" sz="2400" i="1" dirty="0" smtClean="0">
                <a:latin typeface="Arial" pitchFamily="34" charset="0"/>
                <a:cs typeface="Arial" pitchFamily="34" charset="0"/>
              </a:rPr>
              <a:t>younger</a:t>
            </a:r>
            <a:r>
              <a:rPr lang="sr-Latn-RS" sz="2400" i="1" dirty="0" smtClean="0">
                <a:latin typeface="Arial" pitchFamily="34" charset="0"/>
                <a:cs typeface="Arial" pitchFamily="34" charset="0"/>
              </a:rPr>
              <a:t> than </a:t>
            </a:r>
            <a:r>
              <a:rPr lang="en" sz="2400" i="1" dirty="0" smtClean="0">
                <a:latin typeface="Arial" pitchFamily="34" charset="0"/>
                <a:cs typeface="Arial" pitchFamily="34" charset="0"/>
              </a:rPr>
              <a:t>45 years with a </a:t>
            </a:r>
            <a:r>
              <a:rPr lang="en" sz="2400" i="1" dirty="0">
                <a:latin typeface="Arial" pitchFamily="34" charset="0"/>
                <a:cs typeface="Arial" pitchFamily="34" charset="0"/>
              </a:rPr>
              <a:t>positive </a:t>
            </a:r>
            <a:r>
              <a:rPr lang="en" sz="2400" i="1" dirty="0" smtClean="0">
                <a:latin typeface="Arial" pitchFamily="34" charset="0"/>
                <a:cs typeface="Arial" pitchFamily="34" charset="0"/>
              </a:rPr>
              <a:t>family</a:t>
            </a:r>
            <a:r>
              <a:rPr lang="sr-Latn-RS" sz="2400" i="1" dirty="0" smtClean="0">
                <a:latin typeface="Arial" pitchFamily="34" charset="0"/>
                <a:cs typeface="Arial" pitchFamily="34" charset="0"/>
              </a:rPr>
              <a:t> history</a:t>
            </a:r>
            <a:endParaRPr lang="en-US" sz="2400" i="1" dirty="0">
              <a:latin typeface="Arial" pitchFamily="34" charset="0"/>
              <a:cs typeface="Arial" pitchFamily="34" charset="0"/>
            </a:endParaRPr>
          </a:p>
          <a:p>
            <a:pPr marL="381000" indent="-381000" eaLnBrk="1" fontAlgn="auto" hangingPunct="1">
              <a:spcBef>
                <a:spcPct val="100000"/>
              </a:spcBef>
              <a:spcAft>
                <a:spcPts val="0"/>
              </a:spcAft>
              <a:buClr>
                <a:srgbClr val="A5FF4B"/>
              </a:buClr>
              <a:buSzPct val="120000"/>
              <a:buFont typeface="Wingdings" pitchFamily="2" charset="2"/>
              <a:buChar char="§"/>
              <a:defRPr/>
            </a:pPr>
            <a:r>
              <a:rPr lang="en" sz="2400" i="1" dirty="0">
                <a:latin typeface="Arial" pitchFamily="34" charset="0"/>
                <a:cs typeface="Arial" pitchFamily="34" charset="0"/>
              </a:rPr>
              <a:t>Concentration in serum below 15 - 20% </a:t>
            </a:r>
            <a:r>
              <a:rPr lang="en" sz="2400" i="1" dirty="0" smtClean="0">
                <a:latin typeface="Arial" pitchFamily="34" charset="0"/>
                <a:cs typeface="Arial" pitchFamily="34" charset="0"/>
              </a:rPr>
              <a:t>of normal </a:t>
            </a:r>
            <a:r>
              <a:rPr lang="sr-Latn-RS" sz="2400" i="1" dirty="0" smtClean="0">
                <a:latin typeface="Arial" pitchFamily="34" charset="0"/>
                <a:cs typeface="Arial" pitchFamily="34" charset="0"/>
              </a:rPr>
              <a:t>value </a:t>
            </a:r>
            <a:r>
              <a:rPr lang="en" sz="2400" i="1" dirty="0" smtClean="0">
                <a:latin typeface="Arial" pitchFamily="34" charset="0"/>
                <a:cs typeface="Arial" pitchFamily="34" charset="0"/>
              </a:rPr>
              <a:t>indicates </a:t>
            </a:r>
            <a:r>
              <a:rPr lang="en" sz="2400" i="1" dirty="0">
                <a:latin typeface="Arial" pitchFamily="34" charset="0"/>
                <a:cs typeface="Arial" pitchFamily="34" charset="0"/>
              </a:rPr>
              <a:t>on the homozygous </a:t>
            </a:r>
            <a:r>
              <a:rPr lang="en" sz="2400" i="1" dirty="0" smtClean="0">
                <a:latin typeface="Arial" pitchFamily="34" charset="0"/>
                <a:cs typeface="Arial" pitchFamily="34" charset="0"/>
                <a:sym typeface="Symbol" pitchFamily="18" charset="2"/>
              </a:rPr>
              <a:t></a:t>
            </a:r>
            <a:r>
              <a:rPr lang="en" sz="2400" i="1" dirty="0">
                <a:latin typeface="Arial" pitchFamily="34" charset="0"/>
                <a:cs typeface="Arial" pitchFamily="34" charset="0"/>
                <a:sym typeface="Symbol" pitchFamily="18" charset="2"/>
              </a:rPr>
              <a:t>1- </a:t>
            </a:r>
            <a:r>
              <a:rPr lang="en" sz="2400" i="1" dirty="0" smtClean="0">
                <a:latin typeface="Arial" pitchFamily="34" charset="0"/>
                <a:cs typeface="Arial" pitchFamily="34" charset="0"/>
                <a:sym typeface="Symbol" pitchFamily="18" charset="2"/>
              </a:rPr>
              <a:t>AT</a:t>
            </a:r>
            <a:r>
              <a:rPr lang="sr-Latn-RS" sz="2400" i="1" dirty="0" smtClean="0">
                <a:latin typeface="Arial" pitchFamily="34" charset="0"/>
                <a:cs typeface="Arial" pitchFamily="34" charset="0"/>
                <a:sym typeface="Symbol" pitchFamily="18" charset="2"/>
              </a:rPr>
              <a:t> deficiency</a:t>
            </a:r>
            <a:r>
              <a:rPr lang="en" sz="2400" i="1" dirty="0" smtClean="0">
                <a:latin typeface="Arial" pitchFamily="34" charset="0"/>
                <a:cs typeface="Arial" pitchFamily="34" charset="0"/>
              </a:rPr>
              <a:t> </a:t>
            </a:r>
            <a:r>
              <a:rPr lang="en" sz="3400" b="1" i="1" dirty="0" smtClean="0">
                <a:latin typeface="Arial" pitchFamily="34" charset="0"/>
                <a:cs typeface="Arial" pitchFamily="34" charset="0"/>
              </a:rPr>
              <a:t> </a:t>
            </a:r>
            <a:endParaRPr lang="en" sz="3400" b="1" i="1" dirty="0">
              <a:latin typeface="Arial" pitchFamily="34" charset="0"/>
              <a:cs typeface="Arial" pitchFamily="34" charset="0"/>
            </a:endParaRPr>
          </a:p>
        </p:txBody>
      </p:sp>
    </p:spTree>
  </p:cSld>
  <p:clrMapOvr>
    <a:masterClrMapping/>
  </p:clrMapOvr>
  <p:transition advTm="89607"/>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a:extLst>
              <a:ext uri="{FF2B5EF4-FFF2-40B4-BE49-F238E27FC236}">
                <a16:creationId xmlns="" xmlns:a16="http://schemas.microsoft.com/office/drawing/2014/main" id="{FE553E17-9ECA-4F2B-A550-C603D491C0A7}"/>
              </a:ext>
            </a:extLst>
          </p:cNvPr>
          <p:cNvSpPr>
            <a:spLocks noGrp="1" noChangeArrowheads="1"/>
          </p:cNvSpPr>
          <p:nvPr>
            <p:ph idx="1"/>
          </p:nvPr>
        </p:nvSpPr>
        <p:spPr>
          <a:xfrm>
            <a:off x="1071562" y="1916832"/>
            <a:ext cx="7862887" cy="4221163"/>
          </a:xfrm>
          <a:solidFill>
            <a:schemeClr val="accent1">
              <a:lumMod val="20000"/>
              <a:lumOff val="80000"/>
            </a:schemeClr>
          </a:solidFill>
        </p:spPr>
        <p:txBody>
          <a:bodyPr>
            <a:normAutofit fontScale="92500" lnSpcReduction="20000"/>
          </a:bodyPr>
          <a:lstStyle/>
          <a:p>
            <a:pPr marL="365760" indent="-283464" eaLnBrk="1" fontAlgn="auto" hangingPunct="1">
              <a:spcAft>
                <a:spcPct val="20000"/>
              </a:spcAft>
              <a:buFont typeface="Wingdings 2"/>
              <a:buChar char=""/>
              <a:defRPr/>
            </a:pPr>
            <a:r>
              <a:rPr lang="en" altLang="ja-JP" sz="2000" i="1" dirty="0">
                <a:latin typeface="Arial" pitchFamily="34" charset="0"/>
                <a:cs typeface="Arial" pitchFamily="34" charset="0"/>
              </a:rPr>
              <a:t>Clinical diagnosis </a:t>
            </a:r>
            <a:r>
              <a:rPr lang="sr-Latn-RS" altLang="ja-JP" sz="2000" i="1" dirty="0" smtClean="0">
                <a:latin typeface="Arial" pitchFamily="34" charset="0"/>
                <a:cs typeface="Arial" pitchFamily="34" charset="0"/>
              </a:rPr>
              <a:t>of </a:t>
            </a:r>
            <a:r>
              <a:rPr lang="en" altLang="ja-JP" sz="2000" i="1" dirty="0" smtClean="0">
                <a:latin typeface="Arial" pitchFamily="34" charset="0"/>
                <a:cs typeface="Arial" pitchFamily="34" charset="0"/>
              </a:rPr>
              <a:t>COPD </a:t>
            </a:r>
            <a:r>
              <a:rPr lang="en" altLang="ja-JP" sz="2000" i="1" dirty="0">
                <a:latin typeface="Arial" pitchFamily="34" charset="0"/>
                <a:cs typeface="Arial" pitchFamily="34" charset="0"/>
              </a:rPr>
              <a:t>should </a:t>
            </a:r>
            <a:r>
              <a:rPr lang="sr-Latn-RS" altLang="ja-JP" sz="2000" i="1" dirty="0" smtClean="0">
                <a:latin typeface="Arial" pitchFamily="34" charset="0"/>
                <a:cs typeface="Arial" pitchFamily="34" charset="0"/>
              </a:rPr>
              <a:t>be </a:t>
            </a:r>
            <a:r>
              <a:rPr lang="en" altLang="ja-JP" sz="2000" i="1" dirty="0" smtClean="0">
                <a:latin typeface="Arial" pitchFamily="34" charset="0"/>
                <a:cs typeface="Arial" pitchFamily="34" charset="0"/>
              </a:rPr>
              <a:t>consider</a:t>
            </a:r>
            <a:r>
              <a:rPr lang="sr-Latn-RS" altLang="ja-JP" sz="2000" i="1" dirty="0" smtClean="0">
                <a:latin typeface="Arial" pitchFamily="34" charset="0"/>
                <a:cs typeface="Arial" pitchFamily="34" charset="0"/>
              </a:rPr>
              <a:t>ed</a:t>
            </a:r>
            <a:r>
              <a:rPr lang="en" altLang="ja-JP" sz="2000" i="1" dirty="0" smtClean="0">
                <a:latin typeface="Arial" pitchFamily="34" charset="0"/>
                <a:cs typeface="Arial" pitchFamily="34" charset="0"/>
              </a:rPr>
              <a:t> </a:t>
            </a:r>
            <a:r>
              <a:rPr lang="sr-Latn-RS" altLang="ja-JP" sz="2000" i="1" dirty="0" smtClean="0">
                <a:latin typeface="Arial" pitchFamily="34" charset="0"/>
                <a:cs typeface="Arial" pitchFamily="34" charset="0"/>
              </a:rPr>
              <a:t>in</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all the </a:t>
            </a:r>
            <a:r>
              <a:rPr lang="en" altLang="ja-JP" sz="2000" i="1" dirty="0" smtClean="0">
                <a:latin typeface="Arial" pitchFamily="34" charset="0"/>
                <a:cs typeface="Arial" pitchFamily="34" charset="0"/>
              </a:rPr>
              <a:t>patient</a:t>
            </a:r>
            <a:r>
              <a:rPr lang="sr-Latn-RS" altLang="ja-JP" sz="2000" i="1" dirty="0" smtClean="0">
                <a:latin typeface="Arial" pitchFamily="34" charset="0"/>
                <a:cs typeface="Arial" pitchFamily="34" charset="0"/>
              </a:rPr>
              <a:t>s</a:t>
            </a:r>
            <a:r>
              <a:rPr lang="en" altLang="ja-JP" sz="2000" i="1" dirty="0" smtClean="0">
                <a:latin typeface="Arial" pitchFamily="34" charset="0"/>
                <a:cs typeface="Arial" pitchFamily="34" charset="0"/>
              </a:rPr>
              <a:t> which</a:t>
            </a:r>
            <a:r>
              <a:rPr lang="sr-Latn-RS" altLang="ja-JP" sz="2000" i="1" dirty="0" smtClean="0">
                <a:latin typeface="Arial" pitchFamily="34" charset="0"/>
                <a:cs typeface="Arial" pitchFamily="34" charset="0"/>
              </a:rPr>
              <a:t> </a:t>
            </a:r>
            <a:r>
              <a:rPr lang="en" altLang="ja-JP" sz="2000" i="1" dirty="0" smtClean="0">
                <a:latin typeface="Arial" pitchFamily="34" charset="0"/>
                <a:cs typeface="Arial" pitchFamily="34" charset="0"/>
              </a:rPr>
              <a:t>have </a:t>
            </a:r>
            <a:r>
              <a:rPr lang="en" altLang="ja-JP" sz="2000" i="1" dirty="0">
                <a:latin typeface="Arial" pitchFamily="34" charset="0"/>
                <a:cs typeface="Arial" pitchFamily="34" charset="0"/>
              </a:rPr>
              <a:t>:</a:t>
            </a:r>
            <a:endParaRPr lang="en-US" altLang="ja-JP" sz="2000" i="1" dirty="0">
              <a:latin typeface="Arial" pitchFamily="34" charset="0"/>
              <a:ea typeface="MS PGothic" pitchFamily="34" charset="-128"/>
              <a:cs typeface="Arial" pitchFamily="34" charset="0"/>
            </a:endParaRPr>
          </a:p>
          <a:p>
            <a:pPr marL="640080" lvl="1" indent="-237744" eaLnBrk="1" fontAlgn="auto" hangingPunct="1">
              <a:spcAft>
                <a:spcPct val="20000"/>
              </a:spcAft>
              <a:buFontTx/>
              <a:buNone/>
              <a:defRPr/>
            </a:pPr>
            <a:r>
              <a:rPr lang="en" altLang="ja-JP" sz="2000" i="1" dirty="0">
                <a:latin typeface="Arial" pitchFamily="34" charset="0"/>
                <a:cs typeface="Arial" pitchFamily="34" charset="0"/>
              </a:rPr>
              <a:t>- anamnestic data </a:t>
            </a:r>
            <a:r>
              <a:rPr lang="sr-Latn-RS" altLang="ja-JP" sz="2000" i="1" dirty="0" smtClean="0">
                <a:latin typeface="Arial" pitchFamily="34" charset="0"/>
                <a:cs typeface="Arial" pitchFamily="34" charset="0"/>
              </a:rPr>
              <a:t>on</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exposure </a:t>
            </a:r>
            <a:r>
              <a:rPr lang="sr-Latn-RS" altLang="ja-JP" sz="2000" i="1" dirty="0" smtClean="0">
                <a:latin typeface="Arial" pitchFamily="34" charset="0"/>
                <a:cs typeface="Arial" pitchFamily="34" charset="0"/>
              </a:rPr>
              <a:t>to various risk </a:t>
            </a:r>
            <a:r>
              <a:rPr lang="en" altLang="ja-JP" sz="2000" i="1" dirty="0" smtClean="0">
                <a:latin typeface="Arial" pitchFamily="34" charset="0"/>
                <a:cs typeface="Arial" pitchFamily="34" charset="0"/>
              </a:rPr>
              <a:t>factors</a:t>
            </a:r>
            <a:endParaRPr lang="hr-HR" altLang="ja-JP" sz="2000" i="1" dirty="0">
              <a:latin typeface="Arial" pitchFamily="34" charset="0"/>
              <a:cs typeface="Arial" pitchFamily="34" charset="0"/>
            </a:endParaRPr>
          </a:p>
          <a:p>
            <a:pPr marL="640080" lvl="1" indent="-237744" eaLnBrk="1" fontAlgn="auto" hangingPunct="1">
              <a:spcAft>
                <a:spcPct val="20000"/>
              </a:spcAft>
              <a:buFontTx/>
              <a:buNone/>
              <a:defRPr/>
            </a:pPr>
            <a:r>
              <a:rPr lang="en" altLang="ja-JP" sz="2000" i="1" dirty="0">
                <a:latin typeface="Arial" pitchFamily="34" charset="0"/>
                <a:cs typeface="Arial" pitchFamily="34" charset="0"/>
              </a:rPr>
              <a:t>- </a:t>
            </a:r>
            <a:r>
              <a:rPr lang="sr-Latn-RS" altLang="ja-JP" sz="2000" i="1" dirty="0" smtClean="0">
                <a:latin typeface="Arial" pitchFamily="34" charset="0"/>
                <a:cs typeface="Arial" pitchFamily="34" charset="0"/>
              </a:rPr>
              <a:t>difficult</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breathing</a:t>
            </a:r>
            <a:endParaRPr lang="en-US" altLang="ja-JP" sz="2000" i="1" dirty="0">
              <a:latin typeface="Arial" pitchFamily="34" charset="0"/>
              <a:ea typeface="MS PGothic" pitchFamily="34" charset="-128"/>
              <a:cs typeface="Arial" pitchFamily="34" charset="0"/>
            </a:endParaRPr>
          </a:p>
          <a:p>
            <a:pPr marL="640080" lvl="1" indent="-237744" eaLnBrk="1" fontAlgn="auto" hangingPunct="1">
              <a:spcAft>
                <a:spcPct val="20000"/>
              </a:spcAft>
              <a:buFontTx/>
              <a:buNone/>
              <a:defRPr/>
            </a:pPr>
            <a:r>
              <a:rPr lang="en" altLang="ja-JP" sz="2000" i="1" dirty="0">
                <a:latin typeface="Arial" pitchFamily="34" charset="0"/>
                <a:cs typeface="Arial" pitchFamily="34" charset="0"/>
              </a:rPr>
              <a:t>- chronic </a:t>
            </a:r>
            <a:r>
              <a:rPr lang="en" altLang="ja-JP" sz="2000" i="1" dirty="0" smtClean="0">
                <a:latin typeface="Arial" pitchFamily="34" charset="0"/>
                <a:cs typeface="Arial" pitchFamily="34" charset="0"/>
              </a:rPr>
              <a:t>cough </a:t>
            </a:r>
            <a:r>
              <a:rPr lang="sr-Latn-RS" altLang="ja-JP" sz="2000" i="1" dirty="0" smtClean="0">
                <a:latin typeface="Arial" pitchFamily="34" charset="0"/>
                <a:cs typeface="Arial" pitchFamily="34" charset="0"/>
              </a:rPr>
              <a:t>and/</a:t>
            </a:r>
            <a:r>
              <a:rPr lang="en" altLang="ja-JP" sz="2000" i="1" dirty="0" smtClean="0">
                <a:latin typeface="Arial" pitchFamily="34" charset="0"/>
                <a:cs typeface="Arial" pitchFamily="34" charset="0"/>
              </a:rPr>
              <a:t>or </a:t>
            </a:r>
            <a:r>
              <a:rPr lang="en" altLang="ja-JP" sz="2000" i="1" dirty="0">
                <a:latin typeface="Arial" pitchFamily="34" charset="0"/>
                <a:cs typeface="Arial" pitchFamily="34" charset="0"/>
              </a:rPr>
              <a:t>expectoration</a:t>
            </a:r>
            <a:endParaRPr lang="en-US" altLang="ja-JP" sz="2000" i="1" dirty="0">
              <a:latin typeface="Arial" pitchFamily="34" charset="0"/>
              <a:ea typeface="MS PGothic" pitchFamily="34" charset="-128"/>
              <a:cs typeface="Arial" pitchFamily="34" charset="0"/>
            </a:endParaRPr>
          </a:p>
          <a:p>
            <a:pPr marL="365760" indent="-283464" eaLnBrk="1" fontAlgn="auto" hangingPunct="1">
              <a:spcAft>
                <a:spcPct val="20000"/>
              </a:spcAft>
              <a:buFont typeface="Wingdings 2"/>
              <a:buChar char=""/>
              <a:defRPr/>
            </a:pPr>
            <a:r>
              <a:rPr lang="en" altLang="ja-JP" sz="2000" i="1" dirty="0">
                <a:latin typeface="Arial" pitchFamily="34" charset="0"/>
                <a:cs typeface="Arial" pitchFamily="34" charset="0"/>
              </a:rPr>
              <a:t>Diagnosis should </a:t>
            </a:r>
            <a:r>
              <a:rPr lang="sr-Latn-RS" altLang="ja-JP" sz="2000" i="1" dirty="0" smtClean="0">
                <a:latin typeface="Arial" pitchFamily="34" charset="0"/>
                <a:cs typeface="Arial" pitchFamily="34" charset="0"/>
              </a:rPr>
              <a:t>be </a:t>
            </a:r>
            <a:r>
              <a:rPr lang="en" altLang="ja-JP" sz="2000" i="1" dirty="0" smtClean="0">
                <a:latin typeface="Arial" pitchFamily="34" charset="0"/>
                <a:cs typeface="Arial" pitchFamily="34" charset="0"/>
              </a:rPr>
              <a:t>confirm</a:t>
            </a:r>
            <a:r>
              <a:rPr lang="sr-Latn-RS" altLang="ja-JP" sz="2000" i="1" dirty="0" smtClean="0">
                <a:latin typeface="Arial" pitchFamily="34" charset="0"/>
                <a:cs typeface="Arial" pitchFamily="34" charset="0"/>
              </a:rPr>
              <a:t>ed</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by </a:t>
            </a:r>
            <a:r>
              <a:rPr lang="sr-Latn-RS" altLang="ja-JP" sz="2000" i="1" dirty="0" smtClean="0">
                <a:latin typeface="Arial" pitchFamily="34" charset="0"/>
                <a:cs typeface="Arial" pitchFamily="34" charset="0"/>
              </a:rPr>
              <a:t>assessing </a:t>
            </a:r>
            <a:r>
              <a:rPr lang="en" altLang="ja-JP" sz="2000" i="1" dirty="0" smtClean="0">
                <a:latin typeface="Arial" pitchFamily="34" charset="0"/>
                <a:cs typeface="Arial" pitchFamily="34" charset="0"/>
              </a:rPr>
              <a:t>pulmonary function (spirometry)</a:t>
            </a:r>
            <a:r>
              <a:rPr lang="en" altLang="ja-JP" sz="2000" i="1" dirty="0" smtClean="0">
                <a:latin typeface="Arial" pitchFamily="34" charset="0"/>
                <a:ea typeface="MS PGothic" pitchFamily="34" charset="-128"/>
                <a:cs typeface="Arial" pitchFamily="34" charset="0"/>
              </a:rPr>
              <a:t> </a:t>
            </a:r>
            <a:endParaRPr lang="en" altLang="ja-JP" sz="2000" i="1" dirty="0">
              <a:latin typeface="Arial" pitchFamily="34" charset="0"/>
              <a:ea typeface="MS PGothic" pitchFamily="34" charset="-128"/>
              <a:cs typeface="Arial" pitchFamily="34" charset="0"/>
            </a:endParaRPr>
          </a:p>
          <a:p>
            <a:pPr marL="365760" indent="-283464" eaLnBrk="1" fontAlgn="auto" hangingPunct="1">
              <a:spcAft>
                <a:spcPct val="20000"/>
              </a:spcAft>
              <a:buFont typeface="Wingdings 2"/>
              <a:buChar char=""/>
              <a:defRPr/>
            </a:pPr>
            <a:r>
              <a:rPr lang="en" altLang="ja-JP" sz="2000" i="1" dirty="0">
                <a:latin typeface="Arial" pitchFamily="34" charset="0"/>
                <a:cs typeface="Arial" pitchFamily="34" charset="0"/>
              </a:rPr>
              <a:t>Associated </a:t>
            </a:r>
            <a:r>
              <a:rPr lang="en" altLang="ja-JP" sz="2000" i="1" dirty="0" smtClean="0">
                <a:latin typeface="Arial" pitchFamily="34" charset="0"/>
                <a:cs typeface="Arial" pitchFamily="34" charset="0"/>
              </a:rPr>
              <a:t>diseases</a:t>
            </a:r>
            <a:r>
              <a:rPr lang="sr-Latn-RS" altLang="ja-JP" sz="2000" i="1" dirty="0" smtClean="0">
                <a:latin typeface="Arial" pitchFamily="34" charset="0"/>
                <a:cs typeface="Arial" pitchFamily="34" charset="0"/>
              </a:rPr>
              <a:t>/comorbidities</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are </a:t>
            </a:r>
            <a:r>
              <a:rPr lang="sr-Latn-RS" altLang="ja-JP" sz="2000" i="1" dirty="0" smtClean="0">
                <a:latin typeface="Arial" pitchFamily="34" charset="0"/>
                <a:cs typeface="Arial" pitchFamily="34" charset="0"/>
              </a:rPr>
              <a:t>common</a:t>
            </a:r>
            <a:r>
              <a:rPr lang="en" altLang="ja-JP" sz="2000" i="1" dirty="0" smtClean="0">
                <a:latin typeface="Arial" pitchFamily="34" charset="0"/>
                <a:cs typeface="Arial" pitchFamily="34" charset="0"/>
              </a:rPr>
              <a:t> in </a:t>
            </a:r>
            <a:r>
              <a:rPr lang="sr-Latn-RS" altLang="ja-JP" sz="2000" i="1" dirty="0" smtClean="0">
                <a:latin typeface="Arial" pitchFamily="34" charset="0"/>
                <a:cs typeface="Arial" pitchFamily="34" charset="0"/>
              </a:rPr>
              <a:t>COPD</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and </a:t>
            </a:r>
            <a:r>
              <a:rPr lang="sr-Latn-RS" altLang="ja-JP" sz="2000" i="1" dirty="0" smtClean="0">
                <a:latin typeface="Arial" pitchFamily="34" charset="0"/>
                <a:cs typeface="Arial" pitchFamily="34" charset="0"/>
              </a:rPr>
              <a:t>they </a:t>
            </a:r>
            <a:r>
              <a:rPr lang="en" altLang="ja-JP" sz="2000" i="1" dirty="0" smtClean="0">
                <a:latin typeface="Arial" pitchFamily="34" charset="0"/>
                <a:cs typeface="Arial" pitchFamily="34" charset="0"/>
              </a:rPr>
              <a:t>should </a:t>
            </a:r>
            <a:r>
              <a:rPr lang="sr-Latn-RS" altLang="ja-JP" sz="2000" i="1" dirty="0" smtClean="0">
                <a:latin typeface="Arial" pitchFamily="34" charset="0"/>
                <a:cs typeface="Arial" pitchFamily="34" charset="0"/>
              </a:rPr>
              <a:t>be</a:t>
            </a:r>
            <a:r>
              <a:rPr lang="en" altLang="ja-JP" sz="2000" i="1" dirty="0" smtClean="0">
                <a:latin typeface="Arial" pitchFamily="34" charset="0"/>
                <a:cs typeface="Arial" pitchFamily="34" charset="0"/>
              </a:rPr>
              <a:t> identif</a:t>
            </a:r>
            <a:r>
              <a:rPr lang="sr-Latn-RS" altLang="ja-JP" sz="2000" i="1" dirty="0" smtClean="0">
                <a:latin typeface="Arial" pitchFamily="34" charset="0"/>
                <a:cs typeface="Arial" pitchFamily="34" charset="0"/>
              </a:rPr>
              <a:t>ied</a:t>
            </a:r>
            <a:endParaRPr lang="en-US" altLang="ja-JP" sz="2000" i="1" dirty="0">
              <a:latin typeface="Arial" pitchFamily="34" charset="0"/>
              <a:ea typeface="MS PGothic" pitchFamily="34" charset="-128"/>
              <a:cs typeface="Arial" pitchFamily="34" charset="0"/>
            </a:endParaRPr>
          </a:p>
          <a:p>
            <a:pPr marL="365760" indent="-283464" eaLnBrk="1" fontAlgn="auto" hangingPunct="1">
              <a:spcAft>
                <a:spcPct val="20000"/>
              </a:spcAft>
              <a:buFont typeface="Wingdings 2"/>
              <a:buChar char=""/>
              <a:defRPr/>
            </a:pPr>
            <a:r>
              <a:rPr lang="sr-Latn-RS" altLang="ja-JP" sz="2000" i="1" dirty="0" smtClean="0">
                <a:latin typeface="Arial" pitchFamily="34" charset="0"/>
                <a:cs typeface="Arial" pitchFamily="34" charset="0"/>
              </a:rPr>
              <a:t>COPD a</a:t>
            </a:r>
            <a:r>
              <a:rPr lang="en" altLang="ja-JP" sz="2000" i="1" dirty="0" smtClean="0">
                <a:latin typeface="Arial" pitchFamily="34" charset="0"/>
                <a:cs typeface="Arial" pitchFamily="34" charset="0"/>
              </a:rPr>
              <a:t>ssessment</a:t>
            </a:r>
            <a:r>
              <a:rPr lang="sr-Latn-RS" altLang="ja-JP" sz="2000" i="1" dirty="0" smtClean="0">
                <a:latin typeface="Arial" pitchFamily="34" charset="0"/>
                <a:cs typeface="Arial" pitchFamily="34" charset="0"/>
              </a:rPr>
              <a:t>s</a:t>
            </a:r>
            <a:r>
              <a:rPr lang="en" altLang="ja-JP" sz="2000" i="1" dirty="0" smtClean="0">
                <a:latin typeface="Arial" pitchFamily="34" charset="0"/>
                <a:cs typeface="Arial" pitchFamily="34" charset="0"/>
              </a:rPr>
              <a:t> should be </a:t>
            </a:r>
            <a:r>
              <a:rPr lang="sr-Latn-RS" altLang="ja-JP" sz="2000" i="1" dirty="0" smtClean="0">
                <a:latin typeface="Arial" pitchFamily="34" charset="0"/>
                <a:cs typeface="Arial" pitchFamily="34" charset="0"/>
              </a:rPr>
              <a:t>performed </a:t>
            </a:r>
            <a:r>
              <a:rPr lang="en" altLang="ja-JP" sz="2000" i="1" dirty="0" smtClean="0">
                <a:latin typeface="Arial" pitchFamily="34" charset="0"/>
                <a:cs typeface="Arial" pitchFamily="34" charset="0"/>
              </a:rPr>
              <a:t>regular</a:t>
            </a:r>
            <a:r>
              <a:rPr lang="sr-Latn-RS" altLang="ja-JP" sz="2000" i="1" dirty="0" smtClean="0">
                <a:latin typeface="Arial" pitchFamily="34" charset="0"/>
                <a:cs typeface="Arial" pitchFamily="34" charset="0"/>
              </a:rPr>
              <a:t>ly</a:t>
            </a:r>
            <a:r>
              <a:rPr lang="en" altLang="ja-JP" sz="2000" i="1" dirty="0" smtClean="0">
                <a:latin typeface="Arial" pitchFamily="34" charset="0"/>
                <a:cs typeface="Arial" pitchFamily="34" charset="0"/>
              </a:rPr>
              <a:t> </a:t>
            </a:r>
            <a:endParaRPr lang="en" altLang="ja-JP" sz="2000" i="1" dirty="0">
              <a:latin typeface="Arial" pitchFamily="34" charset="0"/>
              <a:cs typeface="Arial" pitchFamily="34" charset="0"/>
            </a:endParaRPr>
          </a:p>
          <a:p>
            <a:pPr marL="365760" indent="-283464" eaLnBrk="1" fontAlgn="auto" hangingPunct="1">
              <a:spcAft>
                <a:spcPct val="20000"/>
              </a:spcAft>
              <a:buFont typeface="Wingdings 2"/>
              <a:buChar char=""/>
              <a:defRPr/>
            </a:pPr>
            <a:r>
              <a:rPr lang="en" altLang="ja-JP" sz="2000" i="1" dirty="0">
                <a:latin typeface="Arial" pitchFamily="34" charset="0"/>
                <a:cs typeface="Arial" pitchFamily="34" charset="0"/>
              </a:rPr>
              <a:t>Good communication </a:t>
            </a:r>
            <a:r>
              <a:rPr lang="sr-Latn-RS" altLang="ja-JP" sz="2000" i="1" dirty="0" smtClean="0">
                <a:latin typeface="Arial" pitchFamily="34" charset="0"/>
                <a:cs typeface="Arial" pitchFamily="34" charset="0"/>
              </a:rPr>
              <a:t>between the</a:t>
            </a:r>
            <a:r>
              <a:rPr lang="en" altLang="ja-JP" sz="2000" i="1" dirty="0" smtClean="0">
                <a:latin typeface="Arial" pitchFamily="34" charset="0"/>
                <a:cs typeface="Arial" pitchFamily="34" charset="0"/>
              </a:rPr>
              <a:t> </a:t>
            </a:r>
            <a:r>
              <a:rPr lang="en" altLang="ja-JP" sz="2000" i="1" dirty="0">
                <a:latin typeface="Arial" pitchFamily="34" charset="0"/>
                <a:cs typeface="Arial" pitchFamily="34" charset="0"/>
              </a:rPr>
              <a:t>patient and </a:t>
            </a:r>
            <a:r>
              <a:rPr lang="sr-Latn-RS" altLang="ja-JP" sz="2000" i="1" dirty="0" smtClean="0">
                <a:latin typeface="Arial" pitchFamily="34" charset="0"/>
                <a:cs typeface="Arial" pitchFamily="34" charset="0"/>
              </a:rPr>
              <a:t>the </a:t>
            </a:r>
            <a:r>
              <a:rPr lang="en" altLang="ja-JP" sz="2000" i="1" dirty="0" smtClean="0">
                <a:latin typeface="Arial" pitchFamily="34" charset="0"/>
                <a:cs typeface="Arial" pitchFamily="34" charset="0"/>
              </a:rPr>
              <a:t>doctor </a:t>
            </a:r>
            <a:r>
              <a:rPr lang="en" altLang="ja-JP" sz="2000" i="1" dirty="0">
                <a:latin typeface="Arial" pitchFamily="34" charset="0"/>
                <a:cs typeface="Arial" pitchFamily="34" charset="0"/>
              </a:rPr>
              <a:t>during control </a:t>
            </a:r>
            <a:r>
              <a:rPr lang="sr-Latn-RS" altLang="ja-JP" sz="2000" i="1" dirty="0" smtClean="0">
                <a:latin typeface="Arial" pitchFamily="34" charset="0"/>
                <a:cs typeface="Arial" pitchFamily="34" charset="0"/>
              </a:rPr>
              <a:t>examinations is of essential </a:t>
            </a:r>
            <a:r>
              <a:rPr lang="en" altLang="ja-JP" sz="2000" i="1" dirty="0" smtClean="0">
                <a:latin typeface="Arial" pitchFamily="34" charset="0"/>
                <a:cs typeface="Arial" pitchFamily="34" charset="0"/>
              </a:rPr>
              <a:t>importan</a:t>
            </a:r>
            <a:r>
              <a:rPr lang="sr-Latn-RS" altLang="ja-JP" sz="2000" i="1" dirty="0" smtClean="0">
                <a:latin typeface="Arial" pitchFamily="34" charset="0"/>
                <a:cs typeface="Arial" pitchFamily="34" charset="0"/>
              </a:rPr>
              <a:t>ce and represents </a:t>
            </a:r>
            <a:r>
              <a:rPr lang="en" altLang="ja-JP" sz="2000" i="1" dirty="0" smtClean="0">
                <a:latin typeface="Arial" pitchFamily="34" charset="0"/>
                <a:cs typeface="Arial" pitchFamily="34" charset="0"/>
              </a:rPr>
              <a:t>a </a:t>
            </a:r>
            <a:r>
              <a:rPr lang="en" altLang="ja-JP" sz="2000" i="1" dirty="0">
                <a:latin typeface="Arial" pitchFamily="34" charset="0"/>
                <a:cs typeface="Arial" pitchFamily="34" charset="0"/>
              </a:rPr>
              <a:t>part of treatment </a:t>
            </a:r>
          </a:p>
        </p:txBody>
      </p:sp>
      <p:sp>
        <p:nvSpPr>
          <p:cNvPr id="93187" name="TextBox 3">
            <a:extLst>
              <a:ext uri="{FF2B5EF4-FFF2-40B4-BE49-F238E27FC236}">
                <a16:creationId xmlns="" xmlns:a16="http://schemas.microsoft.com/office/drawing/2014/main" id="{1658F64A-7380-4778-8973-8C66ACA31227}"/>
              </a:ext>
            </a:extLst>
          </p:cNvPr>
          <p:cNvSpPr txBox="1">
            <a:spLocks noChangeArrowheads="1"/>
          </p:cNvSpPr>
          <p:nvPr/>
        </p:nvSpPr>
        <p:spPr bwMode="auto">
          <a:xfrm>
            <a:off x="5632450" y="207963"/>
            <a:ext cx="3365500" cy="341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5" name="Title 4">
            <a:extLst>
              <a:ext uri="{FF2B5EF4-FFF2-40B4-BE49-F238E27FC236}">
                <a16:creationId xmlns="" xmlns:a16="http://schemas.microsoft.com/office/drawing/2014/main" id="{0EDAD247-1F90-4018-906A-F5FF0A5D9A48}"/>
              </a:ext>
            </a:extLst>
          </p:cNvPr>
          <p:cNvSpPr>
            <a:spLocks noGrp="1"/>
          </p:cNvSpPr>
          <p:nvPr>
            <p:ph type="title"/>
          </p:nvPr>
        </p:nvSpPr>
        <p:spPr>
          <a:xfrm>
            <a:off x="1253331" y="210957"/>
            <a:ext cx="7499350" cy="1143000"/>
          </a:xfrm>
        </p:spPr>
        <p:txBody>
          <a:bodyPr/>
          <a:lstStyle/>
          <a:p>
            <a:pPr algn="ctr">
              <a:defRPr/>
            </a:pPr>
            <a:r>
              <a:rPr lang="en" b="1" i="1" dirty="0">
                <a:effectLst/>
                <a:latin typeface="Arial" pitchFamily="34" charset="0"/>
                <a:cs typeface="Arial" pitchFamily="34" charset="0"/>
              </a:rPr>
              <a:t>Important notes</a:t>
            </a:r>
            <a:endParaRPr lang="en-US" b="1" i="1" dirty="0">
              <a:effectLst/>
              <a:latin typeface="Arial" pitchFamily="34" charset="0"/>
              <a:cs typeface="Arial" pitchFamily="34" charset="0"/>
            </a:endParaRPr>
          </a:p>
        </p:txBody>
      </p:sp>
    </p:spTree>
  </p:cSld>
  <p:clrMapOvr>
    <a:masterClrMapping/>
  </p:clrMapOvr>
  <p:transition advTm="48347"/>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 xmlns:a16="http://schemas.microsoft.com/office/drawing/2014/main" id="{58372D87-ED37-4055-AE9B-F7BD9BB8D7ED}"/>
              </a:ext>
            </a:extLst>
          </p:cNvPr>
          <p:cNvSpPr>
            <a:spLocks noGrp="1" noChangeArrowheads="1"/>
          </p:cNvSpPr>
          <p:nvPr>
            <p:ph type="title"/>
          </p:nvPr>
        </p:nvSpPr>
        <p:spPr>
          <a:xfrm>
            <a:off x="1043608" y="1988840"/>
            <a:ext cx="7729934" cy="2664321"/>
          </a:xfrm>
          <a:solidFill>
            <a:schemeClr val="accent1">
              <a:lumMod val="20000"/>
              <a:lumOff val="80000"/>
            </a:schemeClr>
          </a:solidFill>
        </p:spPr>
        <p:txBody>
          <a:bodyPr lIns="178213" tIns="89108" rIns="178213" bIns="89108" anchor="t">
            <a:normAutofit fontScale="90000"/>
          </a:bodyPr>
          <a:lstStyle/>
          <a:p>
            <a:pPr algn="ctr" eaLnBrk="1" fontAlgn="auto" hangingPunct="1">
              <a:spcAft>
                <a:spcPts val="0"/>
              </a:spcAft>
              <a:defRPr/>
            </a:pPr>
            <a:r>
              <a:rPr lang="en-GB" sz="4200" b="1" i="1" dirty="0">
                <a:solidFill>
                  <a:schemeClr val="tx1"/>
                </a:solidFill>
              </a:rPr>
              <a:t/>
            </a:r>
            <a:br>
              <a:rPr lang="en-GB" sz="4200" b="1" i="1" dirty="0">
                <a:solidFill>
                  <a:schemeClr val="tx1"/>
                </a:solidFill>
              </a:rPr>
            </a:br>
            <a:r>
              <a:rPr lang="en-GB" sz="2000" b="1" i="1" dirty="0">
                <a:solidFill>
                  <a:schemeClr val="tx1"/>
                </a:solidFill>
              </a:rPr>
              <a:t/>
            </a:r>
            <a:br>
              <a:rPr lang="en-GB" sz="2000" b="1" i="1" dirty="0">
                <a:solidFill>
                  <a:schemeClr val="tx1"/>
                </a:solidFill>
              </a:rPr>
            </a:br>
            <a:r>
              <a:rPr lang="en" sz="4900" b="1" i="1" dirty="0">
                <a:solidFill>
                  <a:schemeClr val="tx1"/>
                </a:solidFill>
                <a:effectLst/>
                <a:latin typeface="Arial" panose="020B0604020202020204" pitchFamily="34" charset="0"/>
                <a:cs typeface="Arial" panose="020B0604020202020204" pitchFamily="34" charset="0"/>
              </a:rPr>
              <a:t>Contemporary </a:t>
            </a:r>
            <a:r>
              <a:rPr lang="en" sz="4900" b="1" i="1" dirty="0" smtClean="0">
                <a:solidFill>
                  <a:schemeClr val="tx1"/>
                </a:solidFill>
                <a:effectLst/>
                <a:latin typeface="Arial" panose="020B0604020202020204" pitchFamily="34" charset="0"/>
                <a:cs typeface="Arial" panose="020B0604020202020204" pitchFamily="34" charset="0"/>
              </a:rPr>
              <a:t>a</a:t>
            </a:r>
            <a:r>
              <a:rPr lang="sr-Latn-RS" sz="4900" b="1" i="1" dirty="0" smtClean="0">
                <a:solidFill>
                  <a:schemeClr val="tx1"/>
                </a:solidFill>
                <a:effectLst/>
                <a:latin typeface="Arial" panose="020B0604020202020204" pitchFamily="34" charset="0"/>
                <a:cs typeface="Arial" panose="020B0604020202020204" pitchFamily="34" charset="0"/>
              </a:rPr>
              <a:t>pproach</a:t>
            </a:r>
            <a:r>
              <a:rPr lang="en" sz="4900" b="1" i="1" dirty="0" smtClean="0">
                <a:solidFill>
                  <a:schemeClr val="tx1"/>
                </a:solidFill>
                <a:effectLst/>
                <a:latin typeface="Arial" panose="020B0604020202020204" pitchFamily="34" charset="0"/>
                <a:cs typeface="Arial" panose="020B0604020202020204" pitchFamily="34" charset="0"/>
              </a:rPr>
              <a:t> </a:t>
            </a:r>
            <a:r>
              <a:rPr lang="en" sz="4900" b="1" i="1" dirty="0">
                <a:solidFill>
                  <a:schemeClr val="tx1"/>
                </a:solidFill>
                <a:effectLst/>
                <a:latin typeface="Arial" panose="020B0604020202020204" pitchFamily="34" charset="0"/>
                <a:cs typeface="Arial" panose="020B0604020202020204" pitchFamily="34" charset="0"/>
              </a:rPr>
              <a:t>in </a:t>
            </a:r>
            <a:r>
              <a:rPr lang="en" sz="4900" b="1" i="1" dirty="0" smtClean="0">
                <a:solidFill>
                  <a:schemeClr val="tx1"/>
                </a:solidFill>
                <a:effectLst/>
                <a:latin typeface="Arial" panose="020B0604020202020204" pitchFamily="34" charset="0"/>
                <a:cs typeface="Arial" panose="020B0604020202020204" pitchFamily="34" charset="0"/>
              </a:rPr>
              <a:t>COPD</a:t>
            </a:r>
            <a:r>
              <a:rPr lang="sr-Latn-RS" sz="4900" b="1" i="1" dirty="0" smtClean="0">
                <a:solidFill>
                  <a:schemeClr val="tx1"/>
                </a:solidFill>
                <a:effectLst/>
                <a:latin typeface="Arial" panose="020B0604020202020204" pitchFamily="34" charset="0"/>
                <a:cs typeface="Arial" panose="020B0604020202020204" pitchFamily="34" charset="0"/>
              </a:rPr>
              <a:t> treatment</a:t>
            </a:r>
            <a:r>
              <a:rPr lang="sr-Latn-CS" sz="4900" b="1" i="1" dirty="0">
                <a:solidFill>
                  <a:schemeClr val="tx1"/>
                </a:solidFill>
                <a:effectLst/>
                <a:latin typeface="Arial" panose="020B0604020202020204" pitchFamily="34" charset="0"/>
                <a:cs typeface="Arial" panose="020B0604020202020204" pitchFamily="34" charset="0"/>
              </a:rPr>
              <a:t/>
            </a:r>
            <a:br>
              <a:rPr lang="sr-Latn-CS" sz="4900" b="1" i="1" dirty="0">
                <a:solidFill>
                  <a:schemeClr val="tx1"/>
                </a:solidFill>
                <a:effectLst/>
                <a:latin typeface="Arial" panose="020B0604020202020204" pitchFamily="34" charset="0"/>
                <a:cs typeface="Arial" panose="020B0604020202020204" pitchFamily="34" charset="0"/>
              </a:rPr>
            </a:br>
            <a:r>
              <a:rPr lang="sr-Latn-CS" b="1" i="1" dirty="0">
                <a:solidFill>
                  <a:schemeClr val="tx1"/>
                </a:solidFill>
              </a:rPr>
              <a:t/>
            </a:r>
            <a:br>
              <a:rPr lang="sr-Latn-CS" b="1" i="1" dirty="0">
                <a:solidFill>
                  <a:schemeClr val="tx1"/>
                </a:solidFill>
              </a:rPr>
            </a:br>
            <a:r>
              <a:rPr lang="sr-Latn-CS" b="1" i="1" dirty="0">
                <a:solidFill>
                  <a:schemeClr val="tx1"/>
                </a:solidFill>
              </a:rPr>
              <a:t/>
            </a:r>
            <a:br>
              <a:rPr lang="sr-Latn-CS" b="1" i="1" dirty="0">
                <a:solidFill>
                  <a:schemeClr val="tx1"/>
                </a:solidFill>
              </a:rPr>
            </a:br>
            <a:endParaRPr lang="en-US" b="1" i="1" dirty="0">
              <a:solidFill>
                <a:schemeClr val="tx1"/>
              </a:solidFill>
            </a:endParaRPr>
          </a:p>
        </p:txBody>
      </p:sp>
      <p:sp>
        <p:nvSpPr>
          <p:cNvPr id="94211" name="TextBox 2">
            <a:extLst>
              <a:ext uri="{FF2B5EF4-FFF2-40B4-BE49-F238E27FC236}">
                <a16:creationId xmlns="" xmlns:a16="http://schemas.microsoft.com/office/drawing/2014/main" id="{A3517BBB-0DA2-4680-AC67-661E99604AA8}"/>
              </a:ext>
            </a:extLst>
          </p:cNvPr>
          <p:cNvSpPr txBox="1">
            <a:spLocks noChangeArrowheads="1"/>
          </p:cNvSpPr>
          <p:nvPr/>
        </p:nvSpPr>
        <p:spPr bwMode="auto">
          <a:xfrm>
            <a:off x="5619750" y="195263"/>
            <a:ext cx="3341688"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3284">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 xmlns:a16="http://schemas.microsoft.com/office/drawing/2014/main" id="{3281E323-E535-4D14-8CB3-B805F35E6CF3}"/>
              </a:ext>
            </a:extLst>
          </p:cNvPr>
          <p:cNvSpPr>
            <a:spLocks noGrp="1" noChangeArrowheads="1"/>
          </p:cNvSpPr>
          <p:nvPr>
            <p:ph type="title"/>
          </p:nvPr>
        </p:nvSpPr>
        <p:spPr>
          <a:xfrm>
            <a:off x="611560" y="124735"/>
            <a:ext cx="8100392" cy="1052513"/>
          </a:xfrm>
          <a:solidFill>
            <a:schemeClr val="bg1"/>
          </a:solidFill>
        </p:spPr>
        <p:txBody>
          <a:bodyPr/>
          <a:lstStyle/>
          <a:p>
            <a:pPr algn="ctr" eaLnBrk="1" fontAlgn="auto" hangingPunct="1">
              <a:spcAft>
                <a:spcPts val="0"/>
              </a:spcAft>
              <a:defRPr/>
            </a:pPr>
            <a:r>
              <a:rPr lang="en" sz="3200" b="1" i="1" dirty="0">
                <a:solidFill>
                  <a:schemeClr val="tx1"/>
                </a:solidFill>
                <a:effectLst/>
                <a:latin typeface="Arial" panose="020B0604020202020204" pitchFamily="34" charset="0"/>
                <a:cs typeface="Arial" panose="020B0604020202020204" pitchFamily="34" charset="0"/>
              </a:rPr>
              <a:t>Objectives </a:t>
            </a:r>
            <a:r>
              <a:rPr lang="sr-Latn-RS" sz="3200" b="1" i="1" dirty="0" smtClean="0">
                <a:solidFill>
                  <a:schemeClr val="tx1"/>
                </a:solidFill>
                <a:effectLst/>
                <a:latin typeface="Arial" panose="020B0604020202020204" pitchFamily="34" charset="0"/>
                <a:cs typeface="Arial" panose="020B0604020202020204" pitchFamily="34" charset="0"/>
              </a:rPr>
              <a:t>of</a:t>
            </a:r>
            <a:r>
              <a:rPr lang="en" sz="3200" b="1" i="1" dirty="0" smtClean="0">
                <a:solidFill>
                  <a:schemeClr val="tx1"/>
                </a:solidFill>
                <a:effectLst/>
                <a:latin typeface="Arial" panose="020B0604020202020204" pitchFamily="34" charset="0"/>
                <a:cs typeface="Arial" panose="020B0604020202020204" pitchFamily="34" charset="0"/>
              </a:rPr>
              <a:t> COPD</a:t>
            </a:r>
            <a:r>
              <a:rPr lang="sr-Latn-RS" sz="3200" b="1" i="1" dirty="0" smtClean="0">
                <a:solidFill>
                  <a:schemeClr val="tx1"/>
                </a:solidFill>
                <a:effectLst/>
                <a:latin typeface="Arial" panose="020B0604020202020204" pitchFamily="34" charset="0"/>
                <a:cs typeface="Arial" panose="020B0604020202020204" pitchFamily="34" charset="0"/>
              </a:rPr>
              <a:t> treatment</a:t>
            </a:r>
            <a:endParaRPr lang="sr-Latn-CS" sz="3200" b="1" i="1" baseline="30000" dirty="0">
              <a:solidFill>
                <a:schemeClr val="tx1"/>
              </a:solidFill>
              <a:effectLst/>
              <a:latin typeface="Arial" panose="020B0604020202020204" pitchFamily="34" charset="0"/>
              <a:cs typeface="Arial" panose="020B0604020202020204" pitchFamily="34" charset="0"/>
            </a:endParaRPr>
          </a:p>
        </p:txBody>
      </p:sp>
      <p:sp>
        <p:nvSpPr>
          <p:cNvPr id="105475" name="Rectangle 3">
            <a:extLst>
              <a:ext uri="{FF2B5EF4-FFF2-40B4-BE49-F238E27FC236}">
                <a16:creationId xmlns="" xmlns:a16="http://schemas.microsoft.com/office/drawing/2014/main" id="{75C2855E-477D-430F-A12C-7154EC27DC9C}"/>
              </a:ext>
            </a:extLst>
          </p:cNvPr>
          <p:cNvSpPr>
            <a:spLocks noGrp="1" noChangeArrowheads="1"/>
          </p:cNvSpPr>
          <p:nvPr>
            <p:ph type="body" sz="half" idx="1"/>
          </p:nvPr>
        </p:nvSpPr>
        <p:spPr>
          <a:xfrm>
            <a:off x="899592" y="1431925"/>
            <a:ext cx="7658100" cy="1190625"/>
          </a:xfrm>
          <a:solidFill>
            <a:schemeClr val="tx2">
              <a:lumMod val="60000"/>
              <a:lumOff val="40000"/>
            </a:schemeClr>
          </a:solidFill>
        </p:spPr>
        <p:txBody>
          <a:bodyPr>
            <a:normAutofit fontScale="85000" lnSpcReduction="20000"/>
          </a:bodyPr>
          <a:lstStyle/>
          <a:p>
            <a:pPr marL="365760" indent="-283464" eaLnBrk="1" fontAlgn="auto" hangingPunct="1">
              <a:lnSpc>
                <a:spcPct val="80000"/>
              </a:lnSpc>
              <a:spcAft>
                <a:spcPts val="0"/>
              </a:spcAft>
              <a:buFont typeface="Wingdings 2"/>
              <a:buChar char=""/>
              <a:defRPr/>
            </a:pPr>
            <a:endParaRPr lang="sr-Latn-CS" i="1" dirty="0">
              <a:solidFill>
                <a:schemeClr val="bg1"/>
              </a:solidFill>
              <a:cs typeface="Arial" pitchFamily="34" charset="0"/>
            </a:endParaRPr>
          </a:p>
          <a:p>
            <a:pPr marL="82296" indent="0" algn="ctr" eaLnBrk="1" fontAlgn="auto" hangingPunct="1">
              <a:lnSpc>
                <a:spcPct val="80000"/>
              </a:lnSpc>
              <a:spcAft>
                <a:spcPts val="0"/>
              </a:spcAft>
              <a:buNone/>
              <a:defRPr/>
            </a:pPr>
            <a:r>
              <a:rPr lang="en" b="1" i="1" dirty="0" smtClean="0">
                <a:solidFill>
                  <a:schemeClr val="bg1"/>
                </a:solidFill>
                <a:latin typeface="Arial" panose="020B0604020202020204" pitchFamily="34" charset="0"/>
                <a:cs typeface="Arial" panose="020B0604020202020204" pitchFamily="34" charset="0"/>
              </a:rPr>
              <a:t>COPD </a:t>
            </a:r>
            <a:r>
              <a:rPr lang="sr-Latn-RS" b="1" i="1" dirty="0" smtClean="0">
                <a:solidFill>
                  <a:schemeClr val="bg1"/>
                </a:solidFill>
                <a:latin typeface="Arial" panose="020B0604020202020204" pitchFamily="34" charset="0"/>
                <a:cs typeface="Arial" panose="020B0604020202020204" pitchFamily="34" charset="0"/>
              </a:rPr>
              <a:t>prevention i</a:t>
            </a:r>
            <a:r>
              <a:rPr lang="en" b="1" i="1" dirty="0" smtClean="0">
                <a:solidFill>
                  <a:schemeClr val="bg1"/>
                </a:solidFill>
                <a:latin typeface="Arial" panose="020B0604020202020204" pitchFamily="34" charset="0"/>
                <a:cs typeface="Arial" panose="020B0604020202020204" pitchFamily="34" charset="0"/>
              </a:rPr>
              <a:t>s </a:t>
            </a:r>
            <a:r>
              <a:rPr lang="en" b="1" i="1" dirty="0">
                <a:solidFill>
                  <a:schemeClr val="bg1"/>
                </a:solidFill>
                <a:latin typeface="Arial" panose="020B0604020202020204" pitchFamily="34" charset="0"/>
                <a:cs typeface="Arial" panose="020B0604020202020204" pitchFamily="34" charset="0"/>
              </a:rPr>
              <a:t>the most </a:t>
            </a:r>
            <a:r>
              <a:rPr lang="en" b="1" i="1" dirty="0" smtClean="0">
                <a:solidFill>
                  <a:schemeClr val="bg1"/>
                </a:solidFill>
                <a:latin typeface="Arial" panose="020B0604020202020204" pitchFamily="34" charset="0"/>
                <a:cs typeface="Arial" panose="020B0604020202020204" pitchFamily="34" charset="0"/>
              </a:rPr>
              <a:t>important </a:t>
            </a:r>
            <a:r>
              <a:rPr lang="en" b="1" i="1" dirty="0">
                <a:solidFill>
                  <a:schemeClr val="bg1"/>
                </a:solidFill>
                <a:latin typeface="Arial" panose="020B0604020202020204" pitchFamily="34" charset="0"/>
                <a:cs typeface="Arial" panose="020B0604020202020204" pitchFamily="34" charset="0"/>
              </a:rPr>
              <a:t>goal</a:t>
            </a:r>
            <a:endParaRPr lang="sr-Latn-CS" b="1" i="1" dirty="0">
              <a:solidFill>
                <a:schemeClr val="bg1"/>
              </a:solidFill>
              <a:latin typeface="Arial" panose="020B0604020202020204" pitchFamily="34" charset="0"/>
              <a:cs typeface="Arial" panose="020B0604020202020204" pitchFamily="34" charset="0"/>
            </a:endParaRPr>
          </a:p>
          <a:p>
            <a:pPr marL="365760" indent="-283464" eaLnBrk="1" fontAlgn="auto" hangingPunct="1">
              <a:lnSpc>
                <a:spcPct val="80000"/>
              </a:lnSpc>
              <a:spcAft>
                <a:spcPts val="0"/>
              </a:spcAft>
              <a:buFont typeface="Wingdings 2" panose="05020102010507070707" pitchFamily="18" charset="2"/>
              <a:buNone/>
              <a:defRPr/>
            </a:pPr>
            <a:endParaRPr lang="sr-Latn-CS" i="1" dirty="0">
              <a:solidFill>
                <a:schemeClr val="bg1"/>
              </a:solidFill>
              <a:cs typeface="Arial" pitchFamily="34" charset="0"/>
            </a:endParaRPr>
          </a:p>
          <a:p>
            <a:pPr marL="365760" indent="-283464" eaLnBrk="1" fontAlgn="auto" hangingPunct="1">
              <a:lnSpc>
                <a:spcPct val="80000"/>
              </a:lnSpc>
              <a:spcAft>
                <a:spcPts val="0"/>
              </a:spcAft>
              <a:buFont typeface="Wingdings 2" panose="05020102010507070707" pitchFamily="18" charset="2"/>
              <a:buNone/>
              <a:defRPr/>
            </a:pPr>
            <a:r>
              <a:rPr lang="en" sz="800" i="1" dirty="0">
                <a:solidFill>
                  <a:schemeClr val="bg1"/>
                </a:solidFill>
                <a:cs typeface="Arial" pitchFamily="34" charset="0"/>
              </a:rPr>
              <a:t> </a:t>
            </a: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a:p>
            <a:pPr marL="365760" indent="-283464" eaLnBrk="1" fontAlgn="auto" hangingPunct="1">
              <a:lnSpc>
                <a:spcPct val="80000"/>
              </a:lnSpc>
              <a:spcAft>
                <a:spcPts val="0"/>
              </a:spcAft>
              <a:buFont typeface="Wingdings 2"/>
              <a:buChar char=""/>
              <a:defRPr/>
            </a:pPr>
            <a:endParaRPr lang="sr-Latn-CS" sz="800" i="1" dirty="0">
              <a:solidFill>
                <a:schemeClr val="bg1"/>
              </a:solidFill>
              <a:cs typeface="Arial" pitchFamily="34" charset="0"/>
            </a:endParaRPr>
          </a:p>
        </p:txBody>
      </p:sp>
      <p:pic>
        <p:nvPicPr>
          <p:cNvPr id="95236" name="Picture 5">
            <a:extLst>
              <a:ext uri="{FF2B5EF4-FFF2-40B4-BE49-F238E27FC236}">
                <a16:creationId xmlns="" xmlns:a16="http://schemas.microsoft.com/office/drawing/2014/main" id="{644432EB-8411-4267-AB3A-86E35C30F16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885113" y="14288"/>
            <a:ext cx="1133475" cy="1076325"/>
          </a:xfrm>
          <a:noFill/>
        </p:spPr>
      </p:pic>
      <p:sp>
        <p:nvSpPr>
          <p:cNvPr id="95237" name="AutoShape 4">
            <a:extLst>
              <a:ext uri="{FF2B5EF4-FFF2-40B4-BE49-F238E27FC236}">
                <a16:creationId xmlns="" xmlns:a16="http://schemas.microsoft.com/office/drawing/2014/main" id="{83993F72-E330-4D0B-8E45-B554D30A505C}"/>
              </a:ext>
            </a:extLst>
          </p:cNvPr>
          <p:cNvSpPr>
            <a:spLocks noChangeArrowheads="1"/>
          </p:cNvSpPr>
          <p:nvPr/>
        </p:nvSpPr>
        <p:spPr bwMode="auto">
          <a:xfrm>
            <a:off x="899592" y="2276872"/>
            <a:ext cx="7658100" cy="4149725"/>
          </a:xfrm>
          <a:prstGeom prst="horizontalScroll">
            <a:avLst>
              <a:gd name="adj" fmla="val 0"/>
            </a:avLst>
          </a:prstGeom>
          <a:solidFill>
            <a:schemeClr val="accent1">
              <a:lumMod val="20000"/>
              <a:lumOff val="80000"/>
            </a:schemeClr>
          </a:solidFill>
          <a:ln w="9525">
            <a:solidFill>
              <a:schemeClr val="accent2"/>
            </a:solidFill>
            <a:round/>
            <a:headEnd/>
            <a:tailEnd/>
          </a:ln>
        </p:spPr>
        <p:txBody>
          <a:bodyPr wrap="none" anchor="ct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eaLnBrk="1" hangingPunct="1"/>
            <a:endParaRPr lang="en-GB" altLang="sr-Latn-RS" sz="2400" i="1" dirty="0">
              <a:latin typeface="Gill Sans MT" panose="020B0502020104020203" pitchFamily="34" charset="0"/>
            </a:endParaRPr>
          </a:p>
          <a:p>
            <a:pPr lvl="1" eaLnBrk="1" hangingPunct="1"/>
            <a:endParaRPr lang="en-GB" altLang="sr-Latn-RS" sz="2400" i="1" dirty="0">
              <a:latin typeface="Gill Sans MT" panose="020B0502020104020203" pitchFamily="34" charset="0"/>
            </a:endParaRPr>
          </a:p>
          <a:p>
            <a:pPr lvl="1" eaLnBrk="1" hangingPunct="1">
              <a:buFontTx/>
              <a:buChar char="•"/>
            </a:pPr>
            <a:r>
              <a:rPr lang="en" altLang="sr-Latn-RS" sz="2000" b="1" i="1" dirty="0"/>
              <a:t> </a:t>
            </a:r>
            <a:r>
              <a:rPr lang="sr-Latn-RS" altLang="sr-Latn-RS" sz="2000" b="1" i="1" dirty="0"/>
              <a:t>S</a:t>
            </a:r>
            <a:r>
              <a:rPr lang="en" altLang="sr-Latn-RS" sz="2000" b="1" i="1" dirty="0" smtClean="0"/>
              <a:t>ymptoms</a:t>
            </a:r>
            <a:r>
              <a:rPr lang="sr-Latn-RS" altLang="sr-Latn-RS" sz="2000" b="1" i="1" dirty="0" smtClean="0"/>
              <a:t> reduction</a:t>
            </a:r>
          </a:p>
          <a:p>
            <a:pPr lvl="1" eaLnBrk="1" hangingPunct="1">
              <a:buFontTx/>
              <a:buChar char="•"/>
            </a:pPr>
            <a:endParaRPr lang="en-GB" altLang="sr-Latn-RS" sz="2000" b="1" i="1" dirty="0"/>
          </a:p>
          <a:p>
            <a:pPr lvl="1" eaLnBrk="1" hangingPunct="1">
              <a:buFontTx/>
              <a:buChar char="•"/>
            </a:pPr>
            <a:r>
              <a:rPr lang="en" altLang="sr-Latn-RS" sz="2000" b="1" i="1" dirty="0"/>
              <a:t> Prevention </a:t>
            </a:r>
            <a:r>
              <a:rPr lang="sr-Latn-RS" altLang="sr-Latn-RS" sz="2000" b="1" i="1" dirty="0" smtClean="0"/>
              <a:t>of disease </a:t>
            </a:r>
            <a:r>
              <a:rPr lang="en" altLang="sr-Latn-RS" sz="2000" b="1" i="1" dirty="0" smtClean="0"/>
              <a:t>progression </a:t>
            </a:r>
            <a:endParaRPr lang="sr-Latn-RS" altLang="sr-Latn-RS" sz="2000" b="1" i="1" dirty="0" smtClean="0"/>
          </a:p>
          <a:p>
            <a:pPr lvl="1" eaLnBrk="1" hangingPunct="1">
              <a:buFontTx/>
              <a:buChar char="•"/>
            </a:pPr>
            <a:endParaRPr lang="en" altLang="sr-Latn-RS" sz="2000" b="1" i="1" dirty="0"/>
          </a:p>
          <a:p>
            <a:pPr lvl="1" eaLnBrk="1" hangingPunct="1">
              <a:buFontTx/>
              <a:buChar char="•"/>
            </a:pPr>
            <a:r>
              <a:rPr lang="en" altLang="sr-Latn-RS" sz="2000" b="1" i="1" dirty="0"/>
              <a:t> </a:t>
            </a:r>
            <a:r>
              <a:rPr lang="sr-Latn-RS" altLang="sr-Latn-RS" sz="2000" b="1" i="1" dirty="0" smtClean="0"/>
              <a:t>Reduction of</a:t>
            </a:r>
            <a:r>
              <a:rPr lang="en" altLang="sr-Latn-RS" sz="2000" b="1" i="1" dirty="0" smtClean="0"/>
              <a:t> frequency and </a:t>
            </a:r>
            <a:r>
              <a:rPr lang="sr-Latn-RS" altLang="sr-Latn-RS" sz="2000" b="1" i="1" dirty="0" smtClean="0"/>
              <a:t>severity of</a:t>
            </a:r>
            <a:r>
              <a:rPr lang="en" altLang="sr-Latn-RS" sz="2000" b="1" i="1" dirty="0" smtClean="0"/>
              <a:t> exacerbation</a:t>
            </a:r>
            <a:r>
              <a:rPr lang="sr-Latn-RS" altLang="sr-Latn-RS" sz="2000" b="1" i="1" dirty="0" smtClean="0"/>
              <a:t>s</a:t>
            </a:r>
          </a:p>
          <a:p>
            <a:pPr lvl="1" eaLnBrk="1" hangingPunct="1">
              <a:buFontTx/>
              <a:buChar char="•"/>
            </a:pPr>
            <a:endParaRPr lang="sr-Latn-RS" altLang="sr-Latn-RS" sz="2000" b="1" i="1" dirty="0" smtClean="0"/>
          </a:p>
          <a:p>
            <a:pPr lvl="1" eaLnBrk="1" hangingPunct="1">
              <a:buFontTx/>
              <a:buChar char="•"/>
            </a:pPr>
            <a:r>
              <a:rPr lang="en" altLang="sr-Latn-RS" sz="2000" b="1" i="1" dirty="0" smtClean="0"/>
              <a:t> </a:t>
            </a:r>
            <a:r>
              <a:rPr lang="en" altLang="sr-Latn-RS" sz="2000" b="1" i="1" dirty="0"/>
              <a:t>Improvement </a:t>
            </a:r>
            <a:r>
              <a:rPr lang="sr-Latn-RS" altLang="sr-Latn-RS" sz="2000" b="1" i="1" dirty="0" smtClean="0"/>
              <a:t>of Qu</a:t>
            </a:r>
            <a:r>
              <a:rPr lang="en" altLang="sr-Latn-RS" sz="2000" b="1" i="1" dirty="0" smtClean="0"/>
              <a:t>ality </a:t>
            </a:r>
            <a:r>
              <a:rPr lang="en" altLang="sr-Latn-RS" sz="2000" b="1" i="1" dirty="0"/>
              <a:t>of </a:t>
            </a:r>
            <a:r>
              <a:rPr lang="sr-Latn-RS" altLang="sr-Latn-RS" sz="2000" b="1" i="1" dirty="0" smtClean="0"/>
              <a:t>L</a:t>
            </a:r>
            <a:r>
              <a:rPr lang="en" altLang="sr-Latn-RS" sz="2000" b="1" i="1" dirty="0" smtClean="0"/>
              <a:t>ife</a:t>
            </a:r>
            <a:endParaRPr lang="sr-Latn-RS" altLang="sr-Latn-RS" sz="2000" b="1" i="1" dirty="0" smtClean="0"/>
          </a:p>
          <a:p>
            <a:pPr lvl="1" eaLnBrk="1" hangingPunct="1">
              <a:buFontTx/>
              <a:buChar char="•"/>
            </a:pPr>
            <a:endParaRPr lang="en-GB" altLang="sr-Latn-RS" sz="2000" b="1" i="1" dirty="0"/>
          </a:p>
          <a:p>
            <a:pPr lvl="1" eaLnBrk="1" hangingPunct="1">
              <a:buFontTx/>
              <a:buChar char="•"/>
            </a:pPr>
            <a:r>
              <a:rPr lang="en" altLang="sr-Latn-RS" sz="2000" b="1" i="1" dirty="0"/>
              <a:t> Improvement </a:t>
            </a:r>
            <a:r>
              <a:rPr lang="sr-Latn-RS" altLang="sr-Latn-RS" sz="2000" b="1" i="1" dirty="0" smtClean="0"/>
              <a:t>of </a:t>
            </a:r>
            <a:r>
              <a:rPr lang="en" altLang="sr-Latn-RS" sz="2000" b="1" i="1" dirty="0" smtClean="0"/>
              <a:t>tolerance </a:t>
            </a:r>
            <a:r>
              <a:rPr lang="sr-Latn-RS" altLang="sr-Latn-RS" sz="2000" b="1" i="1" dirty="0" smtClean="0"/>
              <a:t>to physical </a:t>
            </a:r>
            <a:r>
              <a:rPr lang="en" altLang="sr-Latn-RS" sz="2000" b="1" i="1" dirty="0" smtClean="0"/>
              <a:t>effort</a:t>
            </a:r>
            <a:endParaRPr lang="sr-Latn-RS" altLang="sr-Latn-RS" sz="2000" b="1" i="1" dirty="0" smtClean="0"/>
          </a:p>
          <a:p>
            <a:pPr lvl="1" eaLnBrk="1" hangingPunct="1">
              <a:buFontTx/>
              <a:buChar char="•"/>
            </a:pPr>
            <a:endParaRPr lang="sr-Latn-CS" altLang="sr-Latn-RS" sz="2000" b="1" i="1" dirty="0"/>
          </a:p>
          <a:p>
            <a:pPr lvl="1" eaLnBrk="1" hangingPunct="1">
              <a:buFontTx/>
              <a:buChar char="•"/>
            </a:pPr>
            <a:r>
              <a:rPr lang="en" altLang="sr-Latn-RS" sz="2000" b="1" i="1" dirty="0"/>
              <a:t> Minimizing </a:t>
            </a:r>
            <a:r>
              <a:rPr lang="sr-Latn-RS" altLang="sr-Latn-RS" sz="2000" b="1" i="1" dirty="0" smtClean="0"/>
              <a:t>of adverse </a:t>
            </a:r>
            <a:r>
              <a:rPr lang="en" altLang="sr-Latn-RS" sz="2000" b="1" i="1" dirty="0" smtClean="0"/>
              <a:t>effects</a:t>
            </a:r>
            <a:r>
              <a:rPr lang="sr-Latn-RS" altLang="sr-Latn-RS" sz="2000" b="1" i="1" dirty="0" smtClean="0"/>
              <a:t> to</a:t>
            </a:r>
            <a:r>
              <a:rPr lang="en" altLang="sr-Latn-RS" sz="2000" b="1" i="1" dirty="0" smtClean="0"/>
              <a:t> treatment</a:t>
            </a:r>
            <a:endParaRPr lang="sr-Latn-RS" altLang="sr-Latn-RS" sz="2000" b="1" i="1" dirty="0" smtClean="0"/>
          </a:p>
          <a:p>
            <a:pPr lvl="1" eaLnBrk="1" hangingPunct="1"/>
            <a:r>
              <a:rPr lang="en" altLang="sr-Latn-RS" sz="2000" b="1" i="1" dirty="0" smtClean="0"/>
              <a:t>   </a:t>
            </a:r>
            <a:endParaRPr lang="en-GB" altLang="sr-Latn-RS" sz="2000" b="1" i="1" dirty="0"/>
          </a:p>
          <a:p>
            <a:pPr lvl="1" eaLnBrk="1" hangingPunct="1">
              <a:buFontTx/>
              <a:buChar char="•"/>
            </a:pPr>
            <a:r>
              <a:rPr lang="en" altLang="sr-Latn-RS" sz="2000" b="1" i="1" dirty="0"/>
              <a:t> Reduction </a:t>
            </a:r>
            <a:r>
              <a:rPr lang="sr-Latn-RS" altLang="sr-Latn-RS" sz="2000" b="1" i="1" dirty="0" smtClean="0"/>
              <a:t>of </a:t>
            </a:r>
            <a:r>
              <a:rPr lang="en" altLang="sr-Latn-RS" sz="2000" b="1" i="1" dirty="0" smtClean="0"/>
              <a:t>mortality</a:t>
            </a:r>
            <a:endParaRPr lang="en-GB" altLang="sr-Latn-RS" sz="2000" b="1" i="1" dirty="0"/>
          </a:p>
          <a:p>
            <a:pPr lvl="1" eaLnBrk="1" hangingPunct="1">
              <a:buFontTx/>
              <a:buChar char="•"/>
            </a:pPr>
            <a:endParaRPr lang="en-GB" altLang="sr-Latn-RS" sz="2400" i="1" dirty="0">
              <a:latin typeface="Gill Sans MT" panose="020B0502020104020203" pitchFamily="34" charset="0"/>
            </a:endParaRPr>
          </a:p>
          <a:p>
            <a:pPr lvl="1" eaLnBrk="1" hangingPunct="1"/>
            <a:r>
              <a:rPr lang="en" altLang="sr-Latn-RS" sz="2400" i="1" dirty="0">
                <a:latin typeface="Gill Sans MT" panose="020B0502020104020203" pitchFamily="34" charset="0"/>
              </a:rPr>
              <a:t> </a:t>
            </a:r>
          </a:p>
        </p:txBody>
      </p:sp>
    </p:spTree>
  </p:cSld>
  <p:clrMapOvr>
    <a:masterClrMapping/>
  </p:clrMapOvr>
  <mc:AlternateContent xmlns:mc="http://schemas.openxmlformats.org/markup-compatibility/2006" xmlns:p14="http://schemas.microsoft.com/office/powerpoint/2010/main">
    <mc:Choice Requires="p14">
      <p:transition spd="slow" p14:dur="2000" advTm="31135"/>
    </mc:Choice>
    <mc:Fallback xmlns="">
      <p:transition spd="slow" advTm="31135"/>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A0EE94D5-9BF6-4EE6-BED7-39E7871CEFA0}"/>
              </a:ext>
            </a:extLst>
          </p:cNvPr>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4DA1F9D-927F-4DC3-9E27-EDC6394C2E3C}" type="slidenum">
              <a:rPr lang="en-US" altLang="sr-Latn-RS">
                <a:solidFill>
                  <a:srgbClr val="B5A788"/>
                </a:solidFill>
                <a:latin typeface="Gill Sans MT" panose="020B0502020104020203" pitchFamily="34" charset="0"/>
              </a:rPr>
              <a:pPr eaLnBrk="1" hangingPunct="1"/>
              <a:t>5</a:t>
            </a:fld>
            <a:endParaRPr lang="en-US" altLang="sr-Latn-RS">
              <a:solidFill>
                <a:srgbClr val="B5A788"/>
              </a:solidFill>
              <a:latin typeface="Gill Sans MT" panose="020B0502020104020203" pitchFamily="34" charset="0"/>
            </a:endParaRPr>
          </a:p>
        </p:txBody>
      </p:sp>
      <p:sp>
        <p:nvSpPr>
          <p:cNvPr id="5" name="Slide Number Placeholder 1">
            <a:extLst>
              <a:ext uri="{FF2B5EF4-FFF2-40B4-BE49-F238E27FC236}">
                <a16:creationId xmlns="" xmlns:a16="http://schemas.microsoft.com/office/drawing/2014/main" id="{CF846331-682A-4B99-AEED-AAA712D7CD4D}"/>
              </a:ext>
            </a:extLst>
          </p:cNvPr>
          <p:cNvSpPr txBox="1">
            <a:spLocks/>
          </p:cNvSpPr>
          <p:nvPr/>
        </p:nvSpPr>
        <p:spPr bwMode="auto">
          <a:xfrm>
            <a:off x="6705600" y="6248400"/>
            <a:ext cx="1905000" cy="457200"/>
          </a:xfrm>
          <a:prstGeom prst="rect">
            <a:avLst/>
          </a:prstGeom>
          <a:noFill/>
          <a:ln w="9525">
            <a:noFill/>
            <a:miter lim="800000"/>
            <a:headEnd/>
            <a:tailEnd/>
          </a:ln>
          <a:effec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62D4F2F4-F131-4029-8F22-EB9E2D108B24}" type="slidenum">
              <a:rPr lang="en-US" altLang="sr-Latn-RS" sz="900">
                <a:effectLst>
                  <a:outerShdw blurRad="38100" dist="38100" dir="2700000" algn="tl">
                    <a:srgbClr val="C0C0C0"/>
                  </a:outerShdw>
                </a:effectLst>
                <a:latin typeface="Tahoma" panose="020B0604030504040204" pitchFamily="34" charset="0"/>
              </a:rPr>
              <a:pPr algn="r" eaLnBrk="1" hangingPunct="1"/>
              <a:t>5</a:t>
            </a:fld>
            <a:endParaRPr lang="en-US" altLang="sr-Latn-RS" sz="900">
              <a:effectLst>
                <a:outerShdw blurRad="38100" dist="38100" dir="2700000" algn="tl">
                  <a:srgbClr val="C0C0C0"/>
                </a:outerShdw>
              </a:effectLst>
              <a:latin typeface="Tahoma" panose="020B0604030504040204" pitchFamily="34" charset="0"/>
            </a:endParaRPr>
          </a:p>
        </p:txBody>
      </p:sp>
      <p:pic>
        <p:nvPicPr>
          <p:cNvPr id="45060" name="Picture 2" descr="Fig_8">
            <a:extLst>
              <a:ext uri="{FF2B5EF4-FFF2-40B4-BE49-F238E27FC236}">
                <a16:creationId xmlns="" xmlns:a16="http://schemas.microsoft.com/office/drawing/2014/main" id="{75C9CC40-7AFE-4A2D-8091-5082866F66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76200"/>
            <a:ext cx="5308600" cy="67183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45061" name="Oval 3">
            <a:extLst>
              <a:ext uri="{FF2B5EF4-FFF2-40B4-BE49-F238E27FC236}">
                <a16:creationId xmlns="" xmlns:a16="http://schemas.microsoft.com/office/drawing/2014/main" id="{8CBF75A3-9987-423F-AE6C-5DEAF568529A}"/>
              </a:ext>
            </a:extLst>
          </p:cNvPr>
          <p:cNvSpPr>
            <a:spLocks noChangeArrowheads="1"/>
          </p:cNvSpPr>
          <p:nvPr/>
        </p:nvSpPr>
        <p:spPr bwMode="auto">
          <a:xfrm>
            <a:off x="7092280" y="4149080"/>
            <a:ext cx="1447800" cy="53340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RS" altLang="sr-Latn-RS"/>
          </a:p>
        </p:txBody>
      </p:sp>
      <p:sp>
        <p:nvSpPr>
          <p:cNvPr id="45062" name="Text Box 4">
            <a:extLst>
              <a:ext uri="{FF2B5EF4-FFF2-40B4-BE49-F238E27FC236}">
                <a16:creationId xmlns="" xmlns:a16="http://schemas.microsoft.com/office/drawing/2014/main" id="{F6E90B68-F1E4-4112-97E6-6FFEC8839B8C}"/>
              </a:ext>
            </a:extLst>
          </p:cNvPr>
          <p:cNvSpPr txBox="1">
            <a:spLocks noChangeArrowheads="1"/>
          </p:cNvSpPr>
          <p:nvPr/>
        </p:nvSpPr>
        <p:spPr bwMode="auto">
          <a:xfrm>
            <a:off x="209498" y="2210088"/>
            <a:ext cx="3048000" cy="2308324"/>
          </a:xfrm>
          <a:prstGeom prst="rect">
            <a:avLst/>
          </a:prstGeom>
          <a:solidFill>
            <a:schemeClr val="accent1">
              <a:lumMod val="20000"/>
              <a:lumOff val="80000"/>
            </a:schemeClr>
          </a:solidFill>
          <a:ln>
            <a:noFill/>
          </a:ln>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 altLang="ja-JP" sz="2400" i="1" dirty="0">
                <a:cs typeface="HGｺﾞｼｯｸE" panose="020B0909000000000000" pitchFamily="49" charset="-128"/>
              </a:rPr>
              <a:t>From the 6</a:t>
            </a:r>
            <a:r>
              <a:rPr lang="en" altLang="ja-JP" sz="2400" i="1" dirty="0" smtClean="0">
                <a:cs typeface="HGｺﾞｼｯｸE" panose="020B0909000000000000" pitchFamily="49" charset="-128"/>
              </a:rPr>
              <a:t> </a:t>
            </a:r>
            <a:r>
              <a:rPr lang="en" altLang="ja-JP" sz="2400" i="1" dirty="0">
                <a:cs typeface="HGｺﾞｼｯｸE" panose="020B0909000000000000" pitchFamily="49" charset="-128"/>
              </a:rPr>
              <a:t>leading causes </a:t>
            </a:r>
            <a:r>
              <a:rPr lang="sr-Latn-RS" altLang="ja-JP" sz="2400" i="1" dirty="0" smtClean="0">
                <a:cs typeface="HGｺﾞｼｯｸE" panose="020B0909000000000000" pitchFamily="49" charset="-128"/>
              </a:rPr>
              <a:t>of </a:t>
            </a:r>
            <a:r>
              <a:rPr lang="en" altLang="ja-JP" sz="2400" i="1" dirty="0" smtClean="0">
                <a:cs typeface="HGｺﾞｼｯｸE" panose="020B0909000000000000" pitchFamily="49" charset="-128"/>
              </a:rPr>
              <a:t>mortality in the world, </a:t>
            </a:r>
            <a:r>
              <a:rPr lang="en" altLang="ja-JP" sz="2400" i="1" dirty="0">
                <a:cs typeface="HGｺﾞｼｯｸE" panose="020B0909000000000000" pitchFamily="49" charset="-128"/>
              </a:rPr>
              <a:t>only </a:t>
            </a:r>
            <a:r>
              <a:rPr lang="en" altLang="ja-JP" sz="2400" b="1" i="1" dirty="0">
                <a:cs typeface="HGｺﾞｼｯｸE" panose="020B0909000000000000" pitchFamily="49" charset="-128"/>
              </a:rPr>
              <a:t>COPD has </a:t>
            </a:r>
            <a:r>
              <a:rPr lang="en" altLang="ja-JP" sz="2400" b="1" i="1" dirty="0" smtClean="0">
                <a:cs typeface="HGｺﾞｼｯｸE" panose="020B0909000000000000" pitchFamily="49" charset="-128"/>
              </a:rPr>
              <a:t>constant </a:t>
            </a:r>
            <a:r>
              <a:rPr lang="en" altLang="ja-JP" sz="2400" b="1" i="1" dirty="0">
                <a:cs typeface="HGｺﾞｼｯｸE" panose="020B0909000000000000" pitchFamily="49" charset="-128"/>
              </a:rPr>
              <a:t>increase since </a:t>
            </a:r>
            <a:r>
              <a:rPr lang="en" altLang="ja-JP" sz="2400" b="1" i="1" dirty="0" smtClean="0">
                <a:cs typeface="HGｺﾞｼｯｸE" panose="020B0909000000000000" pitchFamily="49" charset="-128"/>
              </a:rPr>
              <a:t>1970</a:t>
            </a:r>
            <a:r>
              <a:rPr lang="en" altLang="ja-JP" sz="2400" i="1" dirty="0" smtClean="0">
                <a:cs typeface="HGｺﾞｼｯｸE" panose="020B0909000000000000" pitchFamily="49" charset="-128"/>
              </a:rPr>
              <a:t>. </a:t>
            </a:r>
            <a:endParaRPr lang="en-US" altLang="ja-JP" sz="2400" i="1" dirty="0">
              <a:ea typeface="MS PGothic" panose="020B0600070205080204" pitchFamily="34" charset="-128"/>
            </a:endParaRPr>
          </a:p>
        </p:txBody>
      </p:sp>
      <p:sp>
        <p:nvSpPr>
          <p:cNvPr id="45063" name="Text Box 5">
            <a:extLst>
              <a:ext uri="{FF2B5EF4-FFF2-40B4-BE49-F238E27FC236}">
                <a16:creationId xmlns="" xmlns:a16="http://schemas.microsoft.com/office/drawing/2014/main" id="{3F02CEA8-70C1-46CC-BAFF-C3457DAC9672}"/>
              </a:ext>
            </a:extLst>
          </p:cNvPr>
          <p:cNvSpPr txBox="1">
            <a:spLocks noChangeArrowheads="1"/>
          </p:cNvSpPr>
          <p:nvPr/>
        </p:nvSpPr>
        <p:spPr bwMode="auto">
          <a:xfrm>
            <a:off x="76200" y="6400800"/>
            <a:ext cx="32766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 altLang="sr-Latn-RS" sz="1400" i="1">
                <a:latin typeface="Tahoma" panose="020B0604030504040204" pitchFamily="34" charset="0"/>
              </a:rPr>
              <a:t>Source </a:t>
            </a:r>
            <a:r>
              <a:rPr lang="en" altLang="sr-Latn-RS" sz="1400">
                <a:latin typeface="Tahoma" panose="020B0604030504040204" pitchFamily="34" charset="0"/>
              </a:rPr>
              <a:t>:</a:t>
            </a:r>
            <a:r>
              <a:rPr lang="en" altLang="sr-Latn-RS" sz="1600">
                <a:latin typeface="Tahoma" panose="020B0604030504040204" pitchFamily="34" charset="0"/>
              </a:rPr>
              <a:t>  </a:t>
            </a:r>
            <a:r>
              <a:rPr lang="en" altLang="sr-Latn-RS" sz="1400">
                <a:latin typeface="Tahoma" panose="020B0604030504040204" pitchFamily="34" charset="0"/>
              </a:rPr>
              <a:t>Jemal A. et al. </a:t>
            </a:r>
            <a:r>
              <a:rPr lang="en" altLang="sr-Latn-RS" sz="1400" i="1">
                <a:latin typeface="Tahoma" panose="020B0604030504040204" pitchFamily="34" charset="0"/>
              </a:rPr>
              <a:t>YAMA </a:t>
            </a:r>
            <a:r>
              <a:rPr lang="en" altLang="sr-Latn-RS" sz="1400">
                <a:latin typeface="Tahoma" panose="020B0604030504040204" pitchFamily="34" charset="0"/>
              </a:rPr>
              <a:t>2005</a:t>
            </a:r>
          </a:p>
        </p:txBody>
      </p:sp>
    </p:spTree>
  </p:cSld>
  <p:clrMapOvr>
    <a:masterClrMapping/>
  </p:clrMapOvr>
  <p:transition advTm="24647"/>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fletcher">
            <a:extLst>
              <a:ext uri="{FF2B5EF4-FFF2-40B4-BE49-F238E27FC236}">
                <a16:creationId xmlns="" xmlns:a16="http://schemas.microsoft.com/office/drawing/2014/main" id="{036EE501-8CC1-460C-A4BC-9A8AB6092FC1}"/>
              </a:ext>
            </a:extLst>
          </p:cNvPr>
          <p:cNvPicPr>
            <a:picLocks noGrp="1" noChangeAspect="1" noChangeArrowheads="1"/>
          </p:cNvPicPr>
          <p:nvPr>
            <p:ph idx="4294967295"/>
          </p:nvPr>
        </p:nvPicPr>
        <p:blipFill>
          <a:blip r:embed="rId4">
            <a:extLst>
              <a:ext uri="{28A0092B-C50C-407E-A947-70E740481C1C}">
                <a14:useLocalDpi xmlns:a14="http://schemas.microsoft.com/office/drawing/2010/main" val="0"/>
              </a:ext>
            </a:extLst>
          </a:blip>
          <a:srcRect/>
          <a:stretch>
            <a:fillRect/>
          </a:stretch>
        </p:blipFill>
        <p:spPr>
          <a:xfrm>
            <a:off x="957263" y="1608138"/>
            <a:ext cx="6705600" cy="3990975"/>
          </a:xfrm>
        </p:spPr>
      </p:pic>
      <p:sp>
        <p:nvSpPr>
          <p:cNvPr id="18435" name="Rectangle 3">
            <a:extLst>
              <a:ext uri="{FF2B5EF4-FFF2-40B4-BE49-F238E27FC236}">
                <a16:creationId xmlns="" xmlns:a16="http://schemas.microsoft.com/office/drawing/2014/main" id="{E893BE61-4752-4190-9CE4-DE3657618CD5}"/>
              </a:ext>
            </a:extLst>
          </p:cNvPr>
          <p:cNvSpPr>
            <a:spLocks noGrp="1" noChangeArrowheads="1"/>
          </p:cNvSpPr>
          <p:nvPr>
            <p:ph type="title"/>
          </p:nvPr>
        </p:nvSpPr>
        <p:spPr>
          <a:xfrm>
            <a:off x="1218406" y="146011"/>
            <a:ext cx="7499350" cy="1143000"/>
          </a:xfrm>
        </p:spPr>
        <p:txBody>
          <a:bodyPr>
            <a:noAutofit/>
          </a:bodyPr>
          <a:lstStyle/>
          <a:p>
            <a:pPr algn="ctr">
              <a:defRPr/>
            </a:pPr>
            <a:r>
              <a:rPr lang="en" sz="3200" b="1" i="1" dirty="0" smtClean="0">
                <a:solidFill>
                  <a:schemeClr val="tx1"/>
                </a:solidFill>
                <a:effectLst/>
                <a:latin typeface="Arial" pitchFamily="34" charset="0"/>
                <a:cs typeface="Arial" pitchFamily="34" charset="0"/>
              </a:rPr>
              <a:t>FE</a:t>
            </a:r>
            <a:r>
              <a:rPr lang="sr-Latn-RS" sz="3200" b="1" i="1" dirty="0" smtClean="0">
                <a:solidFill>
                  <a:schemeClr val="tx1"/>
                </a:solidFill>
                <a:effectLst/>
                <a:latin typeface="Arial" pitchFamily="34" charset="0"/>
                <a:cs typeface="Arial" pitchFamily="34" charset="0"/>
              </a:rPr>
              <a:t>V</a:t>
            </a:r>
            <a:r>
              <a:rPr lang="en" sz="3200" b="1" i="1" dirty="0" smtClean="0">
                <a:solidFill>
                  <a:schemeClr val="tx1"/>
                </a:solidFill>
                <a:effectLst/>
                <a:latin typeface="Arial" pitchFamily="34" charset="0"/>
                <a:cs typeface="Arial" pitchFamily="34" charset="0"/>
              </a:rPr>
              <a:t> </a:t>
            </a:r>
            <a:r>
              <a:rPr lang="en" sz="3200" b="1" i="1" baseline="-25000" dirty="0">
                <a:solidFill>
                  <a:schemeClr val="tx1"/>
                </a:solidFill>
                <a:effectLst/>
                <a:latin typeface="Arial" pitchFamily="34" charset="0"/>
                <a:cs typeface="Arial" pitchFamily="34" charset="0"/>
              </a:rPr>
              <a:t>1</a:t>
            </a:r>
            <a:r>
              <a:rPr lang="en" sz="3200" b="1" i="1" dirty="0">
                <a:solidFill>
                  <a:schemeClr val="tx1"/>
                </a:solidFill>
                <a:effectLst/>
                <a:latin typeface="Arial" pitchFamily="34" charset="0"/>
                <a:cs typeface="Arial" pitchFamily="34" charset="0"/>
              </a:rPr>
              <a:t> </a:t>
            </a:r>
            <a:r>
              <a:rPr lang="sr-Latn-RS" sz="3200" b="1" i="1" dirty="0" smtClean="0">
                <a:solidFill>
                  <a:schemeClr val="tx1"/>
                </a:solidFill>
                <a:effectLst/>
                <a:latin typeface="Arial" pitchFamily="34" charset="0"/>
                <a:cs typeface="Arial" pitchFamily="34" charset="0"/>
              </a:rPr>
              <a:t>m</a:t>
            </a:r>
            <a:r>
              <a:rPr lang="en" sz="3200" b="1" i="1" dirty="0" smtClean="0">
                <a:solidFill>
                  <a:schemeClr val="tx1"/>
                </a:solidFill>
                <a:effectLst/>
                <a:latin typeface="Arial" pitchFamily="34" charset="0"/>
                <a:cs typeface="Arial" pitchFamily="34" charset="0"/>
              </a:rPr>
              <a:t>odel </a:t>
            </a:r>
            <a:r>
              <a:rPr lang="sr-Latn-RS" sz="3200" b="1" i="1" dirty="0" smtClean="0">
                <a:solidFill>
                  <a:schemeClr val="tx1"/>
                </a:solidFill>
                <a:effectLst/>
                <a:latin typeface="Arial" pitchFamily="34" charset="0"/>
                <a:cs typeface="Arial" pitchFamily="34" charset="0"/>
              </a:rPr>
              <a:t>of </a:t>
            </a:r>
            <a:r>
              <a:rPr lang="en" sz="3200" b="1" i="1" dirty="0" smtClean="0">
                <a:solidFill>
                  <a:schemeClr val="tx1"/>
                </a:solidFill>
                <a:effectLst/>
                <a:latin typeface="Arial" pitchFamily="34" charset="0"/>
                <a:cs typeface="Arial" pitchFamily="34" charset="0"/>
              </a:rPr>
              <a:t>disease</a:t>
            </a:r>
            <a:r>
              <a:rPr lang="sr-Latn-RS" sz="3200" b="1" i="1" dirty="0" smtClean="0">
                <a:solidFill>
                  <a:schemeClr val="tx1"/>
                </a:solidFill>
                <a:effectLst/>
                <a:latin typeface="Arial" pitchFamily="34" charset="0"/>
                <a:cs typeface="Arial" pitchFamily="34" charset="0"/>
              </a:rPr>
              <a:t> progres</a:t>
            </a:r>
            <a:r>
              <a:rPr lang="en" sz="3200" b="1" i="1" dirty="0" smtClean="0">
                <a:solidFill>
                  <a:schemeClr val="tx1"/>
                </a:solidFill>
                <a:effectLst/>
                <a:latin typeface="Arial" pitchFamily="34" charset="0"/>
                <a:cs typeface="Arial" pitchFamily="34" charset="0"/>
              </a:rPr>
              <a:t>s</a:t>
            </a:r>
            <a:r>
              <a:rPr lang="sr-Latn-RS" sz="3200" b="1" i="1" dirty="0" smtClean="0">
                <a:solidFill>
                  <a:schemeClr val="tx1"/>
                </a:solidFill>
                <a:effectLst/>
                <a:latin typeface="Arial" pitchFamily="34" charset="0"/>
                <a:cs typeface="Arial" pitchFamily="34" charset="0"/>
              </a:rPr>
              <a:t>ion</a:t>
            </a:r>
            <a:r>
              <a:rPr lang="en" sz="3200" b="1" i="1" dirty="0" smtClean="0">
                <a:solidFill>
                  <a:schemeClr val="tx1"/>
                </a:solidFill>
                <a:effectLst/>
                <a:latin typeface="Arial" pitchFamily="34" charset="0"/>
                <a:cs typeface="Arial" pitchFamily="34" charset="0"/>
              </a:rPr>
              <a:t> </a:t>
            </a:r>
            <a:r>
              <a:rPr lang="en" sz="3200" b="1" i="1" dirty="0">
                <a:solidFill>
                  <a:schemeClr val="tx1"/>
                </a:solidFill>
                <a:effectLst/>
                <a:latin typeface="Arial" pitchFamily="34" charset="0"/>
                <a:cs typeface="Arial" pitchFamily="34" charset="0"/>
              </a:rPr>
              <a:t>in </a:t>
            </a:r>
            <a:r>
              <a:rPr lang="en" sz="3200" b="1" i="1" dirty="0" smtClean="0">
                <a:solidFill>
                  <a:schemeClr val="tx1"/>
                </a:solidFill>
                <a:effectLst/>
                <a:latin typeface="Arial" pitchFamily="34" charset="0"/>
                <a:cs typeface="Arial" pitchFamily="34" charset="0"/>
              </a:rPr>
              <a:t>COPD</a:t>
            </a:r>
            <a:endParaRPr lang="en-US" sz="3200" b="1" i="1" dirty="0">
              <a:solidFill>
                <a:schemeClr val="tx1"/>
              </a:solidFill>
              <a:effectLst/>
              <a:latin typeface="Arial" pitchFamily="34" charset="0"/>
              <a:cs typeface="Arial" pitchFamily="34" charset="0"/>
            </a:endParaRPr>
          </a:p>
        </p:txBody>
      </p:sp>
      <p:sp>
        <p:nvSpPr>
          <p:cNvPr id="96260" name="Text Box 5">
            <a:extLst>
              <a:ext uri="{FF2B5EF4-FFF2-40B4-BE49-F238E27FC236}">
                <a16:creationId xmlns="" xmlns:a16="http://schemas.microsoft.com/office/drawing/2014/main" id="{C98E7E23-3BA8-46C1-8735-53FD77705D73}"/>
              </a:ext>
            </a:extLst>
          </p:cNvPr>
          <p:cNvSpPr txBox="1">
            <a:spLocks noChangeArrowheads="1"/>
          </p:cNvSpPr>
          <p:nvPr/>
        </p:nvSpPr>
        <p:spPr bwMode="auto">
          <a:xfrm>
            <a:off x="217488" y="1335088"/>
            <a:ext cx="78898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100%</a:t>
            </a:r>
          </a:p>
        </p:txBody>
      </p:sp>
      <p:sp>
        <p:nvSpPr>
          <p:cNvPr id="96261" name="Text Box 6">
            <a:extLst>
              <a:ext uri="{FF2B5EF4-FFF2-40B4-BE49-F238E27FC236}">
                <a16:creationId xmlns="" xmlns:a16="http://schemas.microsoft.com/office/drawing/2014/main" id="{041D527D-E293-432A-BD01-580AA76FA4A4}"/>
              </a:ext>
            </a:extLst>
          </p:cNvPr>
          <p:cNvSpPr txBox="1">
            <a:spLocks noChangeArrowheads="1"/>
          </p:cNvSpPr>
          <p:nvPr/>
        </p:nvSpPr>
        <p:spPr bwMode="auto">
          <a:xfrm>
            <a:off x="179388" y="2382838"/>
            <a:ext cx="78898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75%</a:t>
            </a:r>
          </a:p>
        </p:txBody>
      </p:sp>
      <p:sp>
        <p:nvSpPr>
          <p:cNvPr id="96262" name="Text Box 7">
            <a:extLst>
              <a:ext uri="{FF2B5EF4-FFF2-40B4-BE49-F238E27FC236}">
                <a16:creationId xmlns="" xmlns:a16="http://schemas.microsoft.com/office/drawing/2014/main" id="{79ADA466-3966-45F6-85A5-95EF5A66D442}"/>
              </a:ext>
            </a:extLst>
          </p:cNvPr>
          <p:cNvSpPr txBox="1">
            <a:spLocks noChangeArrowheads="1"/>
          </p:cNvSpPr>
          <p:nvPr/>
        </p:nvSpPr>
        <p:spPr bwMode="auto">
          <a:xfrm>
            <a:off x="179388" y="3449638"/>
            <a:ext cx="78898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50%</a:t>
            </a:r>
          </a:p>
        </p:txBody>
      </p:sp>
      <p:sp>
        <p:nvSpPr>
          <p:cNvPr id="96263" name="Text Box 8">
            <a:extLst>
              <a:ext uri="{FF2B5EF4-FFF2-40B4-BE49-F238E27FC236}">
                <a16:creationId xmlns="" xmlns:a16="http://schemas.microsoft.com/office/drawing/2014/main" id="{972FAA58-E5A7-4A50-BA79-5C8737023C74}"/>
              </a:ext>
            </a:extLst>
          </p:cNvPr>
          <p:cNvSpPr txBox="1">
            <a:spLocks noChangeArrowheads="1"/>
          </p:cNvSpPr>
          <p:nvPr/>
        </p:nvSpPr>
        <p:spPr bwMode="auto">
          <a:xfrm>
            <a:off x="179388" y="4424363"/>
            <a:ext cx="78898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25%</a:t>
            </a:r>
          </a:p>
        </p:txBody>
      </p:sp>
      <p:sp>
        <p:nvSpPr>
          <p:cNvPr id="96264" name="Text Box 9">
            <a:extLst>
              <a:ext uri="{FF2B5EF4-FFF2-40B4-BE49-F238E27FC236}">
                <a16:creationId xmlns="" xmlns:a16="http://schemas.microsoft.com/office/drawing/2014/main" id="{0702D949-4B04-4E5D-AA0A-6EECA707B156}"/>
              </a:ext>
            </a:extLst>
          </p:cNvPr>
          <p:cNvSpPr txBox="1">
            <a:spLocks noChangeArrowheads="1"/>
          </p:cNvSpPr>
          <p:nvPr/>
        </p:nvSpPr>
        <p:spPr bwMode="auto">
          <a:xfrm>
            <a:off x="192088" y="5402263"/>
            <a:ext cx="788987"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0%</a:t>
            </a:r>
          </a:p>
        </p:txBody>
      </p:sp>
      <p:sp>
        <p:nvSpPr>
          <p:cNvPr id="96265" name="Text Box 10">
            <a:extLst>
              <a:ext uri="{FF2B5EF4-FFF2-40B4-BE49-F238E27FC236}">
                <a16:creationId xmlns="" xmlns:a16="http://schemas.microsoft.com/office/drawing/2014/main" id="{A877EC98-43B1-4363-8CCE-1346DE93F1BE}"/>
              </a:ext>
            </a:extLst>
          </p:cNvPr>
          <p:cNvSpPr txBox="1">
            <a:spLocks noChangeArrowheads="1"/>
          </p:cNvSpPr>
          <p:nvPr/>
        </p:nvSpPr>
        <p:spPr bwMode="auto">
          <a:xfrm>
            <a:off x="595313" y="5670550"/>
            <a:ext cx="67627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25</a:t>
            </a:r>
          </a:p>
        </p:txBody>
      </p:sp>
      <p:sp>
        <p:nvSpPr>
          <p:cNvPr id="96266" name="Text Box 11">
            <a:extLst>
              <a:ext uri="{FF2B5EF4-FFF2-40B4-BE49-F238E27FC236}">
                <a16:creationId xmlns="" xmlns:a16="http://schemas.microsoft.com/office/drawing/2014/main" id="{B3DE242A-3ACD-49A4-9F4B-534D383EBCE9}"/>
              </a:ext>
            </a:extLst>
          </p:cNvPr>
          <p:cNvSpPr txBox="1">
            <a:spLocks noChangeArrowheads="1"/>
          </p:cNvSpPr>
          <p:nvPr/>
        </p:nvSpPr>
        <p:spPr bwMode="auto">
          <a:xfrm>
            <a:off x="3668713" y="5670550"/>
            <a:ext cx="67627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50</a:t>
            </a:r>
          </a:p>
        </p:txBody>
      </p:sp>
      <p:sp>
        <p:nvSpPr>
          <p:cNvPr id="96267" name="Text Box 12">
            <a:extLst>
              <a:ext uri="{FF2B5EF4-FFF2-40B4-BE49-F238E27FC236}">
                <a16:creationId xmlns="" xmlns:a16="http://schemas.microsoft.com/office/drawing/2014/main" id="{434C03D9-7AC8-444B-86DC-54A4F65A4728}"/>
              </a:ext>
            </a:extLst>
          </p:cNvPr>
          <p:cNvSpPr txBox="1">
            <a:spLocks noChangeArrowheads="1"/>
          </p:cNvSpPr>
          <p:nvPr/>
        </p:nvSpPr>
        <p:spPr bwMode="auto">
          <a:xfrm>
            <a:off x="6805613" y="5695950"/>
            <a:ext cx="67627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a:t>75</a:t>
            </a:r>
          </a:p>
        </p:txBody>
      </p:sp>
      <p:sp>
        <p:nvSpPr>
          <p:cNvPr id="96268" name="Text Box 13">
            <a:extLst>
              <a:ext uri="{FF2B5EF4-FFF2-40B4-BE49-F238E27FC236}">
                <a16:creationId xmlns="" xmlns:a16="http://schemas.microsoft.com/office/drawing/2014/main" id="{2F0A0F89-7D42-4B6C-BFB9-0F5B8542081A}"/>
              </a:ext>
            </a:extLst>
          </p:cNvPr>
          <p:cNvSpPr txBox="1">
            <a:spLocks noChangeArrowheads="1"/>
          </p:cNvSpPr>
          <p:nvPr/>
        </p:nvSpPr>
        <p:spPr bwMode="auto">
          <a:xfrm>
            <a:off x="3425825" y="5886450"/>
            <a:ext cx="1465263"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spcBef>
                <a:spcPct val="50000"/>
              </a:spcBef>
            </a:pPr>
            <a:r>
              <a:rPr lang="en" altLang="en-US" sz="1600" dirty="0"/>
              <a:t>age </a:t>
            </a:r>
            <a:r>
              <a:rPr lang="en" altLang="en-US" sz="1600" dirty="0" smtClean="0"/>
              <a:t>(years)</a:t>
            </a:r>
            <a:endParaRPr lang="en" altLang="en-US" sz="1600" dirty="0"/>
          </a:p>
        </p:txBody>
      </p:sp>
      <p:sp>
        <p:nvSpPr>
          <p:cNvPr id="96269" name="Text Box 14">
            <a:extLst>
              <a:ext uri="{FF2B5EF4-FFF2-40B4-BE49-F238E27FC236}">
                <a16:creationId xmlns="" xmlns:a16="http://schemas.microsoft.com/office/drawing/2014/main" id="{8726342B-532A-49EE-AE99-200C53843A8F}"/>
              </a:ext>
            </a:extLst>
          </p:cNvPr>
          <p:cNvSpPr txBox="1">
            <a:spLocks noChangeArrowheads="1"/>
          </p:cNvSpPr>
          <p:nvPr/>
        </p:nvSpPr>
        <p:spPr bwMode="auto">
          <a:xfrm rot="-5400000">
            <a:off x="-1392237" y="3224213"/>
            <a:ext cx="3343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lnSpc>
                <a:spcPct val="90000"/>
              </a:lnSpc>
              <a:spcBef>
                <a:spcPct val="50000"/>
              </a:spcBef>
            </a:pPr>
            <a:r>
              <a:rPr lang="en" altLang="en-US"/>
              <a:t>FEV </a:t>
            </a:r>
            <a:r>
              <a:rPr lang="en" altLang="en-US" baseline="-25000"/>
              <a:t>1 </a:t>
            </a:r>
            <a:r>
              <a:rPr lang="en" altLang="en-US"/>
              <a:t>(%</a:t>
            </a:r>
          </a:p>
        </p:txBody>
      </p:sp>
      <p:sp>
        <p:nvSpPr>
          <p:cNvPr id="98319" name="Rectangle 15">
            <a:extLst>
              <a:ext uri="{FF2B5EF4-FFF2-40B4-BE49-F238E27FC236}">
                <a16:creationId xmlns="" xmlns:a16="http://schemas.microsoft.com/office/drawing/2014/main" id="{7B519E76-9C33-41D2-A5E1-DEDCB53FD126}"/>
              </a:ext>
            </a:extLst>
          </p:cNvPr>
          <p:cNvSpPr>
            <a:spLocks noChangeArrowheads="1"/>
          </p:cNvSpPr>
          <p:nvPr/>
        </p:nvSpPr>
        <p:spPr bwMode="auto">
          <a:xfrm>
            <a:off x="971550" y="3633788"/>
            <a:ext cx="7993063" cy="719137"/>
          </a:xfrm>
          <a:prstGeom prst="rect">
            <a:avLst/>
          </a:prstGeom>
          <a:solidFill>
            <a:srgbClr val="FFCC6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GB" altLang="en-US" sz="1600">
              <a:latin typeface="Arial Narrow" panose="020B0606020202030204" pitchFamily="34" charset="0"/>
            </a:endParaRPr>
          </a:p>
        </p:txBody>
      </p:sp>
      <p:sp>
        <p:nvSpPr>
          <p:cNvPr id="98320" name="Rectangle 16">
            <a:extLst>
              <a:ext uri="{FF2B5EF4-FFF2-40B4-BE49-F238E27FC236}">
                <a16:creationId xmlns="" xmlns:a16="http://schemas.microsoft.com/office/drawing/2014/main" id="{10B8C3ED-6081-4F63-AC45-9AF123A8648E}"/>
              </a:ext>
            </a:extLst>
          </p:cNvPr>
          <p:cNvSpPr>
            <a:spLocks noChangeArrowheads="1"/>
          </p:cNvSpPr>
          <p:nvPr/>
        </p:nvSpPr>
        <p:spPr bwMode="auto">
          <a:xfrm>
            <a:off x="971550" y="4352925"/>
            <a:ext cx="7993063" cy="1225550"/>
          </a:xfrm>
          <a:prstGeom prst="rect">
            <a:avLst/>
          </a:prstGeom>
          <a:solidFill>
            <a:srgbClr val="FF660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p>
        </p:txBody>
      </p:sp>
      <p:sp>
        <p:nvSpPr>
          <p:cNvPr id="96272" name="Text Box 17">
            <a:extLst>
              <a:ext uri="{FF2B5EF4-FFF2-40B4-BE49-F238E27FC236}">
                <a16:creationId xmlns="" xmlns:a16="http://schemas.microsoft.com/office/drawing/2014/main" id="{A50A706A-064C-4BBB-B46D-9118075503FC}"/>
              </a:ext>
            </a:extLst>
          </p:cNvPr>
          <p:cNvSpPr txBox="1">
            <a:spLocks noChangeArrowheads="1"/>
          </p:cNvSpPr>
          <p:nvPr/>
        </p:nvSpPr>
        <p:spPr bwMode="auto">
          <a:xfrm>
            <a:off x="7885113" y="2768600"/>
            <a:ext cx="11334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 altLang="en-US">
                <a:latin typeface="Arial Narrow" panose="020B0606020202030204" pitchFamily="34" charset="0"/>
              </a:rPr>
              <a:t>Moderate</a:t>
            </a:r>
            <a:endParaRPr lang="en-GB" altLang="en-US">
              <a:latin typeface="Arial Narrow" panose="020B0606020202030204" pitchFamily="34" charset="0"/>
            </a:endParaRPr>
          </a:p>
        </p:txBody>
      </p:sp>
      <p:sp>
        <p:nvSpPr>
          <p:cNvPr id="96273" name="Text Box 18">
            <a:extLst>
              <a:ext uri="{FF2B5EF4-FFF2-40B4-BE49-F238E27FC236}">
                <a16:creationId xmlns="" xmlns:a16="http://schemas.microsoft.com/office/drawing/2014/main" id="{EAFE0717-310D-4514-9869-863C93A50EB8}"/>
              </a:ext>
            </a:extLst>
          </p:cNvPr>
          <p:cNvSpPr txBox="1">
            <a:spLocks noChangeArrowheads="1"/>
          </p:cNvSpPr>
          <p:nvPr/>
        </p:nvSpPr>
        <p:spPr bwMode="auto">
          <a:xfrm>
            <a:off x="7956550" y="3778250"/>
            <a:ext cx="8531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sr-Latn-RS" altLang="en-US" sz="2000" dirty="0" smtClean="0">
                <a:latin typeface="Arial Narrow" panose="020B0606020202030204" pitchFamily="34" charset="0"/>
              </a:rPr>
              <a:t>Severe</a:t>
            </a:r>
            <a:endParaRPr lang="en-GB" altLang="en-US" sz="2000" dirty="0">
              <a:latin typeface="Arial Narrow" panose="020B0606020202030204" pitchFamily="34" charset="0"/>
            </a:endParaRPr>
          </a:p>
        </p:txBody>
      </p:sp>
      <p:sp>
        <p:nvSpPr>
          <p:cNvPr id="96274" name="Text Box 19">
            <a:extLst>
              <a:ext uri="{FF2B5EF4-FFF2-40B4-BE49-F238E27FC236}">
                <a16:creationId xmlns="" xmlns:a16="http://schemas.microsoft.com/office/drawing/2014/main" id="{51EAAD5B-6792-4CD4-B0D2-968F9B1D3105}"/>
              </a:ext>
            </a:extLst>
          </p:cNvPr>
          <p:cNvSpPr txBox="1">
            <a:spLocks noChangeArrowheads="1"/>
          </p:cNvSpPr>
          <p:nvPr/>
        </p:nvSpPr>
        <p:spPr bwMode="auto">
          <a:xfrm>
            <a:off x="7908918" y="4641850"/>
            <a:ext cx="9541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en-US" sz="2000" dirty="0" smtClean="0"/>
              <a:t>V</a:t>
            </a:r>
            <a:r>
              <a:rPr lang="sr-Latn-RS" altLang="en-US" sz="2000" dirty="0" smtClean="0"/>
              <a:t>ery </a:t>
            </a:r>
          </a:p>
          <a:p>
            <a:pPr algn="ctr" eaLnBrk="1" hangingPunct="1"/>
            <a:r>
              <a:rPr lang="sr-Latn-RS" altLang="en-US" sz="2000" dirty="0" smtClean="0"/>
              <a:t>severe</a:t>
            </a:r>
            <a:endParaRPr lang="en-GB" altLang="en-US" sz="2000" dirty="0"/>
          </a:p>
        </p:txBody>
      </p:sp>
      <p:sp>
        <p:nvSpPr>
          <p:cNvPr id="96275" name="Text Box 20">
            <a:extLst>
              <a:ext uri="{FF2B5EF4-FFF2-40B4-BE49-F238E27FC236}">
                <a16:creationId xmlns="" xmlns:a16="http://schemas.microsoft.com/office/drawing/2014/main" id="{E06058CD-EB74-472E-B929-4F82A521B297}"/>
              </a:ext>
            </a:extLst>
          </p:cNvPr>
          <p:cNvSpPr txBox="1">
            <a:spLocks noChangeArrowheads="1"/>
          </p:cNvSpPr>
          <p:nvPr/>
        </p:nvSpPr>
        <p:spPr bwMode="auto">
          <a:xfrm>
            <a:off x="7380288" y="1179513"/>
            <a:ext cx="18303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en-US" sz="2000">
                <a:latin typeface="Arial Narrow" panose="020B0606020202030204" pitchFamily="34" charset="0"/>
              </a:rPr>
              <a:t>COPD stages</a:t>
            </a:r>
            <a:endParaRPr lang="en-GB" altLang="en-US" sz="2000">
              <a:latin typeface="Arial Narrow" panose="020B0606020202030204" pitchFamily="34" charset="0"/>
            </a:endParaRPr>
          </a:p>
        </p:txBody>
      </p:sp>
      <p:sp>
        <p:nvSpPr>
          <p:cNvPr id="98325" name="Rectangle 21">
            <a:extLst>
              <a:ext uri="{FF2B5EF4-FFF2-40B4-BE49-F238E27FC236}">
                <a16:creationId xmlns="" xmlns:a16="http://schemas.microsoft.com/office/drawing/2014/main" id="{39B658A4-C183-43AC-9328-2F350BFA0181}"/>
              </a:ext>
            </a:extLst>
          </p:cNvPr>
          <p:cNvSpPr>
            <a:spLocks noChangeArrowheads="1"/>
          </p:cNvSpPr>
          <p:nvPr/>
        </p:nvSpPr>
        <p:spPr bwMode="auto">
          <a:xfrm>
            <a:off x="971550" y="2312988"/>
            <a:ext cx="7993063" cy="1296987"/>
          </a:xfrm>
          <a:prstGeom prst="rect">
            <a:avLst/>
          </a:prstGeom>
          <a:solidFill>
            <a:schemeClr val="accent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GB" altLang="en-US" sz="1600">
              <a:latin typeface="Arial Narrow" panose="020B0606020202030204" pitchFamily="34" charset="0"/>
            </a:endParaRPr>
          </a:p>
        </p:txBody>
      </p:sp>
      <p:grpSp>
        <p:nvGrpSpPr>
          <p:cNvPr id="2" name="Group 22">
            <a:extLst>
              <a:ext uri="{FF2B5EF4-FFF2-40B4-BE49-F238E27FC236}">
                <a16:creationId xmlns="" xmlns:a16="http://schemas.microsoft.com/office/drawing/2014/main" id="{B4A0C663-F650-467D-A017-9CD1A3E8C4D8}"/>
              </a:ext>
            </a:extLst>
          </p:cNvPr>
          <p:cNvGrpSpPr>
            <a:grpSpLocks/>
          </p:cNvGrpSpPr>
          <p:nvPr/>
        </p:nvGrpSpPr>
        <p:grpSpPr bwMode="auto">
          <a:xfrm>
            <a:off x="3492500" y="2336800"/>
            <a:ext cx="2638425" cy="831850"/>
            <a:chOff x="2470" y="1644"/>
            <a:chExt cx="1662" cy="524"/>
          </a:xfrm>
        </p:grpSpPr>
        <p:sp>
          <p:nvSpPr>
            <p:cNvPr id="96283" name="Oval 23">
              <a:extLst>
                <a:ext uri="{FF2B5EF4-FFF2-40B4-BE49-F238E27FC236}">
                  <a16:creationId xmlns="" xmlns:a16="http://schemas.microsoft.com/office/drawing/2014/main" id="{5584FA91-004B-4870-8A8D-A6DEDD3CB533}"/>
                </a:ext>
              </a:extLst>
            </p:cNvPr>
            <p:cNvSpPr>
              <a:spLocks noChangeArrowheads="1"/>
            </p:cNvSpPr>
            <p:nvPr/>
          </p:nvSpPr>
          <p:spPr bwMode="auto">
            <a:xfrm rot="1257943">
              <a:off x="2470" y="1941"/>
              <a:ext cx="453" cy="227"/>
            </a:xfrm>
            <a:prstGeom prst="ellipse">
              <a:avLst/>
            </a:prstGeom>
            <a:noFill/>
            <a:ln w="38100">
              <a:solidFill>
                <a:srgbClr val="FFCC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GB" altLang="en-US"/>
            </a:p>
          </p:txBody>
        </p:sp>
        <p:sp>
          <p:nvSpPr>
            <p:cNvPr id="39964" name="Text Box 24">
              <a:extLst>
                <a:ext uri="{FF2B5EF4-FFF2-40B4-BE49-F238E27FC236}">
                  <a16:creationId xmlns="" xmlns:a16="http://schemas.microsoft.com/office/drawing/2014/main" id="{9199AC9A-46D1-4F4F-9D59-57C87F7D351C}"/>
                </a:ext>
              </a:extLst>
            </p:cNvPr>
            <p:cNvSpPr txBox="1">
              <a:spLocks noChangeArrowheads="1"/>
            </p:cNvSpPr>
            <p:nvPr/>
          </p:nvSpPr>
          <p:spPr bwMode="auto">
            <a:xfrm>
              <a:off x="3243" y="1644"/>
              <a:ext cx="889" cy="291"/>
            </a:xfrm>
            <a:prstGeom prst="rect">
              <a:avLst/>
            </a:prstGeom>
            <a:solidFill>
              <a:schemeClr val="accent1">
                <a:lumMod val="60000"/>
                <a:lumOff val="40000"/>
                <a:alpha val="89803"/>
              </a:schemeClr>
            </a:solidFill>
            <a:ln w="38100">
              <a:solidFill>
                <a:schemeClr val="accent2">
                  <a:lumMod val="75000"/>
                </a:schemeClr>
              </a:solidFill>
              <a:miter lim="800000"/>
              <a:headEnd/>
              <a:tailEnd/>
            </a:ln>
          </p:spPr>
          <p:txBody>
            <a:bodyPr wrap="none">
              <a:spAutoFit/>
            </a:bodyPr>
            <a:lstStyle/>
            <a:p>
              <a:pPr>
                <a:defRPr/>
              </a:pPr>
              <a:r>
                <a:rPr lang="en" sz="2400" b="1" dirty="0">
                  <a:solidFill>
                    <a:schemeClr val="bg1"/>
                  </a:solidFill>
                  <a:latin typeface="Arial Narrow" pitchFamily="34" charset="0"/>
                </a:rPr>
                <a:t>Diagnosis</a:t>
              </a:r>
              <a:endParaRPr lang="en-GB" sz="2400" b="1" dirty="0">
                <a:solidFill>
                  <a:schemeClr val="bg1"/>
                </a:solidFill>
                <a:latin typeface="Arial Narrow" pitchFamily="34" charset="0"/>
              </a:endParaRPr>
            </a:p>
          </p:txBody>
        </p:sp>
        <p:sp>
          <p:nvSpPr>
            <p:cNvPr id="96285" name="Line 25">
              <a:extLst>
                <a:ext uri="{FF2B5EF4-FFF2-40B4-BE49-F238E27FC236}">
                  <a16:creationId xmlns="" xmlns:a16="http://schemas.microsoft.com/office/drawing/2014/main" id="{3D38735D-1289-4D63-81F7-73F1D6D8D38D}"/>
                </a:ext>
              </a:extLst>
            </p:cNvPr>
            <p:cNvSpPr>
              <a:spLocks noChangeShapeType="1"/>
            </p:cNvSpPr>
            <p:nvPr/>
          </p:nvSpPr>
          <p:spPr bwMode="auto">
            <a:xfrm flipH="1">
              <a:off x="2744" y="1797"/>
              <a:ext cx="499" cy="136"/>
            </a:xfrm>
            <a:prstGeom prst="line">
              <a:avLst/>
            </a:prstGeom>
            <a:noFill/>
            <a:ln w="28575">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grpSp>
      <p:grpSp>
        <p:nvGrpSpPr>
          <p:cNvPr id="3" name="Group 26">
            <a:extLst>
              <a:ext uri="{FF2B5EF4-FFF2-40B4-BE49-F238E27FC236}">
                <a16:creationId xmlns="" xmlns:a16="http://schemas.microsoft.com/office/drawing/2014/main" id="{D0DF934F-D359-459F-8B22-0093FF4AFF43}"/>
              </a:ext>
            </a:extLst>
          </p:cNvPr>
          <p:cNvGrpSpPr>
            <a:grpSpLocks/>
          </p:cNvGrpSpPr>
          <p:nvPr/>
        </p:nvGrpSpPr>
        <p:grpSpPr bwMode="auto">
          <a:xfrm>
            <a:off x="4751388" y="2517775"/>
            <a:ext cx="1981200" cy="3195638"/>
            <a:chOff x="2993" y="1750"/>
            <a:chExt cx="1248" cy="2013"/>
          </a:xfrm>
        </p:grpSpPr>
        <p:sp>
          <p:nvSpPr>
            <p:cNvPr id="96280" name="Oval 27">
              <a:extLst>
                <a:ext uri="{FF2B5EF4-FFF2-40B4-BE49-F238E27FC236}">
                  <a16:creationId xmlns="" xmlns:a16="http://schemas.microsoft.com/office/drawing/2014/main" id="{5F4DB6DD-5D71-4237-BBB2-C6C0B89297A4}"/>
                </a:ext>
              </a:extLst>
            </p:cNvPr>
            <p:cNvSpPr>
              <a:spLocks noChangeArrowheads="1"/>
            </p:cNvSpPr>
            <p:nvPr/>
          </p:nvSpPr>
          <p:spPr bwMode="auto">
            <a:xfrm rot="2713998">
              <a:off x="2177" y="2643"/>
              <a:ext cx="2013" cy="227"/>
            </a:xfrm>
            <a:prstGeom prst="ellipse">
              <a:avLst/>
            </a:prstGeom>
            <a:noFill/>
            <a:ln w="38100">
              <a:solidFill>
                <a:srgbClr val="3333CC"/>
              </a:solidFill>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GB" altLang="en-US" sz="1600">
                <a:latin typeface="Arial Narrow" panose="020B0606020202030204" pitchFamily="34" charset="0"/>
              </a:endParaRPr>
            </a:p>
          </p:txBody>
        </p:sp>
        <p:sp>
          <p:nvSpPr>
            <p:cNvPr id="39961" name="Text Box 28">
              <a:extLst>
                <a:ext uri="{FF2B5EF4-FFF2-40B4-BE49-F238E27FC236}">
                  <a16:creationId xmlns="" xmlns:a16="http://schemas.microsoft.com/office/drawing/2014/main" id="{A9CB0D16-0BF9-4FA5-97CC-6F6DA4D19B12}"/>
                </a:ext>
              </a:extLst>
            </p:cNvPr>
            <p:cNvSpPr txBox="1">
              <a:spLocks noChangeArrowheads="1"/>
            </p:cNvSpPr>
            <p:nvPr/>
          </p:nvSpPr>
          <p:spPr bwMode="auto">
            <a:xfrm>
              <a:off x="3337" y="2226"/>
              <a:ext cx="904" cy="291"/>
            </a:xfrm>
            <a:prstGeom prst="rect">
              <a:avLst/>
            </a:prstGeom>
            <a:solidFill>
              <a:schemeClr val="accent1">
                <a:lumMod val="60000"/>
                <a:lumOff val="40000"/>
                <a:alpha val="89803"/>
              </a:schemeClr>
            </a:solidFill>
            <a:ln w="38100">
              <a:solidFill>
                <a:schemeClr val="accent2">
                  <a:lumMod val="75000"/>
                </a:schemeClr>
              </a:solidFill>
              <a:miter lim="800000"/>
              <a:headEnd/>
              <a:tailEnd/>
            </a:ln>
          </p:spPr>
          <p:txBody>
            <a:bodyPr wrap="square">
              <a:spAutoFit/>
            </a:bodyPr>
            <a:lstStyle/>
            <a:p>
              <a:pPr>
                <a:defRPr/>
              </a:pPr>
              <a:r>
                <a:rPr lang="en" sz="2400" b="1" dirty="0">
                  <a:solidFill>
                    <a:schemeClr val="bg1"/>
                  </a:solidFill>
                  <a:latin typeface="Arial Narrow" pitchFamily="34" charset="0"/>
                </a:rPr>
                <a:t>Treatment</a:t>
              </a:r>
              <a:endParaRPr lang="en-GB" sz="2400" b="1" dirty="0">
                <a:solidFill>
                  <a:schemeClr val="bg1"/>
                </a:solidFill>
                <a:latin typeface="Arial Narrow" pitchFamily="34" charset="0"/>
              </a:endParaRPr>
            </a:p>
          </p:txBody>
        </p:sp>
        <p:sp>
          <p:nvSpPr>
            <p:cNvPr id="96282" name="Line 29">
              <a:extLst>
                <a:ext uri="{FF2B5EF4-FFF2-40B4-BE49-F238E27FC236}">
                  <a16:creationId xmlns="" xmlns:a16="http://schemas.microsoft.com/office/drawing/2014/main" id="{CF5B3741-9FA5-4110-A47E-BEABF4A3561D}"/>
                </a:ext>
              </a:extLst>
            </p:cNvPr>
            <p:cNvSpPr>
              <a:spLocks noChangeShapeType="1"/>
            </p:cNvSpPr>
            <p:nvPr/>
          </p:nvSpPr>
          <p:spPr bwMode="auto">
            <a:xfrm flipH="1" flipV="1">
              <a:off x="2993" y="2358"/>
              <a:ext cx="357" cy="4"/>
            </a:xfrm>
            <a:prstGeom prst="line">
              <a:avLst/>
            </a:prstGeom>
            <a:noFill/>
            <a:ln w="28575">
              <a:solidFill>
                <a:srgbClr val="3333CC"/>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grpSp>
      <p:sp>
        <p:nvSpPr>
          <p:cNvPr id="96279" name="Text Box 23">
            <a:extLst>
              <a:ext uri="{FF2B5EF4-FFF2-40B4-BE49-F238E27FC236}">
                <a16:creationId xmlns="" xmlns:a16="http://schemas.microsoft.com/office/drawing/2014/main" id="{B212B743-295E-4AB2-A0A6-4A411AEDD48A}"/>
              </a:ext>
            </a:extLst>
          </p:cNvPr>
          <p:cNvSpPr txBox="1">
            <a:spLocks noChangeArrowheads="1"/>
          </p:cNvSpPr>
          <p:nvPr/>
        </p:nvSpPr>
        <p:spPr bwMode="blackWhite">
          <a:xfrm>
            <a:off x="2613025" y="6451600"/>
            <a:ext cx="65119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 altLang="en-US" sz="1200"/>
              <a:t>Adapted from </a:t>
            </a:r>
            <a:r>
              <a:rPr lang="en" altLang="en-US" sz="1200">
                <a:ea typeface="ヒラギノ角ゴ Pro W3"/>
                <a:cs typeface="ヒラギノ角ゴ Pro W3"/>
              </a:rPr>
              <a:t>Fletcher C and Peto R, BMJ 1977; 1:1645-1648, Imagery courtesy O'Donnell D</a:t>
            </a:r>
          </a:p>
        </p:txBody>
      </p:sp>
    </p:spTree>
    <p:custDataLst>
      <p:tags r:id="rId1"/>
    </p:custDataLst>
  </p:cSld>
  <p:clrMapOvr>
    <a:masterClrMapping/>
  </p:clrMapOvr>
  <p:transition advTm="34361"/>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325"/>
                                        </p:tgtEl>
                                        <p:attrNameLst>
                                          <p:attrName>style.visibility</p:attrName>
                                        </p:attrNameLst>
                                      </p:cBhvr>
                                      <p:to>
                                        <p:strVal val="visible"/>
                                      </p:to>
                                    </p:set>
                                    <p:animEffect transition="in" filter="dissolve">
                                      <p:cBhvr>
                                        <p:cTn id="7" dur="500"/>
                                        <p:tgtEl>
                                          <p:spTgt spid="9832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8319"/>
                                        </p:tgtEl>
                                        <p:attrNameLst>
                                          <p:attrName>style.visibility</p:attrName>
                                        </p:attrNameLst>
                                      </p:cBhvr>
                                      <p:to>
                                        <p:strVal val="visible"/>
                                      </p:to>
                                    </p:set>
                                    <p:animEffect transition="in" filter="dissolve">
                                      <p:cBhvr>
                                        <p:cTn id="10" dur="500"/>
                                        <p:tgtEl>
                                          <p:spTgt spid="9831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8320"/>
                                        </p:tgtEl>
                                        <p:attrNameLst>
                                          <p:attrName>style.visibility</p:attrName>
                                        </p:attrNameLst>
                                      </p:cBhvr>
                                      <p:to>
                                        <p:strVal val="visible"/>
                                      </p:to>
                                    </p:set>
                                    <p:animEffect transition="in" filter="dissolve">
                                      <p:cBhvr>
                                        <p:cTn id="13" dur="500"/>
                                        <p:tgtEl>
                                          <p:spTgt spid="98320"/>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nodeType="afterGroup">
                            <p:stCondLst>
                              <p:cond delay="1000"/>
                            </p:stCondLst>
                            <p:childTnLst>
                              <p:par>
                                <p:cTn id="19" presetID="9"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9" grpId="0" animBg="1"/>
      <p:bldP spid="98320" grpId="0" animBg="1"/>
      <p:bldP spid="983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 xmlns:a16="http://schemas.microsoft.com/office/drawing/2014/main" id="{29F22C0E-F2AF-4B9C-B07B-CEC92BC693C1}"/>
              </a:ext>
            </a:extLst>
          </p:cNvPr>
          <p:cNvSpPr>
            <a:spLocks noGrp="1" noChangeArrowheads="1"/>
          </p:cNvSpPr>
          <p:nvPr>
            <p:ph type="title"/>
          </p:nvPr>
        </p:nvSpPr>
        <p:spPr/>
        <p:txBody>
          <a:bodyPr/>
          <a:lstStyle/>
          <a:p>
            <a:pPr algn="ctr" eaLnBrk="1" fontAlgn="auto" hangingPunct="1">
              <a:spcAft>
                <a:spcPts val="0"/>
              </a:spcAft>
              <a:defRPr/>
            </a:pPr>
            <a:r>
              <a:rPr lang="en" b="1" i="1" dirty="0">
                <a:solidFill>
                  <a:schemeClr val="tx2">
                    <a:satMod val="130000"/>
                  </a:schemeClr>
                </a:solidFill>
                <a:effectLst/>
                <a:latin typeface="Arial" pitchFamily="34" charset="0"/>
                <a:cs typeface="Arial" pitchFamily="34" charset="0"/>
              </a:rPr>
              <a:t>Treatment </a:t>
            </a:r>
            <a:r>
              <a:rPr lang="sr-Latn-RS" b="1" i="1" dirty="0" smtClean="0">
                <a:solidFill>
                  <a:schemeClr val="tx2">
                    <a:satMod val="130000"/>
                  </a:schemeClr>
                </a:solidFill>
                <a:effectLst/>
                <a:latin typeface="Arial" pitchFamily="34" charset="0"/>
                <a:cs typeface="Arial" pitchFamily="34" charset="0"/>
              </a:rPr>
              <a:t>of </a:t>
            </a:r>
            <a:r>
              <a:rPr lang="en" b="1" i="1" dirty="0" smtClean="0">
                <a:solidFill>
                  <a:schemeClr val="tx2">
                    <a:satMod val="130000"/>
                  </a:schemeClr>
                </a:solidFill>
                <a:effectLst/>
                <a:latin typeface="Arial" pitchFamily="34" charset="0"/>
                <a:cs typeface="Arial" pitchFamily="34" charset="0"/>
              </a:rPr>
              <a:t>stable </a:t>
            </a:r>
            <a:r>
              <a:rPr lang="sr-Latn-RS" b="1" i="1" dirty="0" smtClean="0">
                <a:solidFill>
                  <a:schemeClr val="tx2">
                    <a:satMod val="130000"/>
                  </a:schemeClr>
                </a:solidFill>
                <a:effectLst/>
                <a:latin typeface="Arial" pitchFamily="34" charset="0"/>
                <a:cs typeface="Arial" pitchFamily="34" charset="0"/>
              </a:rPr>
              <a:t>COPD</a:t>
            </a:r>
            <a:endParaRPr lang="en-GB" b="1" i="1" dirty="0">
              <a:solidFill>
                <a:schemeClr val="tx2">
                  <a:satMod val="130000"/>
                </a:schemeClr>
              </a:solidFill>
              <a:effectLst/>
              <a:latin typeface="Arial" pitchFamily="34" charset="0"/>
              <a:ea typeface="MS PGothic" pitchFamily="34" charset="-128"/>
              <a:cs typeface="Arial" pitchFamily="34" charset="0"/>
            </a:endParaRPr>
          </a:p>
        </p:txBody>
      </p:sp>
      <p:sp>
        <p:nvSpPr>
          <p:cNvPr id="97283" name="Text Box 3">
            <a:extLst>
              <a:ext uri="{FF2B5EF4-FFF2-40B4-BE49-F238E27FC236}">
                <a16:creationId xmlns="" xmlns:a16="http://schemas.microsoft.com/office/drawing/2014/main" id="{9CEE6D61-ED69-4A2D-8CAF-4B1976B06DA4}"/>
              </a:ext>
            </a:extLst>
          </p:cNvPr>
          <p:cNvSpPr>
            <a:spLocks noGrp="1" noChangeArrowheads="1"/>
          </p:cNvSpPr>
          <p:nvPr>
            <p:ph idx="1"/>
          </p:nvPr>
        </p:nvSpPr>
        <p:spPr>
          <a:xfrm>
            <a:off x="1619672" y="2060848"/>
            <a:ext cx="6897687" cy="3854450"/>
          </a:xfrm>
          <a:solidFill>
            <a:schemeClr val="accent1">
              <a:lumMod val="20000"/>
              <a:lumOff val="80000"/>
            </a:schemeClr>
          </a:solidFill>
        </p:spPr>
        <p:txBody>
          <a:bodyPr/>
          <a:lstStyle/>
          <a:p>
            <a:pPr eaLnBrk="1" hangingPunct="1">
              <a:spcBef>
                <a:spcPct val="25000"/>
              </a:spcBef>
              <a:spcAft>
                <a:spcPct val="25000"/>
              </a:spcAft>
            </a:pPr>
            <a:r>
              <a:rPr lang="en" altLang="sr-Latn-RS" sz="2000" b="1" i="1" dirty="0">
                <a:latin typeface="Arial" panose="020B0604020202020204" pitchFamily="34" charset="0"/>
                <a:cs typeface="Arial" panose="020B0604020202020204" pitchFamily="34" charset="0"/>
              </a:rPr>
              <a:t>Individual </a:t>
            </a:r>
            <a:r>
              <a:rPr lang="sr-Latn-RS" altLang="sr-Latn-RS" sz="2000" b="1" i="1" dirty="0" smtClean="0">
                <a:latin typeface="Arial" panose="020B0604020202020204" pitchFamily="34" charset="0"/>
                <a:cs typeface="Arial" panose="020B0604020202020204" pitchFamily="34" charset="0"/>
              </a:rPr>
              <a:t>approach</a:t>
            </a:r>
            <a:r>
              <a:rPr lang="en" altLang="sr-Latn-RS" sz="2000" b="1" i="1" dirty="0" smtClean="0">
                <a:latin typeface="Arial" panose="020B0604020202020204" pitchFamily="34" charset="0"/>
                <a:cs typeface="Arial" panose="020B0604020202020204" pitchFamily="34" charset="0"/>
              </a:rPr>
              <a:t> </a:t>
            </a:r>
            <a:r>
              <a:rPr lang="en" altLang="sr-Latn-RS" sz="2000" b="1" i="1" dirty="0">
                <a:latin typeface="Arial" panose="020B0604020202020204" pitchFamily="34" charset="0"/>
                <a:cs typeface="Arial" panose="020B0604020202020204" pitchFamily="34" charset="0"/>
              </a:rPr>
              <a:t>directed </a:t>
            </a:r>
            <a:r>
              <a:rPr lang="sr-Latn-RS" altLang="sr-Latn-RS" sz="2000" b="1" i="1" dirty="0" smtClean="0">
                <a:latin typeface="Arial" panose="020B0604020202020204" pitchFamily="34" charset="0"/>
                <a:cs typeface="Arial" panose="020B0604020202020204" pitchFamily="34" charset="0"/>
              </a:rPr>
              <a:t>to</a:t>
            </a:r>
            <a:r>
              <a:rPr lang="en" altLang="sr-Latn-RS" sz="2000" b="1" i="1" dirty="0" smtClean="0">
                <a:latin typeface="Arial" panose="020B0604020202020204" pitchFamily="34" charset="0"/>
                <a:cs typeface="Arial" panose="020B0604020202020204" pitchFamily="34" charset="0"/>
              </a:rPr>
              <a:t>:</a:t>
            </a:r>
            <a:endParaRPr lang="en" altLang="sr-Latn-RS" sz="2000" b="1" i="1" dirty="0">
              <a:latin typeface="Arial" panose="020B0604020202020204" pitchFamily="34" charset="0"/>
              <a:cs typeface="Arial" panose="020B0604020202020204" pitchFamily="34" charset="0"/>
            </a:endParaRPr>
          </a:p>
          <a:p>
            <a:pPr lvl="1" eaLnBrk="1" hangingPunct="1">
              <a:spcBef>
                <a:spcPct val="25000"/>
              </a:spcBef>
              <a:spcAft>
                <a:spcPct val="25000"/>
              </a:spcAft>
              <a:buFontTx/>
              <a:buNone/>
            </a:pPr>
            <a:r>
              <a:rPr lang="en" altLang="sr-Latn-RS" sz="2000" i="1" dirty="0">
                <a:latin typeface="Arial" panose="020B0604020202020204" pitchFamily="34" charset="0"/>
                <a:cs typeface="Arial" panose="020B0604020202020204" pitchFamily="34" charset="0"/>
              </a:rPr>
              <a:t> - </a:t>
            </a:r>
            <a:r>
              <a:rPr lang="sr-Latn-RS" altLang="sr-Latn-RS" sz="2000" i="1" dirty="0" smtClean="0">
                <a:latin typeface="Arial" panose="020B0604020202020204" pitchFamily="34" charset="0"/>
                <a:cs typeface="Arial" panose="020B0604020202020204" pitchFamily="34" charset="0"/>
              </a:rPr>
              <a:t>symptoms </a:t>
            </a:r>
            <a:r>
              <a:rPr lang="en" altLang="sr-Latn-RS" sz="2000" i="1" dirty="0" smtClean="0">
                <a:latin typeface="Arial" panose="020B0604020202020204" pitchFamily="34" charset="0"/>
                <a:cs typeface="Arial" panose="020B0604020202020204" pitchFamily="34" charset="0"/>
              </a:rPr>
              <a:t>improvement</a:t>
            </a:r>
            <a:endParaRPr lang="en-GB" altLang="sr-Latn-RS" sz="2000" i="1" dirty="0">
              <a:latin typeface="Arial" panose="020B0604020202020204" pitchFamily="34" charset="0"/>
              <a:cs typeface="Arial" panose="020B0604020202020204" pitchFamily="34" charset="0"/>
            </a:endParaRPr>
          </a:p>
          <a:p>
            <a:pPr lvl="1" eaLnBrk="1" hangingPunct="1">
              <a:spcBef>
                <a:spcPct val="25000"/>
              </a:spcBef>
              <a:spcAft>
                <a:spcPct val="25000"/>
              </a:spcAft>
              <a:buFontTx/>
              <a:buNone/>
            </a:pPr>
            <a:r>
              <a:rPr lang="en" altLang="sr-Latn-RS" sz="2000" i="1" dirty="0">
                <a:latin typeface="Arial" panose="020B0604020202020204" pitchFamily="34" charset="0"/>
                <a:cs typeface="Arial" panose="020B0604020202020204" pitchFamily="34" charset="0"/>
              </a:rPr>
              <a:t> - improvement </a:t>
            </a:r>
            <a:r>
              <a:rPr lang="sr-Latn-RS" altLang="sr-Latn-RS" sz="2000" i="1" dirty="0" smtClean="0">
                <a:latin typeface="Arial" panose="020B0604020202020204" pitchFamily="34" charset="0"/>
                <a:cs typeface="Arial" panose="020B0604020202020204" pitchFamily="34" charset="0"/>
              </a:rPr>
              <a:t>of </a:t>
            </a:r>
            <a:r>
              <a:rPr lang="en" altLang="sr-Latn-RS" sz="2000" i="1" dirty="0" smtClean="0">
                <a:latin typeface="Arial" panose="020B0604020202020204" pitchFamily="34" charset="0"/>
                <a:cs typeface="Arial" panose="020B0604020202020204" pitchFamily="34" charset="0"/>
              </a:rPr>
              <a:t>quality </a:t>
            </a:r>
            <a:r>
              <a:rPr lang="en" altLang="sr-Latn-RS" sz="2000" i="1" dirty="0">
                <a:latin typeface="Arial" panose="020B0604020202020204" pitchFamily="34" charset="0"/>
                <a:cs typeface="Arial" panose="020B0604020202020204" pitchFamily="34" charset="0"/>
              </a:rPr>
              <a:t>of life</a:t>
            </a:r>
            <a:endParaRPr lang="en-GB" altLang="sr-Latn-RS" sz="2000" i="1" dirty="0">
              <a:latin typeface="Arial" panose="020B0604020202020204" pitchFamily="34" charset="0"/>
              <a:cs typeface="Arial" panose="020B0604020202020204" pitchFamily="34" charset="0"/>
            </a:endParaRPr>
          </a:p>
          <a:p>
            <a:pPr eaLnBrk="1" hangingPunct="1">
              <a:spcBef>
                <a:spcPct val="25000"/>
              </a:spcBef>
              <a:spcAft>
                <a:spcPct val="25000"/>
              </a:spcAft>
            </a:pPr>
            <a:r>
              <a:rPr lang="en" altLang="sr-Latn-RS" sz="2000" b="1" i="1" dirty="0">
                <a:latin typeface="Arial" panose="020B0604020202020204" pitchFamily="34" charset="0"/>
                <a:cs typeface="Arial" panose="020B0604020202020204" pitchFamily="34" charset="0"/>
              </a:rPr>
              <a:t>Education </a:t>
            </a:r>
            <a:r>
              <a:rPr lang="sr-Latn-RS" altLang="sr-Latn-RS" sz="2000" b="1" i="1" dirty="0" smtClean="0">
                <a:latin typeface="Arial" panose="020B0604020202020204" pitchFamily="34" charset="0"/>
                <a:cs typeface="Arial" panose="020B0604020202020204" pitchFamily="34" charset="0"/>
              </a:rPr>
              <a:t>plays an</a:t>
            </a:r>
            <a:r>
              <a:rPr lang="en" altLang="sr-Latn-RS" sz="2000" b="1" i="1" dirty="0" smtClean="0">
                <a:latin typeface="Arial" panose="020B0604020202020204" pitchFamily="34" charset="0"/>
                <a:cs typeface="Arial" panose="020B0604020202020204" pitchFamily="34" charset="0"/>
              </a:rPr>
              <a:t> </a:t>
            </a:r>
            <a:r>
              <a:rPr lang="en" altLang="sr-Latn-RS" sz="2000" b="1" i="1" dirty="0">
                <a:latin typeface="Arial" panose="020B0604020202020204" pitchFamily="34" charset="0"/>
                <a:cs typeface="Arial" panose="020B0604020202020204" pitchFamily="34" charset="0"/>
              </a:rPr>
              <a:t>important role in </a:t>
            </a:r>
            <a:r>
              <a:rPr lang="sr-Latn-RS" altLang="sr-Latn-RS" sz="2000" b="1" i="1" dirty="0" smtClean="0">
                <a:latin typeface="Arial" panose="020B0604020202020204" pitchFamily="34" charset="0"/>
                <a:cs typeface="Arial" panose="020B0604020202020204" pitchFamily="34" charset="0"/>
              </a:rPr>
              <a:t>smoking </a:t>
            </a:r>
            <a:r>
              <a:rPr lang="en" altLang="sr-Latn-RS" sz="2000" b="1" i="1" dirty="0" smtClean="0">
                <a:latin typeface="Arial" panose="020B0604020202020204" pitchFamily="34" charset="0"/>
                <a:cs typeface="Arial" panose="020B0604020202020204" pitchFamily="34" charset="0"/>
              </a:rPr>
              <a:t>cessation:</a:t>
            </a:r>
            <a:endParaRPr lang="en-GB" altLang="sr-Latn-RS" sz="2000" b="1" i="1" dirty="0">
              <a:latin typeface="Arial" panose="020B0604020202020204" pitchFamily="34" charset="0"/>
              <a:cs typeface="Arial" panose="020B0604020202020204" pitchFamily="34" charset="0"/>
            </a:endParaRPr>
          </a:p>
          <a:p>
            <a:pPr lvl="1" eaLnBrk="1" hangingPunct="1">
              <a:spcBef>
                <a:spcPct val="25000"/>
              </a:spcBef>
              <a:spcAft>
                <a:spcPct val="25000"/>
              </a:spcAft>
              <a:buFontTx/>
              <a:buNone/>
            </a:pPr>
            <a:r>
              <a:rPr lang="en" altLang="sr-Latn-RS" sz="2000" i="1" dirty="0">
                <a:latin typeface="Arial" panose="020B0604020202020204" pitchFamily="34" charset="0"/>
                <a:cs typeface="Arial" panose="020B0604020202020204" pitchFamily="34" charset="0"/>
              </a:rPr>
              <a:t> - makes it easier </a:t>
            </a:r>
            <a:r>
              <a:rPr lang="sr-Latn-RS" altLang="sr-Latn-RS" sz="2000" i="1" dirty="0" smtClean="0">
                <a:latin typeface="Arial" panose="020B0604020202020204" pitchFamily="34" charset="0"/>
                <a:cs typeface="Arial" panose="020B0604020202020204" pitchFamily="34" charset="0"/>
              </a:rPr>
              <a:t>for </a:t>
            </a:r>
            <a:r>
              <a:rPr lang="en" altLang="sr-Latn-RS" sz="2000" i="1" dirty="0" smtClean="0">
                <a:latin typeface="Arial" panose="020B0604020202020204" pitchFamily="34" charset="0"/>
                <a:cs typeface="Arial" panose="020B0604020202020204" pitchFamily="34" charset="0"/>
              </a:rPr>
              <a:t>patients</a:t>
            </a:r>
            <a:r>
              <a:rPr lang="sr-Latn-RS" altLang="sr-Latn-RS" sz="2000" i="1" dirty="0" smtClean="0">
                <a:latin typeface="Arial" panose="020B0604020202020204" pitchFamily="34" charset="0"/>
                <a:cs typeface="Arial" panose="020B0604020202020204" pitchFamily="34" charset="0"/>
              </a:rPr>
              <a:t> to</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 </a:t>
            </a:r>
            <a:r>
              <a:rPr lang="en" altLang="sr-Latn-RS" sz="2000" i="1" dirty="0" smtClean="0">
                <a:latin typeface="Arial" panose="020B0604020202020204" pitchFamily="34" charset="0"/>
                <a:cs typeface="Arial" panose="020B0604020202020204" pitchFamily="34" charset="0"/>
              </a:rPr>
              <a:t>fight" COPD</a:t>
            </a:r>
            <a:endParaRPr lang="en-GB" altLang="sr-Latn-RS" sz="2000" i="1" dirty="0">
              <a:latin typeface="Arial" panose="020B0604020202020204" pitchFamily="34" charset="0"/>
              <a:cs typeface="Arial" panose="020B0604020202020204" pitchFamily="34" charset="0"/>
            </a:endParaRPr>
          </a:p>
          <a:p>
            <a:pPr eaLnBrk="1" hangingPunct="1">
              <a:spcBef>
                <a:spcPct val="25000"/>
              </a:spcBef>
              <a:spcAft>
                <a:spcPct val="25000"/>
              </a:spcAft>
            </a:pPr>
            <a:r>
              <a:rPr lang="en" altLang="sr-Latn-RS" sz="2000" b="1" i="1" dirty="0">
                <a:latin typeface="Arial" panose="020B0604020202020204" pitchFamily="34" charset="0"/>
                <a:cs typeface="Arial" panose="020B0604020202020204" pitchFamily="34" charset="0"/>
              </a:rPr>
              <a:t>Pharmacotherapy </a:t>
            </a:r>
            <a:r>
              <a:rPr lang="sr-Latn-RS" altLang="sr-Latn-RS" sz="2000" b="1" i="1" dirty="0" smtClean="0">
                <a:latin typeface="Arial" panose="020B0604020202020204" pitchFamily="34" charset="0"/>
                <a:cs typeface="Arial" panose="020B0604020202020204" pitchFamily="34" charset="0"/>
              </a:rPr>
              <a:t>in </a:t>
            </a:r>
            <a:r>
              <a:rPr lang="en" altLang="sr-Latn-RS" sz="2000" b="1" i="1" dirty="0" smtClean="0">
                <a:latin typeface="Arial" panose="020B0604020202020204" pitchFamily="34" charset="0"/>
                <a:cs typeface="Arial" panose="020B0604020202020204" pitchFamily="34" charset="0"/>
              </a:rPr>
              <a:t>COPD </a:t>
            </a:r>
            <a:r>
              <a:rPr lang="sr-Latn-RS" altLang="sr-Latn-RS" sz="2000" b="1" i="1" dirty="0" smtClean="0">
                <a:latin typeface="Arial" panose="020B0604020202020204" pitchFamily="34" charset="0"/>
                <a:cs typeface="Arial" panose="020B0604020202020204" pitchFamily="34" charset="0"/>
              </a:rPr>
              <a:t>treatment is </a:t>
            </a:r>
            <a:r>
              <a:rPr lang="en" altLang="sr-Latn-RS" sz="2000" b="1" i="1" dirty="0" smtClean="0">
                <a:latin typeface="Arial" panose="020B0604020202020204" pitchFamily="34" charset="0"/>
                <a:cs typeface="Arial" panose="020B0604020202020204" pitchFamily="34" charset="0"/>
              </a:rPr>
              <a:t>applie</a:t>
            </a:r>
            <a:r>
              <a:rPr lang="sr-Latn-RS" altLang="sr-Latn-RS" sz="2000" b="1" i="1" dirty="0" smtClean="0">
                <a:latin typeface="Arial" panose="020B0604020202020204" pitchFamily="34" charset="0"/>
                <a:cs typeface="Arial" panose="020B0604020202020204" pitchFamily="34" charset="0"/>
              </a:rPr>
              <a:t>d</a:t>
            </a:r>
            <a:r>
              <a:rPr lang="en" altLang="sr-Latn-RS" sz="2000" b="1" i="1" dirty="0" smtClean="0">
                <a:latin typeface="Arial" panose="020B0604020202020204" pitchFamily="34" charset="0"/>
                <a:cs typeface="Arial" panose="020B0604020202020204" pitchFamily="34" charset="0"/>
              </a:rPr>
              <a:t> </a:t>
            </a:r>
            <a:r>
              <a:rPr lang="sr-Latn-RS" altLang="sr-Latn-RS" sz="2000" b="1" i="1" dirty="0" smtClean="0">
                <a:latin typeface="Arial" panose="020B0604020202020204" pitchFamily="34" charset="0"/>
                <a:cs typeface="Arial" panose="020B0604020202020204" pitchFamily="34" charset="0"/>
              </a:rPr>
              <a:t>in order to </a:t>
            </a:r>
            <a:r>
              <a:rPr lang="en" altLang="sr-Latn-RS" sz="2000" b="1" i="1" dirty="0" smtClean="0">
                <a:latin typeface="Arial" panose="020B0604020202020204" pitchFamily="34" charset="0"/>
                <a:cs typeface="Arial" panose="020B0604020202020204" pitchFamily="34" charset="0"/>
              </a:rPr>
              <a:t>reduce </a:t>
            </a:r>
            <a:r>
              <a:rPr lang="sr-Latn-RS" altLang="sr-Latn-RS" sz="2000" b="1" i="1" dirty="0" smtClean="0">
                <a:latin typeface="Arial" panose="020B0604020202020204" pitchFamily="34" charset="0"/>
                <a:cs typeface="Arial" panose="020B0604020202020204" pitchFamily="34" charset="0"/>
              </a:rPr>
              <a:t>the </a:t>
            </a:r>
            <a:r>
              <a:rPr lang="en" altLang="sr-Latn-RS" sz="2000" b="1" i="1" dirty="0" smtClean="0">
                <a:latin typeface="Arial" panose="020B0604020202020204" pitchFamily="34" charset="0"/>
                <a:cs typeface="Arial" panose="020B0604020202020204" pitchFamily="34" charset="0"/>
              </a:rPr>
              <a:t>symptoms </a:t>
            </a:r>
            <a:r>
              <a:rPr lang="en" altLang="sr-Latn-RS" sz="2000" b="1" i="1" dirty="0">
                <a:latin typeface="Arial" panose="020B0604020202020204" pitchFamily="34" charset="0"/>
                <a:cs typeface="Arial" panose="020B0604020202020204" pitchFamily="34" charset="0"/>
              </a:rPr>
              <a:t>and / or complications </a:t>
            </a:r>
            <a:r>
              <a:rPr lang="en" altLang="sr-Latn-RS" sz="2000" b="1" i="1" dirty="0" smtClean="0">
                <a:latin typeface="Arial" panose="020B0604020202020204" pitchFamily="34" charset="0"/>
                <a:cs typeface="Arial" panose="020B0604020202020204" pitchFamily="34" charset="0"/>
              </a:rPr>
              <a:t>(</a:t>
            </a:r>
            <a:r>
              <a:rPr lang="sr-Latn-RS" altLang="sr-Latn-RS" sz="2000" b="1" i="1" dirty="0" smtClean="0">
                <a:latin typeface="Arial" panose="020B0604020202020204" pitchFamily="34" charset="0"/>
                <a:cs typeface="Arial" panose="020B0604020202020204" pitchFamily="34" charset="0"/>
              </a:rPr>
              <a:t>COPD</a:t>
            </a:r>
            <a:r>
              <a:rPr lang="en" altLang="sr-Latn-RS" sz="2000" b="1" i="1" dirty="0" smtClean="0">
                <a:latin typeface="Arial" panose="020B0604020202020204" pitchFamily="34" charset="0"/>
                <a:cs typeface="Arial" panose="020B0604020202020204" pitchFamily="34" charset="0"/>
              </a:rPr>
              <a:t> exacerbations</a:t>
            </a:r>
            <a:r>
              <a:rPr lang="en" altLang="sr-Latn-RS" sz="2000" i="1" dirty="0" smtClean="0">
                <a:latin typeface="Arial" panose="020B0604020202020204" pitchFamily="34" charset="0"/>
                <a:cs typeface="Arial" panose="020B0604020202020204" pitchFamily="34" charset="0"/>
              </a:rPr>
              <a:t>)</a:t>
            </a:r>
            <a:endParaRPr lang="en-GB" altLang="sr-Latn-RS" sz="2000" i="1" dirty="0">
              <a:latin typeface="Arial" panose="020B0604020202020204" pitchFamily="34" charset="0"/>
              <a:cs typeface="Arial" panose="020B0604020202020204" pitchFamily="34" charset="0"/>
            </a:endParaRPr>
          </a:p>
        </p:txBody>
      </p:sp>
    </p:spTree>
  </p:cSld>
  <p:clrMapOvr>
    <a:masterClrMapping/>
  </p:clrMapOvr>
  <p:transition advTm="44934"/>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 xmlns:a16="http://schemas.microsoft.com/office/drawing/2014/main" id="{7E619092-8551-4FB6-A82D-9B94EA3FAE95}"/>
              </a:ext>
            </a:extLst>
          </p:cNvPr>
          <p:cNvSpPr>
            <a:spLocks noGrp="1" noChangeArrowheads="1"/>
          </p:cNvSpPr>
          <p:nvPr>
            <p:ph type="title"/>
          </p:nvPr>
        </p:nvSpPr>
        <p:spPr bwMode="auto">
          <a:xfrm>
            <a:off x="1349375" y="414338"/>
            <a:ext cx="7350125" cy="879475"/>
          </a:xfrm>
        </p:spPr>
        <p:txBody>
          <a:bodyPr vert="horz" wrap="square" lIns="91440" tIns="45720" rIns="91440" bIns="45720" numCol="1" anchorCtr="0" compatLnSpc="1">
            <a:prstTxWarp prst="textNoShape">
              <a:avLst/>
            </a:prstTxWarp>
          </a:bodyPr>
          <a:lstStyle/>
          <a:p>
            <a:pPr algn="ctr" eaLnBrk="1" hangingPunct="1"/>
            <a:r>
              <a:rPr lang="en" altLang="sr-Latn-RS" b="1" i="1" dirty="0" err="1">
                <a:effectLst/>
                <a:latin typeface="Arial" panose="020B0604020202020204" pitchFamily="34" charset="0"/>
                <a:cs typeface="Arial" panose="020B0604020202020204" pitchFamily="34" charset="0"/>
              </a:rPr>
              <a:t>Education</a:t>
            </a:r>
            <a:endParaRPr lang="en-GB" altLang="sr-Latn-RS" b="1" i="1" dirty="0">
              <a:effectLst/>
              <a:latin typeface="Arial" panose="020B0604020202020204" pitchFamily="34" charset="0"/>
              <a:cs typeface="Arial" panose="020B0604020202020204" pitchFamily="34" charset="0"/>
            </a:endParaRPr>
          </a:p>
        </p:txBody>
      </p:sp>
      <p:sp>
        <p:nvSpPr>
          <p:cNvPr id="160771" name="Rectangle 3">
            <a:extLst>
              <a:ext uri="{FF2B5EF4-FFF2-40B4-BE49-F238E27FC236}">
                <a16:creationId xmlns="" xmlns:a16="http://schemas.microsoft.com/office/drawing/2014/main" id="{450C3864-B036-465A-BE35-60E16A161042}"/>
              </a:ext>
            </a:extLst>
          </p:cNvPr>
          <p:cNvSpPr>
            <a:spLocks noGrp="1" noChangeArrowheads="1"/>
          </p:cNvSpPr>
          <p:nvPr>
            <p:ph idx="1"/>
          </p:nvPr>
        </p:nvSpPr>
        <p:spPr>
          <a:xfrm>
            <a:off x="1258888" y="1328738"/>
            <a:ext cx="7440612" cy="4772025"/>
          </a:xfrm>
          <a:solidFill>
            <a:schemeClr val="accent1">
              <a:lumMod val="20000"/>
              <a:lumOff val="80000"/>
            </a:schemeClr>
          </a:solidFill>
        </p:spPr>
        <p:txBody>
          <a:bodyPr/>
          <a:lstStyle/>
          <a:p>
            <a:pPr eaLnBrk="1" hangingPunct="1">
              <a:lnSpc>
                <a:spcPct val="90000"/>
              </a:lnSpc>
            </a:pPr>
            <a:r>
              <a:rPr lang="en" altLang="sr-Latn-RS" i="1" dirty="0">
                <a:latin typeface="Arial" panose="020B0604020202020204" pitchFamily="34" charset="0"/>
                <a:cs typeface="Arial" panose="020B0604020202020204" pitchFamily="34" charset="0"/>
              </a:rPr>
              <a:t>Should </a:t>
            </a:r>
            <a:r>
              <a:rPr lang="en" altLang="sr-Latn-RS" i="1" dirty="0" smtClean="0">
                <a:latin typeface="Arial" panose="020B0604020202020204" pitchFamily="34" charset="0"/>
                <a:cs typeface="Arial" panose="020B0604020202020204" pitchFamily="34" charset="0"/>
              </a:rPr>
              <a:t>contain </a:t>
            </a:r>
            <a:r>
              <a:rPr lang="en" altLang="sr-Latn-RS" i="1" dirty="0">
                <a:latin typeface="Arial" panose="020B0604020202020204" pitchFamily="34" charset="0"/>
                <a:cs typeface="Arial" panose="020B0604020202020204" pitchFamily="34" charset="0"/>
              </a:rPr>
              <a:t>the following </a:t>
            </a:r>
            <a:r>
              <a:rPr lang="en" altLang="sr-Latn-RS" i="1" dirty="0" smtClean="0">
                <a:latin typeface="Arial" panose="020B0604020202020204" pitchFamily="34" charset="0"/>
                <a:cs typeface="Arial" panose="020B0604020202020204" pitchFamily="34" charset="0"/>
              </a:rPr>
              <a:t>information:</a:t>
            </a:r>
            <a:endParaRPr lang="sr-Latn-CS" altLang="sr-Latn-RS" i="1" dirty="0">
              <a:latin typeface="Arial" panose="020B0604020202020204" pitchFamily="34" charset="0"/>
              <a:cs typeface="Arial" panose="020B0604020202020204" pitchFamily="34" charset="0"/>
            </a:endParaRPr>
          </a:p>
          <a:p>
            <a:pPr eaLnBrk="1" hangingPunct="1">
              <a:lnSpc>
                <a:spcPct val="90000"/>
              </a:lnSpc>
              <a:buFontTx/>
              <a:buNone/>
            </a:pPr>
            <a:endParaRPr lang="en-GB" altLang="sr-Latn-RS" sz="24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a:latin typeface="Arial" panose="020B0604020202020204" pitchFamily="34" charset="0"/>
                <a:cs typeface="Arial" panose="020B0604020202020204" pitchFamily="34" charset="0"/>
              </a:rPr>
              <a:t>Information and tips </a:t>
            </a:r>
            <a:r>
              <a:rPr lang="en" altLang="sr-Latn-RS" sz="2000" i="1" dirty="0" smtClean="0">
                <a:latin typeface="Arial" panose="020B0604020202020204" pitchFamily="34" charset="0"/>
                <a:cs typeface="Arial" panose="020B0604020202020204" pitchFamily="34" charset="0"/>
              </a:rPr>
              <a:t>about </a:t>
            </a:r>
            <a:r>
              <a:rPr lang="en" altLang="sr-Latn-RS" sz="2000" i="1" dirty="0">
                <a:latin typeface="Arial" panose="020B0604020202020204" pitchFamily="34" charset="0"/>
                <a:cs typeface="Arial" panose="020B0604020202020204" pitchFamily="34" charset="0"/>
              </a:rPr>
              <a:t>reduction </a:t>
            </a:r>
            <a:r>
              <a:rPr lang="sr-Latn-RS" altLang="sr-Latn-RS" sz="2000" i="1" dirty="0" smtClean="0">
                <a:latin typeface="Arial" panose="020B0604020202020204" pitchFamily="34" charset="0"/>
                <a:cs typeface="Arial" panose="020B0604020202020204" pitchFamily="34" charset="0"/>
              </a:rPr>
              <a:t>of risk </a:t>
            </a:r>
            <a:r>
              <a:rPr lang="en" altLang="sr-Latn-RS" sz="2000" i="1" dirty="0" smtClean="0">
                <a:latin typeface="Arial" panose="020B0604020202020204" pitchFamily="34" charset="0"/>
                <a:cs typeface="Arial" panose="020B0604020202020204" pitchFamily="34" charset="0"/>
              </a:rPr>
              <a:t>factors</a:t>
            </a:r>
            <a:endParaRPr lang="en-GB" altLang="sr-Latn-RS" sz="20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a:latin typeface="Arial" panose="020B0604020202020204" pitchFamily="34" charset="0"/>
                <a:cs typeface="Arial" panose="020B0604020202020204" pitchFamily="34" charset="0"/>
              </a:rPr>
              <a:t>Information about </a:t>
            </a:r>
            <a:r>
              <a:rPr lang="sr-Latn-RS" altLang="sr-Latn-RS" sz="2000" i="1" dirty="0" smtClean="0">
                <a:latin typeface="Arial" panose="020B0604020202020204" pitchFamily="34" charset="0"/>
                <a:cs typeface="Arial" panose="020B0604020202020204" pitchFamily="34" charset="0"/>
              </a:rPr>
              <a:t>the </a:t>
            </a:r>
            <a:r>
              <a:rPr lang="en" altLang="sr-Latn-RS" sz="2000" i="1" dirty="0" smtClean="0">
                <a:latin typeface="Arial" panose="020B0604020202020204" pitchFamily="34" charset="0"/>
                <a:cs typeface="Arial" panose="020B0604020202020204" pitchFamily="34" charset="0"/>
              </a:rPr>
              <a:t>nature</a:t>
            </a:r>
            <a:r>
              <a:rPr lang="sr-Latn-RS" altLang="sr-Latn-RS" sz="2000" i="1" dirty="0" smtClean="0">
                <a:latin typeface="Arial" panose="020B0604020202020204" pitchFamily="34" charset="0"/>
                <a:cs typeface="Arial" panose="020B0604020202020204" pitchFamily="34" charset="0"/>
              </a:rPr>
              <a:t> of the</a:t>
            </a:r>
            <a:r>
              <a:rPr lang="en" altLang="sr-Latn-RS" sz="2000" i="1" dirty="0" smtClean="0">
                <a:latin typeface="Arial" panose="020B0604020202020204" pitchFamily="34" charset="0"/>
                <a:cs typeface="Arial" panose="020B0604020202020204" pitchFamily="34" charset="0"/>
              </a:rPr>
              <a:t> disease</a:t>
            </a:r>
            <a:endParaRPr lang="en-GB" altLang="sr-Latn-RS" sz="20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a:latin typeface="Arial" panose="020B0604020202020204" pitchFamily="34" charset="0"/>
                <a:cs typeface="Arial" panose="020B0604020202020204" pitchFamily="34" charset="0"/>
              </a:rPr>
              <a:t>Instructions </a:t>
            </a:r>
            <a:r>
              <a:rPr lang="sr-Latn-RS" altLang="sr-Latn-RS" sz="2000" i="1" dirty="0" smtClean="0">
                <a:latin typeface="Arial" panose="020B0604020202020204" pitchFamily="34" charset="0"/>
                <a:cs typeface="Arial" panose="020B0604020202020204" pitchFamily="34" charset="0"/>
              </a:rPr>
              <a:t>on h</a:t>
            </a:r>
            <a:r>
              <a:rPr lang="en" altLang="sr-Latn-RS" sz="2000" i="1" dirty="0" smtClean="0">
                <a:latin typeface="Arial" panose="020B0604020202020204" pitchFamily="34" charset="0"/>
                <a:cs typeface="Arial" panose="020B0604020202020204" pitchFamily="34" charset="0"/>
              </a:rPr>
              <a:t>ow </a:t>
            </a:r>
            <a:r>
              <a:rPr lang="en" altLang="sr-Latn-RS" sz="2000" i="1" dirty="0">
                <a:latin typeface="Arial" panose="020B0604020202020204" pitchFamily="34" charset="0"/>
                <a:cs typeface="Arial" panose="020B0604020202020204" pitchFamily="34" charset="0"/>
              </a:rPr>
              <a:t>to </a:t>
            </a:r>
            <a:r>
              <a:rPr lang="en" altLang="sr-Latn-RS" sz="2000" i="1" dirty="0" smtClean="0">
                <a:latin typeface="Arial" panose="020B0604020202020204" pitchFamily="34" charset="0"/>
                <a:cs typeface="Arial" panose="020B0604020202020204" pitchFamily="34" charset="0"/>
              </a:rPr>
              <a:t>use</a:t>
            </a:r>
            <a:r>
              <a:rPr lang="sr-Latn-RS" altLang="sr-Latn-RS" sz="2000" i="1" dirty="0" smtClean="0">
                <a:latin typeface="Arial" panose="020B0604020202020204" pitchFamily="34" charset="0"/>
                <a:cs typeface="Arial" panose="020B0604020202020204" pitchFamily="34" charset="0"/>
              </a:rPr>
              <a:t> the</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inhalers and </a:t>
            </a:r>
            <a:r>
              <a:rPr lang="sr-Latn-RS" altLang="sr-Latn-RS" sz="2000" i="1" dirty="0" smtClean="0">
                <a:latin typeface="Arial" panose="020B0604020202020204" pitchFamily="34" charset="0"/>
                <a:cs typeface="Arial" panose="020B0604020202020204" pitchFamily="34" charset="0"/>
              </a:rPr>
              <a:t>the other</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therapy</a:t>
            </a:r>
            <a:endParaRPr lang="en-GB" altLang="sr-Latn-RS" sz="20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a:latin typeface="Arial" panose="020B0604020202020204" pitchFamily="34" charset="0"/>
                <a:cs typeface="Arial" panose="020B0604020202020204" pitchFamily="34" charset="0"/>
              </a:rPr>
              <a:t>Strategies </a:t>
            </a:r>
            <a:r>
              <a:rPr lang="sr-Latn-RS" altLang="sr-Latn-RS" sz="2000" i="1" dirty="0" smtClean="0">
                <a:latin typeface="Arial" panose="020B0604020202020204" pitchFamily="34" charset="0"/>
                <a:cs typeface="Arial" panose="020B0604020202020204" pitchFamily="34" charset="0"/>
              </a:rPr>
              <a:t>f</a:t>
            </a:r>
            <a:r>
              <a:rPr lang="en" altLang="sr-Latn-RS" sz="2000" i="1" dirty="0" smtClean="0">
                <a:latin typeface="Arial" panose="020B0604020202020204" pitchFamily="34" charset="0"/>
                <a:cs typeface="Arial" panose="020B0604020202020204" pitchFamily="34" charset="0"/>
              </a:rPr>
              <a:t>or minimization</a:t>
            </a:r>
            <a:r>
              <a:rPr lang="sr-Latn-RS" altLang="sr-Latn-RS" sz="2000" i="1" dirty="0" smtClean="0">
                <a:latin typeface="Arial" panose="020B0604020202020204" pitchFamily="34" charset="0"/>
                <a:cs typeface="Arial" panose="020B0604020202020204" pitchFamily="34" charset="0"/>
              </a:rPr>
              <a:t> of</a:t>
            </a:r>
            <a:r>
              <a:rPr lang="en" altLang="sr-Latn-RS" sz="2000" i="1" dirty="0" smtClean="0">
                <a:latin typeface="Arial" panose="020B0604020202020204" pitchFamily="34" charset="0"/>
                <a:cs typeface="Arial" panose="020B0604020202020204" pitchFamily="34" charset="0"/>
              </a:rPr>
              <a:t> </a:t>
            </a:r>
            <a:r>
              <a:rPr lang="en" altLang="sr-Latn-RS" sz="2000" i="1" dirty="0">
                <a:latin typeface="Arial" panose="020B0604020202020204" pitchFamily="34" charset="0"/>
                <a:cs typeface="Arial" panose="020B0604020202020204" pitchFamily="34" charset="0"/>
              </a:rPr>
              <a:t>difficult breathing</a:t>
            </a:r>
            <a:endParaRPr lang="sr-Latn-CS" altLang="sr-Latn-RS" sz="2000" i="1" dirty="0">
              <a:latin typeface="Arial" panose="020B0604020202020204" pitchFamily="34" charset="0"/>
              <a:cs typeface="Arial" panose="020B0604020202020204" pitchFamily="34" charset="0"/>
            </a:endParaRPr>
          </a:p>
          <a:p>
            <a:pPr lvl="1" eaLnBrk="1" hangingPunct="1">
              <a:lnSpc>
                <a:spcPct val="90000"/>
              </a:lnSpc>
            </a:pPr>
            <a:endParaRPr lang="en-GB" altLang="sr-Latn-RS" sz="2000" i="1" dirty="0">
              <a:latin typeface="Arial" panose="020B0604020202020204" pitchFamily="34" charset="0"/>
              <a:cs typeface="Arial" panose="020B0604020202020204" pitchFamily="34" charset="0"/>
            </a:endParaRPr>
          </a:p>
          <a:p>
            <a:pPr eaLnBrk="1" hangingPunct="1">
              <a:lnSpc>
                <a:spcPct val="90000"/>
              </a:lnSpc>
            </a:pPr>
            <a:r>
              <a:rPr lang="en" altLang="sr-Latn-RS" sz="2400" i="1" dirty="0">
                <a:latin typeface="Arial" panose="020B0604020202020204" pitchFamily="34" charset="0"/>
                <a:cs typeface="Arial" panose="020B0604020202020204" pitchFamily="34" charset="0"/>
              </a:rPr>
              <a:t>For very </a:t>
            </a:r>
            <a:r>
              <a:rPr lang="sr-Latn-RS" altLang="sr-Latn-RS" sz="2400" i="1" dirty="0" smtClean="0">
                <a:latin typeface="Arial" panose="020B0604020202020204" pitchFamily="34" charset="0"/>
                <a:cs typeface="Arial" panose="020B0604020202020204" pitchFamily="34" charset="0"/>
              </a:rPr>
              <a:t>severe</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COPD</a:t>
            </a:r>
            <a:endParaRPr lang="en-GB" altLang="sr-Latn-RS" sz="24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err="1">
                <a:latin typeface="Arial" panose="020B0604020202020204" pitchFamily="34" charset="0"/>
                <a:cs typeface="Arial" panose="020B0604020202020204" pitchFamily="34" charset="0"/>
              </a:rPr>
              <a:t>Information</a:t>
            </a:r>
            <a:r>
              <a:rPr lang="en" altLang="sr-Latn-RS" sz="2000" i="1" dirty="0">
                <a:latin typeface="Arial" panose="020B0604020202020204" pitchFamily="34" charset="0"/>
                <a:cs typeface="Arial" panose="020B0604020202020204" pitchFamily="34" charset="0"/>
              </a:rPr>
              <a:t> about </a:t>
            </a:r>
            <a:r>
              <a:rPr lang="en" altLang="sr-Latn-RS" sz="2000" i="1" dirty="0" err="1">
                <a:latin typeface="Arial" panose="020B0604020202020204" pitchFamily="34" charset="0"/>
                <a:cs typeface="Arial" panose="020B0604020202020204" pitchFamily="34" charset="0"/>
              </a:rPr>
              <a:t>complications</a:t>
            </a:r>
            <a:endParaRPr lang="en-GB" altLang="sr-Latn-RS" sz="2000" i="1" dirty="0">
              <a:latin typeface="Arial" panose="020B0604020202020204" pitchFamily="34" charset="0"/>
              <a:cs typeface="Arial" panose="020B0604020202020204" pitchFamily="34" charset="0"/>
            </a:endParaRPr>
          </a:p>
          <a:p>
            <a:pPr lvl="1" eaLnBrk="1" hangingPunct="1">
              <a:lnSpc>
                <a:spcPct val="90000"/>
              </a:lnSpc>
            </a:pPr>
            <a:r>
              <a:rPr lang="en" altLang="sr-Latn-RS" sz="2000" i="1" dirty="0">
                <a:latin typeface="Arial" panose="020B0604020202020204" pitchFamily="34" charset="0"/>
                <a:cs typeface="Arial" panose="020B0604020202020204" pitchFamily="34" charset="0"/>
              </a:rPr>
              <a:t>Information about </a:t>
            </a:r>
            <a:r>
              <a:rPr lang="sr-Latn-RS" altLang="sr-Latn-RS" sz="2000" i="1" dirty="0" smtClean="0">
                <a:latin typeface="Arial" panose="020B0604020202020204" pitchFamily="34" charset="0"/>
                <a:cs typeface="Arial" panose="020B0604020202020204" pitchFamily="34" charset="0"/>
              </a:rPr>
              <a:t>oxygen </a:t>
            </a:r>
            <a:r>
              <a:rPr lang="en" altLang="sr-Latn-RS" sz="2000" i="1" dirty="0" smtClean="0">
                <a:latin typeface="Arial" panose="020B0604020202020204" pitchFamily="34" charset="0"/>
                <a:cs typeface="Arial" panose="020B0604020202020204" pitchFamily="34" charset="0"/>
              </a:rPr>
              <a:t>therapy</a:t>
            </a:r>
            <a:endParaRPr lang="en-GB" altLang="sr-Latn-RS" sz="2000" i="1" dirty="0">
              <a:latin typeface="Arial" panose="020B0604020202020204" pitchFamily="34" charset="0"/>
              <a:cs typeface="Arial" panose="020B0604020202020204" pitchFamily="34" charset="0"/>
            </a:endParaRPr>
          </a:p>
          <a:p>
            <a:pPr lvl="1" eaLnBrk="1" hangingPunct="1">
              <a:lnSpc>
                <a:spcPct val="90000"/>
              </a:lnSpc>
              <a:buFontTx/>
              <a:buNone/>
            </a:pPr>
            <a:endParaRPr lang="en-GB" altLang="sr-Latn-RS" sz="2000" i="1" dirty="0">
              <a:latin typeface="Arial" panose="020B0604020202020204" pitchFamily="34" charset="0"/>
              <a:cs typeface="Arial" panose="020B0604020202020204" pitchFamily="34" charset="0"/>
            </a:endParaRPr>
          </a:p>
        </p:txBody>
      </p:sp>
      <p:sp>
        <p:nvSpPr>
          <p:cNvPr id="98308" name="Text Box 9">
            <a:extLst>
              <a:ext uri="{FF2B5EF4-FFF2-40B4-BE49-F238E27FC236}">
                <a16:creationId xmlns="" xmlns:a16="http://schemas.microsoft.com/office/drawing/2014/main" id="{919085FB-C54C-46A5-9CAC-54D2A0B9F311}"/>
              </a:ext>
            </a:extLst>
          </p:cNvPr>
          <p:cNvSpPr txBox="1">
            <a:spLocks noChangeArrowheads="1"/>
          </p:cNvSpPr>
          <p:nvPr/>
        </p:nvSpPr>
        <p:spPr bwMode="auto">
          <a:xfrm>
            <a:off x="6323013" y="6200775"/>
            <a:ext cx="27416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sz="1200">
                <a:latin typeface="Gill Sans MT" panose="020B0502020104020203" pitchFamily="34" charset="0"/>
              </a:rPr>
              <a:t>GOLD guidelines. www.goldcopd.com</a:t>
            </a:r>
            <a:endParaRPr lang="fr-FR" altLang="sr-Latn-RS" sz="1200">
              <a:latin typeface="Gill Sans MT" panose="020B0502020104020203" pitchFamily="34" charset="0"/>
            </a:endParaRPr>
          </a:p>
        </p:txBody>
      </p:sp>
      <p:sp>
        <p:nvSpPr>
          <p:cNvPr id="98309" name="TextBox 4">
            <a:extLst>
              <a:ext uri="{FF2B5EF4-FFF2-40B4-BE49-F238E27FC236}">
                <a16:creationId xmlns="" xmlns:a16="http://schemas.microsoft.com/office/drawing/2014/main" id="{7EF98D86-BA8C-4F48-8FE5-7A309A61DE47}"/>
              </a:ext>
            </a:extLst>
          </p:cNvPr>
          <p:cNvSpPr txBox="1">
            <a:spLocks noChangeArrowheads="1"/>
          </p:cNvSpPr>
          <p:nvPr/>
        </p:nvSpPr>
        <p:spPr bwMode="auto">
          <a:xfrm>
            <a:off x="5535613" y="231775"/>
            <a:ext cx="3436937"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59085">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 xmlns:a16="http://schemas.microsoft.com/office/drawing/2014/main" id="{0FD9EEC2-0632-4382-81F1-01F0E5D5DA8F}"/>
              </a:ext>
            </a:extLst>
          </p:cNvPr>
          <p:cNvSpPr>
            <a:spLocks noGrp="1" noChangeArrowheads="1"/>
          </p:cNvSpPr>
          <p:nvPr>
            <p:ph type="title"/>
          </p:nvPr>
        </p:nvSpPr>
        <p:spPr>
          <a:xfrm>
            <a:off x="1550193" y="520700"/>
            <a:ext cx="6931025" cy="804863"/>
          </a:xfrm>
        </p:spPr>
        <p:txBody>
          <a:bodyPr vert="horz" wrap="square" lIns="91440" tIns="45720" rIns="91440" bIns="45720" numCol="1" anchorCtr="0" compatLnSpc="1">
            <a:prstTxWarp prst="textNoShape">
              <a:avLst/>
            </a:prstTxWarp>
            <a:normAutofit/>
          </a:bodyPr>
          <a:lstStyle/>
          <a:p>
            <a:pPr algn="ctr" eaLnBrk="1" hangingPunct="1"/>
            <a:r>
              <a:rPr lang="en" altLang="sr-Latn-RS" sz="4400" b="1" i="1" dirty="0">
                <a:effectLst/>
                <a:latin typeface="Arial" panose="020B0604020202020204" pitchFamily="34" charset="0"/>
                <a:ea typeface="MS PGothic" panose="020B0600070205080204" pitchFamily="34" charset="-128"/>
                <a:cs typeface="Arial" panose="020B0604020202020204" pitchFamily="34" charset="0"/>
              </a:rPr>
              <a:t>Reduction </a:t>
            </a:r>
            <a:r>
              <a:rPr lang="sr-Latn-RS" altLang="sr-Latn-RS" sz="4400" b="1" i="1" dirty="0" smtClean="0">
                <a:effectLst/>
                <a:latin typeface="Arial" panose="020B0604020202020204" pitchFamily="34" charset="0"/>
                <a:ea typeface="MS PGothic" panose="020B0600070205080204" pitchFamily="34" charset="-128"/>
                <a:cs typeface="Arial" panose="020B0604020202020204" pitchFamily="34" charset="0"/>
              </a:rPr>
              <a:t>of risk </a:t>
            </a:r>
            <a:r>
              <a:rPr lang="en" altLang="sr-Latn-RS" sz="4400" b="1" i="1" dirty="0" smtClean="0">
                <a:effectLst/>
                <a:latin typeface="Arial" panose="020B0604020202020204" pitchFamily="34" charset="0"/>
                <a:ea typeface="MS PGothic" panose="020B0600070205080204" pitchFamily="34" charset="-128"/>
                <a:cs typeface="Arial" panose="020B0604020202020204" pitchFamily="34" charset="0"/>
              </a:rPr>
              <a:t>factors</a:t>
            </a:r>
            <a:endParaRPr lang="en-GB" altLang="sr-Latn-RS" sz="4400" b="1" i="1" dirty="0">
              <a:effectLst/>
              <a:latin typeface="Arial" panose="020B0604020202020204" pitchFamily="34" charset="0"/>
              <a:cs typeface="Arial" panose="020B0604020202020204" pitchFamily="34" charset="0"/>
            </a:endParaRPr>
          </a:p>
        </p:txBody>
      </p:sp>
      <p:sp>
        <p:nvSpPr>
          <p:cNvPr id="162819" name="Rectangle 3">
            <a:extLst>
              <a:ext uri="{FF2B5EF4-FFF2-40B4-BE49-F238E27FC236}">
                <a16:creationId xmlns="" xmlns:a16="http://schemas.microsoft.com/office/drawing/2014/main" id="{CD9237CB-A885-4A6F-99AF-47BEA2408F99}"/>
              </a:ext>
            </a:extLst>
          </p:cNvPr>
          <p:cNvSpPr>
            <a:spLocks noGrp="1" noChangeArrowheads="1"/>
          </p:cNvSpPr>
          <p:nvPr>
            <p:ph idx="1"/>
          </p:nvPr>
        </p:nvSpPr>
        <p:spPr>
          <a:xfrm>
            <a:off x="1331913" y="2024063"/>
            <a:ext cx="7367587" cy="3997225"/>
          </a:xfrm>
          <a:solidFill>
            <a:schemeClr val="accent1">
              <a:lumMod val="20000"/>
              <a:lumOff val="80000"/>
            </a:schemeClr>
          </a:solidFill>
        </p:spPr>
        <p:txBody>
          <a:bodyPr/>
          <a:lstStyle/>
          <a:p>
            <a:pPr eaLnBrk="1" hangingPunct="1"/>
            <a:r>
              <a:rPr lang="en" altLang="ja-JP" i="1" dirty="0">
                <a:latin typeface="Arial" panose="020B0604020202020204" pitchFamily="34" charset="0"/>
                <a:ea typeface="MS PGothic" panose="020B0600070205080204" pitchFamily="34" charset="-128"/>
                <a:cs typeface="Arial" panose="020B0604020202020204" pitchFamily="34" charset="0"/>
              </a:rPr>
              <a:t>Reduced exposure </a:t>
            </a:r>
            <a:r>
              <a:rPr lang="sr-Latn-RS" altLang="ja-JP" i="1" dirty="0" smtClean="0">
                <a:latin typeface="Arial" panose="020B0604020202020204" pitchFamily="34" charset="0"/>
                <a:ea typeface="MS PGothic" panose="020B0600070205080204" pitchFamily="34" charset="-128"/>
                <a:cs typeface="Arial" panose="020B0604020202020204" pitchFamily="34" charset="0"/>
              </a:rPr>
              <a:t>to risk </a:t>
            </a:r>
            <a:r>
              <a:rPr lang="en" altLang="ja-JP" i="1" dirty="0" smtClean="0">
                <a:latin typeface="Arial" panose="020B0604020202020204" pitchFamily="34" charset="0"/>
                <a:ea typeface="MS PGothic" panose="020B0600070205080204" pitchFamily="34" charset="-128"/>
                <a:cs typeface="Arial" panose="020B0604020202020204" pitchFamily="34" charset="0"/>
              </a:rPr>
              <a:t>factors, </a:t>
            </a:r>
            <a:r>
              <a:rPr lang="en" altLang="ja-JP" i="1" dirty="0">
                <a:latin typeface="Arial" panose="020B0604020202020204" pitchFamily="34" charset="0"/>
                <a:ea typeface="MS PGothic" panose="020B0600070205080204" pitchFamily="34" charset="-128"/>
                <a:cs typeface="Arial" panose="020B0604020202020204" pitchFamily="34" charset="0"/>
              </a:rPr>
              <a:t>such as tobacco </a:t>
            </a:r>
            <a:r>
              <a:rPr lang="sr-Latn-RS" altLang="ja-JP" i="1" dirty="0" smtClean="0">
                <a:latin typeface="Arial" panose="020B0604020202020204" pitchFamily="34" charset="0"/>
                <a:ea typeface="MS PGothic" panose="020B0600070205080204" pitchFamily="34" charset="-128"/>
                <a:cs typeface="Arial" panose="020B0604020202020204" pitchFamily="34" charset="0"/>
              </a:rPr>
              <a:t>smoke is</a:t>
            </a:r>
            <a:r>
              <a:rPr lang="en" altLang="ja-JP" i="1" dirty="0" smtClean="0">
                <a:latin typeface="Arial" panose="020B0604020202020204" pitchFamily="34" charset="0"/>
                <a:ea typeface="MS PGothic" panose="020B0600070205080204" pitchFamily="34" charset="-128"/>
                <a:cs typeface="Arial" panose="020B0604020202020204" pitchFamily="34" charset="0"/>
              </a:rPr>
              <a:t> </a:t>
            </a:r>
            <a:r>
              <a:rPr lang="en" altLang="ja-JP" i="1" dirty="0">
                <a:latin typeface="Arial" panose="020B0604020202020204" pitchFamily="34" charset="0"/>
                <a:ea typeface="MS PGothic" panose="020B0600070205080204" pitchFamily="34" charset="-128"/>
                <a:cs typeface="Arial" panose="020B0604020202020204" pitchFamily="34" charset="0"/>
              </a:rPr>
              <a:t>important </a:t>
            </a:r>
            <a:r>
              <a:rPr lang="sr-Latn-RS" altLang="ja-JP" i="1" dirty="0" smtClean="0">
                <a:latin typeface="Arial" panose="020B0604020202020204" pitchFamily="34" charset="0"/>
                <a:ea typeface="MS PGothic" panose="020B0600070205080204" pitchFamily="34" charset="-128"/>
                <a:cs typeface="Arial" panose="020B0604020202020204" pitchFamily="34" charset="0"/>
              </a:rPr>
              <a:t>in disease</a:t>
            </a:r>
            <a:r>
              <a:rPr lang="en" altLang="ja-JP" i="1" dirty="0" smtClean="0">
                <a:latin typeface="Arial" panose="020B0604020202020204" pitchFamily="34" charset="0"/>
                <a:ea typeface="MS PGothic" panose="020B0600070205080204" pitchFamily="34" charset="-128"/>
                <a:cs typeface="Arial" panose="020B0604020202020204" pitchFamily="34" charset="0"/>
              </a:rPr>
              <a:t> prevention</a:t>
            </a:r>
            <a:r>
              <a:rPr lang="sr-Latn-RS" altLang="ja-JP" i="1" dirty="0" smtClean="0">
                <a:latin typeface="Arial" panose="020B0604020202020204" pitchFamily="34" charset="0"/>
                <a:ea typeface="MS PGothic" panose="020B0600070205080204" pitchFamily="34" charset="-128"/>
                <a:cs typeface="Arial" panose="020B0604020202020204" pitchFamily="34" charset="0"/>
              </a:rPr>
              <a:t>, prevention of</a:t>
            </a:r>
            <a:r>
              <a:rPr lang="en" altLang="ja-JP" i="1" dirty="0" smtClean="0">
                <a:latin typeface="Arial" panose="020B0604020202020204" pitchFamily="34" charset="0"/>
                <a:ea typeface="MS PGothic" panose="020B0600070205080204" pitchFamily="34" charset="-128"/>
                <a:cs typeface="Arial" panose="020B0604020202020204" pitchFamily="34" charset="0"/>
              </a:rPr>
              <a:t> </a:t>
            </a:r>
            <a:r>
              <a:rPr lang="en" altLang="ja-JP" i="1" dirty="0">
                <a:latin typeface="Arial" panose="020B0604020202020204" pitchFamily="34" charset="0"/>
                <a:ea typeface="MS PGothic" panose="020B0600070205080204" pitchFamily="34" charset="-128"/>
                <a:cs typeface="Arial" panose="020B0604020202020204" pitchFamily="34" charset="0"/>
              </a:rPr>
              <a:t>exacerbations and </a:t>
            </a:r>
            <a:r>
              <a:rPr lang="sr-Latn-RS" altLang="ja-JP" i="1" dirty="0" smtClean="0">
                <a:latin typeface="Arial" panose="020B0604020202020204" pitchFamily="34" charset="0"/>
                <a:ea typeface="MS PGothic" panose="020B0600070205080204" pitchFamily="34" charset="-128"/>
                <a:cs typeface="Arial" panose="020B0604020202020204" pitchFamily="34" charset="0"/>
              </a:rPr>
              <a:t>COPD </a:t>
            </a:r>
            <a:r>
              <a:rPr lang="en" altLang="ja-JP" i="1" dirty="0" smtClean="0">
                <a:latin typeface="Arial" panose="020B0604020202020204" pitchFamily="34" charset="0"/>
                <a:ea typeface="MS PGothic" panose="020B0600070205080204" pitchFamily="34" charset="-128"/>
                <a:cs typeface="Arial" panose="020B0604020202020204" pitchFamily="34" charset="0"/>
              </a:rPr>
              <a:t>progression</a:t>
            </a:r>
            <a:endParaRPr lang="en" altLang="ja-JP" i="1" dirty="0">
              <a:latin typeface="Arial" panose="020B0604020202020204" pitchFamily="34" charset="0"/>
              <a:ea typeface="MS PGothic" panose="020B0600070205080204" pitchFamily="34" charset="-128"/>
              <a:cs typeface="Arial" panose="020B0604020202020204" pitchFamily="34" charset="0"/>
            </a:endParaRPr>
          </a:p>
        </p:txBody>
      </p:sp>
      <p:sp>
        <p:nvSpPr>
          <p:cNvPr id="99332" name="Text Box 7">
            <a:extLst>
              <a:ext uri="{FF2B5EF4-FFF2-40B4-BE49-F238E27FC236}">
                <a16:creationId xmlns="" xmlns:a16="http://schemas.microsoft.com/office/drawing/2014/main" id="{61676BE0-C59A-4E16-9820-82A9D86B595B}"/>
              </a:ext>
            </a:extLst>
          </p:cNvPr>
          <p:cNvSpPr txBox="1">
            <a:spLocks noChangeArrowheads="1"/>
          </p:cNvSpPr>
          <p:nvPr/>
        </p:nvSpPr>
        <p:spPr bwMode="auto">
          <a:xfrm>
            <a:off x="6323013" y="6200775"/>
            <a:ext cx="27416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sz="1200">
                <a:latin typeface="Gill Sans MT" panose="020B0502020104020203" pitchFamily="34" charset="0"/>
              </a:rPr>
              <a:t>GOLD guidelines. www.goldcopd.com</a:t>
            </a:r>
            <a:endParaRPr lang="fr-FR" altLang="sr-Latn-RS" sz="1200">
              <a:latin typeface="Gill Sans MT" panose="020B0502020104020203" pitchFamily="34" charset="0"/>
            </a:endParaRPr>
          </a:p>
        </p:txBody>
      </p:sp>
      <p:sp>
        <p:nvSpPr>
          <p:cNvPr id="99333" name="TextBox 4">
            <a:extLst>
              <a:ext uri="{FF2B5EF4-FFF2-40B4-BE49-F238E27FC236}">
                <a16:creationId xmlns="" xmlns:a16="http://schemas.microsoft.com/office/drawing/2014/main" id="{586DC289-FBA2-4A1B-B6A2-79750F59C4C2}"/>
              </a:ext>
            </a:extLst>
          </p:cNvPr>
          <p:cNvSpPr txBox="1">
            <a:spLocks noChangeArrowheads="1"/>
          </p:cNvSpPr>
          <p:nvPr/>
        </p:nvSpPr>
        <p:spPr bwMode="auto">
          <a:xfrm>
            <a:off x="5546725" y="182563"/>
            <a:ext cx="3389313"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pic>
        <p:nvPicPr>
          <p:cNvPr id="6" name="Picture 2">
            <a:extLst>
              <a:ext uri="{FF2B5EF4-FFF2-40B4-BE49-F238E27FC236}">
                <a16:creationId xmlns="" xmlns:a16="http://schemas.microsoft.com/office/drawing/2014/main" id="{2303B62C-9664-40DA-AC84-1ADF3775CB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9244" y="3877669"/>
            <a:ext cx="208915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ustDataLst>
      <p:tags r:id="rId1"/>
    </p:custDataLst>
  </p:cSld>
  <p:clrMapOvr>
    <a:masterClrMapping/>
  </p:clrMapOvr>
  <p:transition advTm="16002">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 xmlns:a16="http://schemas.microsoft.com/office/drawing/2014/main" id="{8FE7962A-366E-497E-9C60-B58A668B62C1}"/>
              </a:ext>
            </a:extLst>
          </p:cNvPr>
          <p:cNvSpPr>
            <a:spLocks noGrp="1" noChangeArrowheads="1"/>
          </p:cNvSpPr>
          <p:nvPr>
            <p:ph type="title"/>
          </p:nvPr>
        </p:nvSpPr>
        <p:spPr>
          <a:xfrm>
            <a:off x="1259632" y="360362"/>
            <a:ext cx="7509062" cy="1143000"/>
          </a:xfrm>
        </p:spPr>
        <p:txBody>
          <a:bodyPr/>
          <a:lstStyle/>
          <a:p>
            <a:pPr algn="ctr" eaLnBrk="1" fontAlgn="auto" hangingPunct="1">
              <a:spcAft>
                <a:spcPts val="0"/>
              </a:spcAft>
              <a:defRPr/>
            </a:pPr>
            <a:r>
              <a:rPr lang="sr-Latn-RS" b="1" i="1" dirty="0">
                <a:solidFill>
                  <a:schemeClr val="tx2">
                    <a:satMod val="130000"/>
                  </a:schemeClr>
                </a:solidFill>
                <a:effectLst/>
                <a:latin typeface="Arial" panose="020B0604020202020204" pitchFamily="34" charset="0"/>
                <a:cs typeface="Arial" panose="020B0604020202020204" pitchFamily="34" charset="0"/>
              </a:rPr>
              <a:t>S</a:t>
            </a:r>
            <a:r>
              <a:rPr lang="en" b="1" i="1" dirty="0" smtClean="0">
                <a:solidFill>
                  <a:schemeClr val="tx2">
                    <a:satMod val="130000"/>
                  </a:schemeClr>
                </a:solidFill>
                <a:effectLst/>
                <a:latin typeface="Arial" panose="020B0604020202020204" pitchFamily="34" charset="0"/>
                <a:cs typeface="Arial" panose="020B0604020202020204" pitchFamily="34" charset="0"/>
              </a:rPr>
              <a:t>moking</a:t>
            </a:r>
            <a:r>
              <a:rPr lang="sr-Latn-RS" b="1" i="1" dirty="0" smtClean="0">
                <a:solidFill>
                  <a:schemeClr val="tx2">
                    <a:satMod val="130000"/>
                  </a:schemeClr>
                </a:solidFill>
                <a:effectLst/>
                <a:latin typeface="Arial" panose="020B0604020202020204" pitchFamily="34" charset="0"/>
                <a:cs typeface="Arial" panose="020B0604020202020204" pitchFamily="34" charset="0"/>
              </a:rPr>
              <a:t> cessation</a:t>
            </a:r>
            <a:endParaRPr lang="en-GB"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164867" name="Rectangle 3">
            <a:extLst>
              <a:ext uri="{FF2B5EF4-FFF2-40B4-BE49-F238E27FC236}">
                <a16:creationId xmlns="" xmlns:a16="http://schemas.microsoft.com/office/drawing/2014/main" id="{FEF4120B-A87E-41DE-9477-B62542A86EBF}"/>
              </a:ext>
            </a:extLst>
          </p:cNvPr>
          <p:cNvSpPr>
            <a:spLocks noGrp="1" noChangeArrowheads="1"/>
          </p:cNvSpPr>
          <p:nvPr>
            <p:ph idx="1"/>
          </p:nvPr>
        </p:nvSpPr>
        <p:spPr>
          <a:xfrm>
            <a:off x="1289981" y="2420888"/>
            <a:ext cx="7478713" cy="3476625"/>
          </a:xfrm>
          <a:solidFill>
            <a:schemeClr val="accent1">
              <a:lumMod val="20000"/>
              <a:lumOff val="80000"/>
            </a:schemeClr>
          </a:solidFill>
        </p:spPr>
        <p:txBody>
          <a:bodyPr/>
          <a:lstStyle/>
          <a:p>
            <a:pPr eaLnBrk="1" hangingPunct="1">
              <a:lnSpc>
                <a:spcPct val="90000"/>
              </a:lnSpc>
              <a:spcAft>
                <a:spcPct val="20000"/>
              </a:spcAft>
            </a:pPr>
            <a:r>
              <a:rPr lang="en" altLang="sr-Latn-RS" sz="2400" dirty="0">
                <a:latin typeface="Arial" panose="020B0604020202020204" pitchFamily="34" charset="0"/>
                <a:cs typeface="Arial" panose="020B0604020202020204" pitchFamily="34" charset="0"/>
              </a:rPr>
              <a:t>The most </a:t>
            </a:r>
            <a:r>
              <a:rPr lang="en" altLang="sr-Latn-RS" sz="2400" dirty="0" smtClean="0">
                <a:latin typeface="Arial" panose="020B0604020202020204" pitchFamily="34" charset="0"/>
                <a:cs typeface="Arial" panose="020B0604020202020204" pitchFamily="34" charset="0"/>
              </a:rPr>
              <a:t>effective way</a:t>
            </a:r>
            <a:r>
              <a:rPr lang="sr-Latn-RS" altLang="sr-Latn-RS" sz="2400" dirty="0" smtClean="0">
                <a:latin typeface="Arial" panose="020B0604020202020204" pitchFamily="34" charset="0"/>
                <a:cs typeface="Arial" panose="020B0604020202020204" pitchFamily="34" charset="0"/>
              </a:rPr>
              <a:t> to</a:t>
            </a:r>
            <a:r>
              <a:rPr lang="en" altLang="sr-Latn-RS" sz="2400" dirty="0" smtClean="0">
                <a:latin typeface="Arial" panose="020B0604020202020204" pitchFamily="34" charset="0"/>
                <a:cs typeface="Arial" panose="020B0604020202020204" pitchFamily="34" charset="0"/>
              </a:rPr>
              <a:t> </a:t>
            </a:r>
            <a:r>
              <a:rPr lang="en" altLang="sr-Latn-RS" sz="2400" dirty="0">
                <a:latin typeface="Arial" panose="020B0604020202020204" pitchFamily="34" charset="0"/>
                <a:cs typeface="Arial" panose="020B0604020202020204" pitchFamily="34" charset="0"/>
              </a:rPr>
              <a:t>reduce risk from the development </a:t>
            </a:r>
            <a:r>
              <a:rPr lang="sr-Latn-RS" altLang="sr-Latn-RS" sz="2400" dirty="0" smtClean="0">
                <a:latin typeface="Arial" panose="020B0604020202020204" pitchFamily="34" charset="0"/>
                <a:cs typeface="Arial" panose="020B0604020202020204" pitchFamily="34" charset="0"/>
              </a:rPr>
              <a:t>of </a:t>
            </a:r>
            <a:r>
              <a:rPr lang="en" altLang="sr-Latn-RS" sz="2400" dirty="0" smtClean="0">
                <a:latin typeface="Arial" panose="020B0604020202020204" pitchFamily="34" charset="0"/>
                <a:cs typeface="Arial" panose="020B0604020202020204" pitchFamily="34" charset="0"/>
              </a:rPr>
              <a:t>COPD</a:t>
            </a:r>
            <a:r>
              <a:rPr lang="en" altLang="sr-Latn-RS" sz="2400" baseline="30000" dirty="0" smtClean="0">
                <a:latin typeface="Arial" panose="020B0604020202020204" pitchFamily="34" charset="0"/>
                <a:cs typeface="Arial" panose="020B0604020202020204" pitchFamily="34" charset="0"/>
              </a:rPr>
              <a:t> </a:t>
            </a:r>
            <a:r>
              <a:rPr lang="en" altLang="sr-Latn-RS" sz="2400" dirty="0">
                <a:latin typeface="Arial" panose="020B0604020202020204" pitchFamily="34" charset="0"/>
                <a:cs typeface="Arial" panose="020B0604020202020204" pitchFamily="34" charset="0"/>
              </a:rPr>
              <a:t>and </a:t>
            </a:r>
            <a:r>
              <a:rPr lang="sr-Latn-RS" altLang="sr-Latn-RS" sz="2400" dirty="0" smtClean="0">
                <a:latin typeface="Arial" panose="020B0604020202020204" pitchFamily="34" charset="0"/>
                <a:cs typeface="Arial" panose="020B0604020202020204" pitchFamily="34" charset="0"/>
              </a:rPr>
              <a:t>to</a:t>
            </a:r>
            <a:r>
              <a:rPr lang="en" altLang="sr-Latn-RS" sz="2400" dirty="0" smtClean="0">
                <a:latin typeface="Arial" panose="020B0604020202020204" pitchFamily="34" charset="0"/>
                <a:cs typeface="Arial" panose="020B0604020202020204" pitchFamily="34" charset="0"/>
              </a:rPr>
              <a:t> </a:t>
            </a:r>
            <a:r>
              <a:rPr lang="en" altLang="sr-Latn-RS" sz="2400" dirty="0">
                <a:latin typeface="Arial" panose="020B0604020202020204" pitchFamily="34" charset="0"/>
                <a:cs typeface="Arial" panose="020B0604020202020204" pitchFamily="34" charset="0"/>
              </a:rPr>
              <a:t>slow down </a:t>
            </a:r>
            <a:r>
              <a:rPr lang="sr-Latn-RS" altLang="sr-Latn-RS" sz="2400" dirty="0" smtClean="0">
                <a:latin typeface="Arial" panose="020B0604020202020204" pitchFamily="34" charset="0"/>
                <a:cs typeface="Arial" panose="020B0604020202020204" pitchFamily="34" charset="0"/>
              </a:rPr>
              <a:t>the </a:t>
            </a:r>
            <a:r>
              <a:rPr lang="en" altLang="sr-Latn-RS" sz="2400" dirty="0" smtClean="0">
                <a:latin typeface="Arial" panose="020B0604020202020204" pitchFamily="34" charset="0"/>
                <a:cs typeface="Arial" panose="020B0604020202020204" pitchFamily="34" charset="0"/>
              </a:rPr>
              <a:t>decline</a:t>
            </a:r>
            <a:r>
              <a:rPr lang="sr-Latn-RS" altLang="sr-Latn-RS" sz="2400" dirty="0" smtClean="0">
                <a:latin typeface="Arial" panose="020B0604020202020204" pitchFamily="34" charset="0"/>
                <a:cs typeface="Arial" panose="020B0604020202020204" pitchFamily="34" charset="0"/>
              </a:rPr>
              <a:t> of</a:t>
            </a:r>
            <a:r>
              <a:rPr lang="en" altLang="sr-Latn-RS" sz="2400" dirty="0" smtClean="0">
                <a:latin typeface="Arial" panose="020B0604020202020204" pitchFamily="34" charset="0"/>
                <a:cs typeface="Arial" panose="020B0604020202020204" pitchFamily="34" charset="0"/>
              </a:rPr>
              <a:t> </a:t>
            </a:r>
            <a:r>
              <a:rPr lang="en" altLang="sr-Latn-RS" sz="2400" dirty="0">
                <a:latin typeface="Arial" panose="020B0604020202020204" pitchFamily="34" charset="0"/>
                <a:cs typeface="Arial" panose="020B0604020202020204" pitchFamily="34" charset="0"/>
              </a:rPr>
              <a:t>pulmonary </a:t>
            </a:r>
            <a:r>
              <a:rPr lang="en" altLang="sr-Latn-RS" sz="2400" dirty="0" smtClean="0">
                <a:latin typeface="Arial" panose="020B0604020202020204" pitchFamily="34" charset="0"/>
                <a:cs typeface="Arial" panose="020B0604020202020204" pitchFamily="34" charset="0"/>
              </a:rPr>
              <a:t>function</a:t>
            </a:r>
            <a:endParaRPr lang="en-GB" altLang="sr-Latn-RS" sz="2400" baseline="30000" dirty="0">
              <a:latin typeface="Arial" panose="020B0604020202020204" pitchFamily="34" charset="0"/>
              <a:cs typeface="Arial" panose="020B0604020202020204" pitchFamily="34" charset="0"/>
            </a:endParaRPr>
          </a:p>
          <a:p>
            <a:pPr eaLnBrk="1" hangingPunct="1">
              <a:lnSpc>
                <a:spcPct val="90000"/>
              </a:lnSpc>
              <a:spcAft>
                <a:spcPct val="20000"/>
              </a:spcAft>
            </a:pPr>
            <a:r>
              <a:rPr lang="en" altLang="sr-Latn-RS" sz="2400" dirty="0">
                <a:latin typeface="Arial" panose="020B0604020202020204" pitchFamily="34" charset="0"/>
                <a:cs typeface="Arial" panose="020B0604020202020204" pitchFamily="34" charset="0"/>
              </a:rPr>
              <a:t>Reduction </a:t>
            </a:r>
            <a:r>
              <a:rPr lang="sr-Latn-RS" altLang="sr-Latn-RS" sz="2400" dirty="0" smtClean="0">
                <a:latin typeface="Arial" panose="020B0604020202020204" pitchFamily="34" charset="0"/>
                <a:cs typeface="Arial" panose="020B0604020202020204" pitchFamily="34" charset="0"/>
              </a:rPr>
              <a:t>of </a:t>
            </a:r>
            <a:r>
              <a:rPr lang="en" altLang="sr-Latn-RS" sz="2400" dirty="0" smtClean="0">
                <a:latin typeface="Arial" panose="020B0604020202020204" pitchFamily="34" charset="0"/>
                <a:cs typeface="Arial" panose="020B0604020202020204" pitchFamily="34" charset="0"/>
              </a:rPr>
              <a:t>mortality </a:t>
            </a:r>
            <a:r>
              <a:rPr lang="en" altLang="sr-Latn-RS" sz="2400" dirty="0">
                <a:latin typeface="Arial" panose="020B0604020202020204" pitchFamily="34" charset="0"/>
                <a:cs typeface="Arial" panose="020B0604020202020204" pitchFamily="34" charset="0"/>
              </a:rPr>
              <a:t>caused by </a:t>
            </a:r>
            <a:r>
              <a:rPr lang="sr-Latn-RS" altLang="sr-Latn-RS" sz="2400" dirty="0" smtClean="0">
                <a:latin typeface="Arial" panose="020B0604020202020204" pitchFamily="34" charset="0"/>
                <a:cs typeface="Arial" panose="020B0604020202020204" pitchFamily="34" charset="0"/>
              </a:rPr>
              <a:t>lung </a:t>
            </a:r>
            <a:r>
              <a:rPr lang="en" altLang="sr-Latn-RS" sz="2400" dirty="0" smtClean="0">
                <a:latin typeface="Arial" panose="020B0604020202020204" pitchFamily="34" charset="0"/>
                <a:cs typeface="Arial" panose="020B0604020202020204" pitchFamily="34" charset="0"/>
              </a:rPr>
              <a:t>cancer</a:t>
            </a:r>
            <a:r>
              <a:rPr lang="sr-Latn-RS" altLang="sr-Latn-RS" sz="2400" dirty="0" smtClean="0">
                <a:latin typeface="Arial" panose="020B0604020202020204" pitchFamily="34" charset="0"/>
                <a:cs typeface="Arial" panose="020B0604020202020204" pitchFamily="34" charset="0"/>
              </a:rPr>
              <a:t>,</a:t>
            </a:r>
            <a:r>
              <a:rPr lang="en" altLang="sr-Latn-RS" sz="2400" dirty="0" smtClean="0">
                <a:latin typeface="Arial" panose="020B0604020202020204" pitchFamily="34" charset="0"/>
                <a:cs typeface="Arial" panose="020B0604020202020204" pitchFamily="34" charset="0"/>
              </a:rPr>
              <a:t> </a:t>
            </a:r>
            <a:r>
              <a:rPr lang="en" altLang="sr-Latn-RS" sz="2400" dirty="0">
                <a:latin typeface="Arial" panose="020B0604020202020204" pitchFamily="34" charset="0"/>
                <a:cs typeface="Arial" panose="020B0604020202020204" pitchFamily="34" charset="0"/>
              </a:rPr>
              <a:t>cardiovascular diseases and others affiliated diseases</a:t>
            </a:r>
            <a:endParaRPr lang="en-GB" altLang="sr-Latn-RS" sz="2400" baseline="30000" dirty="0">
              <a:latin typeface="Arial" panose="020B0604020202020204" pitchFamily="34" charset="0"/>
              <a:cs typeface="Arial" panose="020B0604020202020204" pitchFamily="34" charset="0"/>
            </a:endParaRPr>
          </a:p>
          <a:p>
            <a:pPr eaLnBrk="1" hangingPunct="1">
              <a:lnSpc>
                <a:spcPct val="90000"/>
              </a:lnSpc>
              <a:spcAft>
                <a:spcPct val="20000"/>
              </a:spcAft>
            </a:pPr>
            <a:r>
              <a:rPr lang="en" altLang="ja-JP" sz="2400" dirty="0">
                <a:latin typeface="Arial" panose="020B0604020202020204" pitchFamily="34" charset="0"/>
                <a:ea typeface="MS PGothic" panose="020B0600070205080204" pitchFamily="34" charset="-128"/>
                <a:cs typeface="Arial" panose="020B0604020202020204" pitchFamily="34" charset="0"/>
              </a:rPr>
              <a:t>Effective </a:t>
            </a:r>
            <a:r>
              <a:rPr lang="en" altLang="ja-JP" sz="2400" dirty="0" smtClean="0">
                <a:latin typeface="Arial" panose="020B0604020202020204" pitchFamily="34" charset="0"/>
                <a:ea typeface="MS PGothic" panose="020B0600070205080204" pitchFamily="34" charset="-128"/>
                <a:cs typeface="Arial" panose="020B0604020202020204" pitchFamily="34" charset="0"/>
              </a:rPr>
              <a:t>pharmacotherapy </a:t>
            </a:r>
            <a:r>
              <a:rPr lang="sr-Latn-RS" altLang="ja-JP" sz="2400" dirty="0" smtClean="0">
                <a:latin typeface="Arial" panose="020B0604020202020204" pitchFamily="34" charset="0"/>
                <a:ea typeface="MS PGothic" panose="020B0600070205080204" pitchFamily="34" charset="-128"/>
                <a:cs typeface="Arial" panose="020B0604020202020204" pitchFamily="34" charset="0"/>
              </a:rPr>
              <a:t>measures </a:t>
            </a:r>
            <a:r>
              <a:rPr lang="en" altLang="ja-JP" sz="2400" dirty="0" smtClean="0">
                <a:latin typeface="Arial" panose="020B0604020202020204" pitchFamily="34" charset="0"/>
                <a:ea typeface="MS PGothic" panose="020B0600070205080204" pitchFamily="34" charset="-128"/>
                <a:cs typeface="Arial" panose="020B0604020202020204" pitchFamily="34" charset="0"/>
              </a:rPr>
              <a:t>are </a:t>
            </a:r>
            <a:r>
              <a:rPr lang="sr-Latn-RS" altLang="ja-JP" sz="2400" dirty="0" smtClean="0">
                <a:latin typeface="Arial" panose="020B0604020202020204" pitchFamily="34" charset="0"/>
                <a:ea typeface="MS PGothic" panose="020B0600070205080204" pitchFamily="34" charset="-128"/>
                <a:cs typeface="Arial" panose="020B0604020202020204" pitchFamily="34" charset="0"/>
              </a:rPr>
              <a:t>also </a:t>
            </a:r>
            <a:r>
              <a:rPr lang="en" altLang="ja-JP" sz="2400" dirty="0" smtClean="0">
                <a:latin typeface="Arial" panose="020B0604020202020204" pitchFamily="34" charset="0"/>
                <a:ea typeface="MS PGothic" panose="020B0600070205080204" pitchFamily="34" charset="-128"/>
                <a:cs typeface="Arial" panose="020B0604020202020204" pitchFamily="34" charset="0"/>
              </a:rPr>
              <a:t>available</a:t>
            </a:r>
            <a:r>
              <a:rPr lang="sr-Latn-RS" altLang="ja-JP" sz="2400" dirty="0" smtClean="0">
                <a:latin typeface="Arial" panose="020B0604020202020204" pitchFamily="34" charset="0"/>
                <a:ea typeface="MS PGothic" panose="020B0600070205080204" pitchFamily="34" charset="-128"/>
                <a:cs typeface="Arial" panose="020B0604020202020204" pitchFamily="34" charset="0"/>
              </a:rPr>
              <a:t> to the </a:t>
            </a:r>
            <a:r>
              <a:rPr lang="en" altLang="ja-JP" sz="2400" dirty="0" smtClean="0">
                <a:latin typeface="Arial" panose="020B0604020202020204" pitchFamily="34" charset="0"/>
                <a:ea typeface="MS PGothic" panose="020B0600070205080204" pitchFamily="34" charset="-128"/>
                <a:cs typeface="Arial" panose="020B0604020202020204" pitchFamily="34" charset="0"/>
              </a:rPr>
              <a:t>patients </a:t>
            </a:r>
            <a:r>
              <a:rPr lang="sr-Latn-RS" altLang="ja-JP" sz="2400" dirty="0" smtClean="0">
                <a:latin typeface="Arial" panose="020B0604020202020204" pitchFamily="34" charset="0"/>
                <a:ea typeface="MS PGothic" panose="020B0600070205080204" pitchFamily="34" charset="-128"/>
                <a:cs typeface="Arial" panose="020B0604020202020204" pitchFamily="34" charset="0"/>
              </a:rPr>
              <a:t>with the purpose of</a:t>
            </a:r>
            <a:r>
              <a:rPr lang="en" altLang="ja-JP" sz="2400" dirty="0" smtClean="0">
                <a:latin typeface="Arial" panose="020B0604020202020204" pitchFamily="34" charset="0"/>
                <a:ea typeface="MS PGothic" panose="020B0600070205080204" pitchFamily="34" charset="-128"/>
                <a:cs typeface="Arial" panose="020B0604020202020204" pitchFamily="34" charset="0"/>
              </a:rPr>
              <a:t> smoking</a:t>
            </a:r>
            <a:r>
              <a:rPr lang="sr-Latn-RS" altLang="ja-JP" sz="2400" dirty="0" smtClean="0">
                <a:latin typeface="Arial" panose="020B0604020202020204" pitchFamily="34" charset="0"/>
                <a:ea typeface="MS PGothic" panose="020B0600070205080204" pitchFamily="34" charset="-128"/>
                <a:cs typeface="Arial" panose="020B0604020202020204" pitchFamily="34" charset="0"/>
              </a:rPr>
              <a:t> cessation</a:t>
            </a:r>
            <a:endParaRPr lang="en-GB" altLang="sr-Latn-RS" sz="2400" dirty="0">
              <a:latin typeface="Arial" panose="020B0604020202020204" pitchFamily="34" charset="0"/>
              <a:cs typeface="Arial" panose="020B0604020202020204" pitchFamily="34" charset="0"/>
            </a:endParaRPr>
          </a:p>
        </p:txBody>
      </p:sp>
    </p:spTree>
    <p:custDataLst>
      <p:tags r:id="rId1"/>
    </p:custDataLst>
  </p:cSld>
  <p:clrMapOvr>
    <a:masterClrMapping/>
  </p:clrMapOvr>
  <p:transition advTm="45149">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 xmlns:a16="http://schemas.microsoft.com/office/drawing/2014/main" id="{3CEFBFF5-1823-4F71-93FA-687A5BD7A6E3}"/>
              </a:ext>
            </a:extLst>
          </p:cNvPr>
          <p:cNvSpPr>
            <a:spLocks noGrp="1" noChangeArrowheads="1"/>
          </p:cNvSpPr>
          <p:nvPr>
            <p:ph type="title"/>
          </p:nvPr>
        </p:nvSpPr>
        <p:spPr bwMode="auto">
          <a:xfrm>
            <a:off x="1158875" y="381000"/>
            <a:ext cx="6509469" cy="838200"/>
          </a:xfrm>
        </p:spPr>
        <p:txBody>
          <a:bodyPr vert="horz" wrap="square" lIns="91440" tIns="45720" rIns="91440" bIns="45720" numCol="1" anchorCtr="0" compatLnSpc="1">
            <a:prstTxWarp prst="textNoShape">
              <a:avLst/>
            </a:prstTxWarp>
          </a:bodyPr>
          <a:lstStyle/>
          <a:p>
            <a:pPr algn="ctr" eaLnBrk="1" hangingPunct="1"/>
            <a:r>
              <a:rPr lang="sr-Latn-RS" altLang="sr-Latn-RS" sz="4400" b="1" i="1" dirty="0">
                <a:solidFill>
                  <a:schemeClr val="tx2"/>
                </a:solidFill>
                <a:effectLst/>
                <a:latin typeface="Arial" panose="020B0604020202020204" pitchFamily="34" charset="0"/>
                <a:cs typeface="Arial" panose="020B0604020202020204" pitchFamily="34" charset="0"/>
              </a:rPr>
              <a:t>S</a:t>
            </a:r>
            <a:r>
              <a:rPr lang="en" altLang="sr-Latn-RS" sz="4400" b="1" i="1" dirty="0" smtClean="0">
                <a:solidFill>
                  <a:schemeClr val="tx2"/>
                </a:solidFill>
                <a:effectLst/>
                <a:latin typeface="Arial" panose="020B0604020202020204" pitchFamily="34" charset="0"/>
                <a:cs typeface="Arial" panose="020B0604020202020204" pitchFamily="34" charset="0"/>
              </a:rPr>
              <a:t>moking</a:t>
            </a:r>
            <a:r>
              <a:rPr lang="sr-Latn-RS" altLang="sr-Latn-RS" sz="4400" b="1" i="1" dirty="0" smtClean="0">
                <a:solidFill>
                  <a:schemeClr val="tx2"/>
                </a:solidFill>
                <a:effectLst/>
                <a:latin typeface="Arial" panose="020B0604020202020204" pitchFamily="34" charset="0"/>
                <a:cs typeface="Arial" panose="020B0604020202020204" pitchFamily="34" charset="0"/>
              </a:rPr>
              <a:t> cessation</a:t>
            </a:r>
            <a:endParaRPr lang="en-US" altLang="sr-Latn-RS" sz="4400" b="1" i="1" dirty="0">
              <a:solidFill>
                <a:schemeClr val="tx2"/>
              </a:solidFill>
              <a:effectLst/>
              <a:latin typeface="Arial" panose="020B0604020202020204" pitchFamily="34" charset="0"/>
              <a:cs typeface="Arial" panose="020B0604020202020204" pitchFamily="34" charset="0"/>
            </a:endParaRPr>
          </a:p>
        </p:txBody>
      </p:sp>
      <p:sp>
        <p:nvSpPr>
          <p:cNvPr id="101379" name="Rectangle 3">
            <a:extLst>
              <a:ext uri="{FF2B5EF4-FFF2-40B4-BE49-F238E27FC236}">
                <a16:creationId xmlns="" xmlns:a16="http://schemas.microsoft.com/office/drawing/2014/main" id="{F24327AD-E235-4D5A-9A4E-648428DD0D7F}"/>
              </a:ext>
            </a:extLst>
          </p:cNvPr>
          <p:cNvSpPr>
            <a:spLocks noGrp="1" noChangeArrowheads="1"/>
          </p:cNvSpPr>
          <p:nvPr>
            <p:ph type="body" sz="half" idx="1"/>
          </p:nvPr>
        </p:nvSpPr>
        <p:spPr>
          <a:xfrm>
            <a:off x="539751" y="1524000"/>
            <a:ext cx="4464298" cy="4353272"/>
          </a:xfrm>
          <a:solidFill>
            <a:schemeClr val="accent1">
              <a:lumMod val="20000"/>
              <a:lumOff val="80000"/>
            </a:schemeClr>
          </a:solidFill>
        </p:spPr>
        <p:txBody>
          <a:bodyPr/>
          <a:lstStyle/>
          <a:p>
            <a:pPr eaLnBrk="1" hangingPunct="1">
              <a:lnSpc>
                <a:spcPct val="90000"/>
              </a:lnSpc>
            </a:pPr>
            <a:r>
              <a:rPr lang="en" altLang="sr-Latn-RS" sz="2400" i="1" dirty="0">
                <a:latin typeface="Arial" panose="020B0604020202020204" pitchFamily="34" charset="0"/>
                <a:cs typeface="Arial" panose="020B0604020202020204" pitchFamily="34" charset="0"/>
              </a:rPr>
              <a:t>The only </a:t>
            </a:r>
            <a:r>
              <a:rPr lang="en" altLang="sr-Latn-RS" sz="2400" i="1" dirty="0" smtClean="0">
                <a:latin typeface="Arial" panose="020B0604020202020204" pitchFamily="34" charset="0"/>
                <a:cs typeface="Arial" panose="020B0604020202020204" pitchFamily="34" charset="0"/>
              </a:rPr>
              <a:t>way </a:t>
            </a:r>
            <a:r>
              <a:rPr lang="sr-Latn-RS" altLang="sr-Latn-RS" sz="2400" i="1" dirty="0" smtClean="0">
                <a:latin typeface="Arial" panose="020B0604020202020204" pitchFamily="34" charset="0"/>
                <a:cs typeface="Arial" panose="020B0604020202020204" pitchFamily="34" charset="0"/>
              </a:rPr>
              <a:t>to</a:t>
            </a:r>
            <a:r>
              <a:rPr lang="en" altLang="sr-Latn-RS" sz="2400" i="1" dirty="0" smtClean="0">
                <a:latin typeface="Arial" panose="020B0604020202020204" pitchFamily="34" charset="0"/>
                <a:cs typeface="Arial" panose="020B0604020202020204" pitchFamily="34" charset="0"/>
              </a:rPr>
              <a:t> prevent </a:t>
            </a:r>
            <a:r>
              <a:rPr lang="en" altLang="sr-Latn-RS" sz="2400" i="1" dirty="0">
                <a:latin typeface="Arial" panose="020B0604020202020204" pitchFamily="34" charset="0"/>
                <a:cs typeface="Arial" panose="020B0604020202020204" pitchFamily="34" charset="0"/>
              </a:rPr>
              <a:t>and </a:t>
            </a:r>
            <a:r>
              <a:rPr lang="sr-Latn-RS" altLang="sr-Latn-RS" sz="2400" i="1" dirty="0" smtClean="0">
                <a:latin typeface="Arial" panose="020B0604020202020204" pitchFamily="34" charset="0"/>
                <a:cs typeface="Arial" panose="020B0604020202020204" pitchFamily="34" charset="0"/>
              </a:rPr>
              <a:t>decelerate </a:t>
            </a:r>
            <a:r>
              <a:rPr lang="en" altLang="sr-Latn-RS" sz="2400" i="1" dirty="0" smtClean="0">
                <a:latin typeface="Arial" panose="020B0604020202020204" pitchFamily="34" charset="0"/>
                <a:cs typeface="Arial" panose="020B0604020202020204" pitchFamily="34" charset="0"/>
              </a:rPr>
              <a:t>disease</a:t>
            </a:r>
            <a:r>
              <a:rPr lang="sr-Latn-RS" altLang="sr-Latn-RS" sz="2400" i="1" dirty="0" smtClean="0">
                <a:latin typeface="Arial" panose="020B0604020202020204" pitchFamily="34" charset="0"/>
                <a:cs typeface="Arial" panose="020B0604020202020204" pitchFamily="34" charset="0"/>
              </a:rPr>
              <a:t> progression</a:t>
            </a:r>
            <a:endParaRPr lang="en-US" altLang="sr-Latn-RS" sz="2400" i="1" dirty="0">
              <a:latin typeface="Arial" panose="020B0604020202020204" pitchFamily="34" charset="0"/>
              <a:cs typeface="Arial" panose="020B0604020202020204" pitchFamily="34" charset="0"/>
            </a:endParaRPr>
          </a:p>
          <a:p>
            <a:pPr eaLnBrk="1" hangingPunct="1">
              <a:lnSpc>
                <a:spcPct val="90000"/>
              </a:lnSpc>
              <a:buFont typeface="Wingdings 3" panose="05040102010807070707" pitchFamily="18" charset="2"/>
              <a:buNone/>
            </a:pPr>
            <a:endParaRPr lang="en-US" altLang="sr-Latn-RS" sz="2400" i="1" dirty="0">
              <a:latin typeface="Arial" panose="020B0604020202020204" pitchFamily="34" charset="0"/>
              <a:cs typeface="Arial" panose="020B0604020202020204" pitchFamily="34" charset="0"/>
            </a:endParaRPr>
          </a:p>
          <a:p>
            <a:pPr eaLnBrk="1" hangingPunct="1">
              <a:lnSpc>
                <a:spcPct val="90000"/>
              </a:lnSpc>
            </a:pPr>
            <a:r>
              <a:rPr lang="sr-Latn-RS" altLang="sr-Latn-RS" sz="2400" i="1" dirty="0" smtClean="0">
                <a:latin typeface="Arial" panose="020B0604020202020204" pitchFamily="34" charset="0"/>
                <a:cs typeface="Arial" panose="020B0604020202020204" pitchFamily="34" charset="0"/>
              </a:rPr>
              <a:t>Slight</a:t>
            </a:r>
            <a:r>
              <a:rPr lang="en" altLang="sr-Latn-RS" sz="2400" i="1" dirty="0" smtClean="0">
                <a:latin typeface="Arial" panose="020B0604020202020204" pitchFamily="34" charset="0"/>
                <a:cs typeface="Arial" panose="020B0604020202020204" pitchFamily="34" charset="0"/>
              </a:rPr>
              <a:t> FEV1</a:t>
            </a:r>
            <a:r>
              <a:rPr lang="sr-Latn-RS" altLang="sr-Latn-RS" sz="2400" i="1" dirty="0" smtClean="0">
                <a:latin typeface="Arial" panose="020B0604020202020204" pitchFamily="34" charset="0"/>
                <a:cs typeface="Arial" panose="020B0604020202020204" pitchFamily="34" charset="0"/>
              </a:rPr>
              <a:t> improvement</a:t>
            </a:r>
            <a:endParaRPr lang="en" altLang="sr-Latn-RS" sz="2400" i="1" dirty="0">
              <a:latin typeface="Arial" panose="020B0604020202020204" pitchFamily="34" charset="0"/>
              <a:cs typeface="Arial" panose="020B0604020202020204" pitchFamily="34" charset="0"/>
            </a:endParaRPr>
          </a:p>
          <a:p>
            <a:pPr eaLnBrk="1" hangingPunct="1">
              <a:lnSpc>
                <a:spcPct val="90000"/>
              </a:lnSpc>
              <a:buFont typeface="Wingdings 3" panose="05040102010807070707" pitchFamily="18" charset="2"/>
              <a:buNone/>
            </a:pPr>
            <a:endParaRPr lang="en-US" altLang="sr-Latn-RS" sz="2400" i="1" dirty="0">
              <a:latin typeface="Arial" panose="020B0604020202020204" pitchFamily="34" charset="0"/>
              <a:cs typeface="Arial" panose="020B0604020202020204" pitchFamily="34" charset="0"/>
            </a:endParaRPr>
          </a:p>
          <a:p>
            <a:pPr eaLnBrk="1" hangingPunct="1">
              <a:lnSpc>
                <a:spcPct val="90000"/>
              </a:lnSpc>
            </a:pPr>
            <a:r>
              <a:rPr lang="en" altLang="sr-Latn-RS" sz="2400" i="1" dirty="0">
                <a:latin typeface="Arial" panose="020B0604020202020204" pitchFamily="34" charset="0"/>
                <a:cs typeface="Arial" panose="020B0604020202020204" pitchFamily="34" charset="0"/>
              </a:rPr>
              <a:t>Degree </a:t>
            </a:r>
            <a:r>
              <a:rPr lang="sr-Latn-RS" altLang="sr-Latn-RS" sz="2400" i="1" dirty="0" smtClean="0">
                <a:latin typeface="Arial" panose="020B0604020202020204" pitchFamily="34" charset="0"/>
                <a:cs typeface="Arial" panose="020B0604020202020204" pitchFamily="34" charset="0"/>
              </a:rPr>
              <a:t>of </a:t>
            </a:r>
            <a:r>
              <a:rPr lang="en" altLang="sr-Latn-RS" sz="2400" i="1" dirty="0" smtClean="0">
                <a:latin typeface="Arial" panose="020B0604020202020204" pitchFamily="34" charset="0"/>
                <a:cs typeface="Arial" panose="020B0604020202020204" pitchFamily="34" charset="0"/>
              </a:rPr>
              <a:t>pulmonary function</a:t>
            </a:r>
            <a:r>
              <a:rPr lang="sr-Latn-RS" altLang="sr-Latn-RS" sz="2400" i="1" dirty="0" smtClean="0">
                <a:latin typeface="Arial" panose="020B0604020202020204" pitchFamily="34" charset="0"/>
                <a:cs typeface="Arial" panose="020B0604020202020204" pitchFamily="34" charset="0"/>
              </a:rPr>
              <a:t> reduction returns to</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the level a </a:t>
            </a:r>
            <a:r>
              <a:rPr lang="en" altLang="sr-Latn-RS" sz="2400" i="1" dirty="0" smtClean="0">
                <a:latin typeface="Arial" panose="020B0604020202020204" pitchFamily="34" charset="0"/>
                <a:cs typeface="Arial" panose="020B0604020202020204" pitchFamily="34" charset="0"/>
              </a:rPr>
              <a:t>non-smoker</a:t>
            </a:r>
            <a:r>
              <a:rPr lang="sr-Latn-RS" altLang="sr-Latn-RS" sz="2400" i="1" dirty="0" smtClean="0">
                <a:latin typeface="Arial" panose="020B0604020202020204" pitchFamily="34" charset="0"/>
                <a:cs typeface="Arial" panose="020B0604020202020204" pitchFamily="34" charset="0"/>
              </a:rPr>
              <a:t> (physiological decrease of lung function with age)</a:t>
            </a:r>
            <a:endParaRPr lang="en-US" altLang="sr-Latn-RS" sz="2400" i="1" dirty="0">
              <a:latin typeface="Arial" panose="020B0604020202020204" pitchFamily="34" charset="0"/>
              <a:cs typeface="Arial" panose="020B0604020202020204" pitchFamily="34" charset="0"/>
            </a:endParaRPr>
          </a:p>
          <a:p>
            <a:pPr eaLnBrk="1" hangingPunct="1">
              <a:lnSpc>
                <a:spcPct val="90000"/>
              </a:lnSpc>
            </a:pPr>
            <a:endParaRPr lang="en-US" altLang="sr-Latn-RS" sz="2800" i="1" dirty="0">
              <a:latin typeface="Arial" panose="020B0604020202020204" pitchFamily="34" charset="0"/>
              <a:cs typeface="Arial" panose="020B0604020202020204" pitchFamily="34" charset="0"/>
            </a:endParaRPr>
          </a:p>
        </p:txBody>
      </p:sp>
      <p:pic>
        <p:nvPicPr>
          <p:cNvPr id="101380" name="Picture 4" descr="pusenje3">
            <a:extLst>
              <a:ext uri="{FF2B5EF4-FFF2-40B4-BE49-F238E27FC236}">
                <a16:creationId xmlns="" xmlns:a16="http://schemas.microsoft.com/office/drawing/2014/main" id="{90D4DF37-E7E4-482E-BA14-4DA602C599E7}"/>
              </a:ext>
            </a:extLst>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219700" y="3429000"/>
            <a:ext cx="3924300" cy="3124200"/>
          </a:xfrm>
        </p:spPr>
      </p:pic>
    </p:spTree>
  </p:cSld>
  <p:clrMapOvr>
    <a:masterClrMapping/>
  </p:clrMapOvr>
  <mc:AlternateContent xmlns:mc="http://schemas.openxmlformats.org/markup-compatibility/2006" xmlns:p14="http://schemas.microsoft.com/office/powerpoint/2010/main">
    <mc:Choice Requires="p14">
      <p:transition spd="slow" p14:dur="2000" advTm="39363"/>
    </mc:Choice>
    <mc:Fallback xmlns="">
      <p:transition spd="slow" advTm="39363"/>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 xmlns:a16="http://schemas.microsoft.com/office/drawing/2014/main" id="{132158E9-144D-4AE7-8CE6-571D55729F1D}"/>
              </a:ext>
            </a:extLst>
          </p:cNvPr>
          <p:cNvSpPr>
            <a:spLocks noChangeArrowheads="1"/>
          </p:cNvSpPr>
          <p:nvPr/>
        </p:nvSpPr>
        <p:spPr bwMode="auto">
          <a:xfrm>
            <a:off x="298450" y="1371600"/>
            <a:ext cx="8810625" cy="5343525"/>
          </a:xfrm>
          <a:prstGeom prst="rect">
            <a:avLst/>
          </a:prstGeom>
          <a:solidFill>
            <a:srgbClr val="FFFFFF"/>
          </a:solidFill>
          <a:ln w="9525">
            <a:solidFill>
              <a:schemeClr val="bg2">
                <a:lumMod val="60000"/>
                <a:lumOff val="40000"/>
              </a:schemeClr>
            </a:solidFill>
            <a:miter lim="800000"/>
            <a:headEnd/>
            <a:tailEnd/>
          </a:ln>
        </p:spPr>
        <p:txBody>
          <a:bodyPr wrap="none" anchor="ctr"/>
          <a:lstStyle/>
          <a:p>
            <a:pPr fontAlgn="auto">
              <a:spcBef>
                <a:spcPts val="0"/>
              </a:spcBef>
              <a:spcAft>
                <a:spcPts val="0"/>
              </a:spcAft>
              <a:defRPr/>
            </a:pPr>
            <a:endParaRPr lang="en-US">
              <a:latin typeface="+mn-lt"/>
              <a:cs typeface="+mn-cs"/>
            </a:endParaRPr>
          </a:p>
        </p:txBody>
      </p:sp>
      <p:sp>
        <p:nvSpPr>
          <p:cNvPr id="102403" name="Line 3">
            <a:extLst>
              <a:ext uri="{FF2B5EF4-FFF2-40B4-BE49-F238E27FC236}">
                <a16:creationId xmlns="" xmlns:a16="http://schemas.microsoft.com/office/drawing/2014/main" id="{E46318B6-94F6-47D1-9515-7BD1663EF884}"/>
              </a:ext>
            </a:extLst>
          </p:cNvPr>
          <p:cNvSpPr>
            <a:spLocks noChangeShapeType="1"/>
          </p:cNvSpPr>
          <p:nvPr/>
        </p:nvSpPr>
        <p:spPr bwMode="auto">
          <a:xfrm flipV="1">
            <a:off x="165576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4" name="Line 4">
            <a:extLst>
              <a:ext uri="{FF2B5EF4-FFF2-40B4-BE49-F238E27FC236}">
                <a16:creationId xmlns="" xmlns:a16="http://schemas.microsoft.com/office/drawing/2014/main" id="{A4E84707-52CA-4820-9351-D726A24A8754}"/>
              </a:ext>
            </a:extLst>
          </p:cNvPr>
          <p:cNvSpPr>
            <a:spLocks noChangeShapeType="1"/>
          </p:cNvSpPr>
          <p:nvPr/>
        </p:nvSpPr>
        <p:spPr bwMode="auto">
          <a:xfrm flipV="1">
            <a:off x="6121400"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5" name="Line 5">
            <a:extLst>
              <a:ext uri="{FF2B5EF4-FFF2-40B4-BE49-F238E27FC236}">
                <a16:creationId xmlns="" xmlns:a16="http://schemas.microsoft.com/office/drawing/2014/main" id="{447F4187-6B07-455C-B910-E5167A78BDDF}"/>
              </a:ext>
            </a:extLst>
          </p:cNvPr>
          <p:cNvSpPr>
            <a:spLocks noChangeShapeType="1"/>
          </p:cNvSpPr>
          <p:nvPr/>
        </p:nvSpPr>
        <p:spPr bwMode="auto">
          <a:xfrm flipV="1">
            <a:off x="5708650"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6" name="Line 6">
            <a:extLst>
              <a:ext uri="{FF2B5EF4-FFF2-40B4-BE49-F238E27FC236}">
                <a16:creationId xmlns="" xmlns:a16="http://schemas.microsoft.com/office/drawing/2014/main" id="{65AB8362-5132-4524-9EAA-DE1D69F2BE61}"/>
              </a:ext>
            </a:extLst>
          </p:cNvPr>
          <p:cNvSpPr>
            <a:spLocks noChangeShapeType="1"/>
          </p:cNvSpPr>
          <p:nvPr/>
        </p:nvSpPr>
        <p:spPr bwMode="auto">
          <a:xfrm flipV="1">
            <a:off x="531336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7" name="Line 7">
            <a:extLst>
              <a:ext uri="{FF2B5EF4-FFF2-40B4-BE49-F238E27FC236}">
                <a16:creationId xmlns="" xmlns:a16="http://schemas.microsoft.com/office/drawing/2014/main" id="{62184D53-E656-46EC-A0D4-BF2813BD4DE2}"/>
              </a:ext>
            </a:extLst>
          </p:cNvPr>
          <p:cNvSpPr>
            <a:spLocks noChangeShapeType="1"/>
          </p:cNvSpPr>
          <p:nvPr/>
        </p:nvSpPr>
        <p:spPr bwMode="auto">
          <a:xfrm flipV="1">
            <a:off x="4902200"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8" name="Line 8">
            <a:extLst>
              <a:ext uri="{FF2B5EF4-FFF2-40B4-BE49-F238E27FC236}">
                <a16:creationId xmlns="" xmlns:a16="http://schemas.microsoft.com/office/drawing/2014/main" id="{DAF7EB64-C854-4F20-BA85-9051AFA41AF7}"/>
              </a:ext>
            </a:extLst>
          </p:cNvPr>
          <p:cNvSpPr>
            <a:spLocks noChangeShapeType="1"/>
          </p:cNvSpPr>
          <p:nvPr/>
        </p:nvSpPr>
        <p:spPr bwMode="auto">
          <a:xfrm flipV="1">
            <a:off x="4489450"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09" name="Line 9">
            <a:extLst>
              <a:ext uri="{FF2B5EF4-FFF2-40B4-BE49-F238E27FC236}">
                <a16:creationId xmlns="" xmlns:a16="http://schemas.microsoft.com/office/drawing/2014/main" id="{557B7D67-5BD6-4CE6-AC3D-D09A2E26F350}"/>
              </a:ext>
            </a:extLst>
          </p:cNvPr>
          <p:cNvSpPr>
            <a:spLocks noChangeShapeType="1"/>
          </p:cNvSpPr>
          <p:nvPr/>
        </p:nvSpPr>
        <p:spPr bwMode="auto">
          <a:xfrm flipV="1">
            <a:off x="409416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0" name="Line 10">
            <a:extLst>
              <a:ext uri="{FF2B5EF4-FFF2-40B4-BE49-F238E27FC236}">
                <a16:creationId xmlns="" xmlns:a16="http://schemas.microsoft.com/office/drawing/2014/main" id="{151C9581-5A27-41F5-89E7-5FD707A53A69}"/>
              </a:ext>
            </a:extLst>
          </p:cNvPr>
          <p:cNvSpPr>
            <a:spLocks noChangeShapeType="1"/>
          </p:cNvSpPr>
          <p:nvPr/>
        </p:nvSpPr>
        <p:spPr bwMode="auto">
          <a:xfrm flipV="1">
            <a:off x="3683000"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1" name="Line 11">
            <a:extLst>
              <a:ext uri="{FF2B5EF4-FFF2-40B4-BE49-F238E27FC236}">
                <a16:creationId xmlns="" xmlns:a16="http://schemas.microsoft.com/office/drawing/2014/main" id="{C32766DE-248C-4825-9501-32FE0596F1D4}"/>
              </a:ext>
            </a:extLst>
          </p:cNvPr>
          <p:cNvSpPr>
            <a:spLocks noChangeShapeType="1"/>
          </p:cNvSpPr>
          <p:nvPr/>
        </p:nvSpPr>
        <p:spPr bwMode="auto">
          <a:xfrm flipV="1">
            <a:off x="328771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2" name="Line 12">
            <a:extLst>
              <a:ext uri="{FF2B5EF4-FFF2-40B4-BE49-F238E27FC236}">
                <a16:creationId xmlns="" xmlns:a16="http://schemas.microsoft.com/office/drawing/2014/main" id="{39A9E985-E89E-458E-AD6F-C9F5C430812E}"/>
              </a:ext>
            </a:extLst>
          </p:cNvPr>
          <p:cNvSpPr>
            <a:spLocks noChangeShapeType="1"/>
          </p:cNvSpPr>
          <p:nvPr/>
        </p:nvSpPr>
        <p:spPr bwMode="auto">
          <a:xfrm flipV="1">
            <a:off x="287496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3" name="Line 13">
            <a:extLst>
              <a:ext uri="{FF2B5EF4-FFF2-40B4-BE49-F238E27FC236}">
                <a16:creationId xmlns="" xmlns:a16="http://schemas.microsoft.com/office/drawing/2014/main" id="{88812349-39E0-40F8-8AB3-8A9B589E345F}"/>
              </a:ext>
            </a:extLst>
          </p:cNvPr>
          <p:cNvSpPr>
            <a:spLocks noChangeShapeType="1"/>
          </p:cNvSpPr>
          <p:nvPr/>
        </p:nvSpPr>
        <p:spPr bwMode="auto">
          <a:xfrm flipV="1">
            <a:off x="2462213"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4" name="Line 14">
            <a:extLst>
              <a:ext uri="{FF2B5EF4-FFF2-40B4-BE49-F238E27FC236}">
                <a16:creationId xmlns="" xmlns:a16="http://schemas.microsoft.com/office/drawing/2014/main" id="{220E8AB5-D14F-403F-B0E6-0859C446A2E6}"/>
              </a:ext>
            </a:extLst>
          </p:cNvPr>
          <p:cNvSpPr>
            <a:spLocks noChangeShapeType="1"/>
          </p:cNvSpPr>
          <p:nvPr/>
        </p:nvSpPr>
        <p:spPr bwMode="auto">
          <a:xfrm flipV="1">
            <a:off x="2066925" y="5502275"/>
            <a:ext cx="0" cy="8255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sr-Latn-RS"/>
          </a:p>
        </p:txBody>
      </p:sp>
      <p:sp>
        <p:nvSpPr>
          <p:cNvPr id="102415" name="Text Box 15">
            <a:extLst>
              <a:ext uri="{FF2B5EF4-FFF2-40B4-BE49-F238E27FC236}">
                <a16:creationId xmlns="" xmlns:a16="http://schemas.microsoft.com/office/drawing/2014/main" id="{542B95A3-0873-4598-83F8-459498AB102E}"/>
              </a:ext>
            </a:extLst>
          </p:cNvPr>
          <p:cNvSpPr txBox="1">
            <a:spLocks noChangeArrowheads="1"/>
          </p:cNvSpPr>
          <p:nvPr/>
        </p:nvSpPr>
        <p:spPr bwMode="auto">
          <a:xfrm>
            <a:off x="6475413" y="1893888"/>
            <a:ext cx="2198687" cy="839787"/>
          </a:xfrm>
          <a:prstGeom prst="rect">
            <a:avLst/>
          </a:prstGeom>
          <a:solidFill>
            <a:schemeClr val="bg2"/>
          </a:solidFill>
          <a:ln w="28575">
            <a:solidFill>
              <a:schemeClr val="tx2"/>
            </a:solidFill>
            <a:miter lim="800000"/>
            <a:headEnd/>
            <a:tailEnd/>
          </a:ln>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90000"/>
              </a:lnSpc>
            </a:pPr>
            <a:r>
              <a:rPr lang="en" altLang="sr-Latn-RS" dirty="0">
                <a:latin typeface="Corbel" panose="020B0503020204020204" pitchFamily="34" charset="0"/>
              </a:rPr>
              <a:t>Non smoker</a:t>
            </a:r>
            <a:r>
              <a:rPr lang="en" altLang="sr-Latn-RS" dirty="0">
                <a:latin typeface="Gill Sans MT" panose="020B0502020104020203" pitchFamily="34" charset="0"/>
              </a:rPr>
              <a:t> </a:t>
            </a:r>
            <a:r>
              <a:rPr lang="en" altLang="sr-Latn-RS" dirty="0">
                <a:latin typeface="Corbel" panose="020B0503020204020204" pitchFamily="34" charset="0"/>
              </a:rPr>
              <a:t>or</a:t>
            </a:r>
            <a:r>
              <a:rPr lang="en" altLang="sr-Latn-RS" dirty="0">
                <a:latin typeface="Gill Sans MT" panose="020B0502020104020203" pitchFamily="34" charset="0"/>
              </a:rPr>
              <a:t> </a:t>
            </a:r>
            <a:r>
              <a:rPr lang="en" altLang="sr-Latn-RS" dirty="0" smtClean="0">
                <a:latin typeface="Corbel" panose="020B0503020204020204" pitchFamily="34" charset="0"/>
              </a:rPr>
              <a:t>not</a:t>
            </a:r>
            <a:r>
              <a:rPr lang="en" altLang="sr-Latn-RS" dirty="0" smtClean="0">
                <a:latin typeface="Gill Sans MT" panose="020B0502020104020203" pitchFamily="34" charset="0"/>
              </a:rPr>
              <a:t> </a:t>
            </a:r>
            <a:r>
              <a:rPr lang="en" altLang="sr-Latn-RS" dirty="0">
                <a:latin typeface="Corbel" panose="020B0503020204020204" pitchFamily="34" charset="0"/>
              </a:rPr>
              <a:t>susceptible</a:t>
            </a:r>
            <a:r>
              <a:rPr lang="en" altLang="sr-Latn-RS" dirty="0">
                <a:latin typeface="Gill Sans MT" panose="020B0502020104020203" pitchFamily="34" charset="0"/>
              </a:rPr>
              <a:t> </a:t>
            </a:r>
            <a:r>
              <a:rPr lang="sr-Latn-RS" altLang="sr-Latn-RS" dirty="0" smtClean="0">
                <a:latin typeface="Gill Sans MT" panose="020B0502020104020203" pitchFamily="34" charset="0"/>
              </a:rPr>
              <a:t>to </a:t>
            </a:r>
            <a:r>
              <a:rPr lang="en" altLang="sr-Latn-RS" dirty="0" smtClean="0">
                <a:latin typeface="Corbel" panose="020B0503020204020204" pitchFamily="34" charset="0"/>
              </a:rPr>
              <a:t>smoking</a:t>
            </a:r>
            <a:endParaRPr lang="sr-Latn-CS" altLang="sr-Latn-RS" dirty="0">
              <a:latin typeface="Gill Sans MT" panose="020B0502020104020203" pitchFamily="34" charset="0"/>
            </a:endParaRPr>
          </a:p>
        </p:txBody>
      </p:sp>
      <p:sp>
        <p:nvSpPr>
          <p:cNvPr id="102416" name="Text Box 16">
            <a:extLst>
              <a:ext uri="{FF2B5EF4-FFF2-40B4-BE49-F238E27FC236}">
                <a16:creationId xmlns="" xmlns:a16="http://schemas.microsoft.com/office/drawing/2014/main" id="{0B56C19B-61E0-4689-B919-5D708376BE91}"/>
              </a:ext>
            </a:extLst>
          </p:cNvPr>
          <p:cNvSpPr txBox="1">
            <a:spLocks noChangeArrowheads="1"/>
          </p:cNvSpPr>
          <p:nvPr/>
        </p:nvSpPr>
        <p:spPr bwMode="auto">
          <a:xfrm>
            <a:off x="6475413" y="3360738"/>
            <a:ext cx="1532792" cy="369332"/>
          </a:xfrm>
          <a:prstGeom prst="rect">
            <a:avLst/>
          </a:prstGeom>
          <a:solidFill>
            <a:schemeClr val="bg2"/>
          </a:solidFill>
          <a:ln w="28575">
            <a:solidFill>
              <a:schemeClr val="tx2"/>
            </a:solidFill>
            <a:miter lim="800000"/>
            <a:headEnd/>
            <a:tailEnd/>
          </a:ln>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sr-Latn-RS" altLang="sr-Latn-RS" dirty="0">
                <a:latin typeface="Corbel" panose="020B0503020204020204" pitchFamily="34" charset="0"/>
              </a:rPr>
              <a:t>S</a:t>
            </a:r>
            <a:r>
              <a:rPr lang="en" altLang="sr-Latn-RS" dirty="0" smtClean="0">
                <a:latin typeface="Corbel" panose="020B0503020204020204" pitchFamily="34" charset="0"/>
              </a:rPr>
              <a:t>topped</a:t>
            </a:r>
            <a:r>
              <a:rPr lang="en" altLang="sr-Latn-RS" dirty="0" smtClean="0">
                <a:latin typeface="Gill Sans MT" panose="020B0502020104020203" pitchFamily="34" charset="0"/>
              </a:rPr>
              <a:t> </a:t>
            </a:r>
            <a:r>
              <a:rPr lang="en" altLang="sr-Latn-RS" dirty="0">
                <a:latin typeface="Corbel" panose="020B0503020204020204" pitchFamily="34" charset="0"/>
              </a:rPr>
              <a:t>at </a:t>
            </a:r>
            <a:r>
              <a:rPr lang="en" altLang="sr-Latn-RS" dirty="0">
                <a:latin typeface="Gill Sans MT" panose="020B0502020104020203" pitchFamily="34" charset="0"/>
              </a:rPr>
              <a:t>45</a:t>
            </a:r>
          </a:p>
        </p:txBody>
      </p:sp>
      <p:sp>
        <p:nvSpPr>
          <p:cNvPr id="102417" name="Text Box 17">
            <a:extLst>
              <a:ext uri="{FF2B5EF4-FFF2-40B4-BE49-F238E27FC236}">
                <a16:creationId xmlns="" xmlns:a16="http://schemas.microsoft.com/office/drawing/2014/main" id="{09A52150-85BC-4215-840A-B90AED45E3DD}"/>
              </a:ext>
            </a:extLst>
          </p:cNvPr>
          <p:cNvSpPr txBox="1">
            <a:spLocks noChangeArrowheads="1"/>
          </p:cNvSpPr>
          <p:nvPr/>
        </p:nvSpPr>
        <p:spPr bwMode="auto">
          <a:xfrm>
            <a:off x="1468438" y="3260725"/>
            <a:ext cx="22669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lnSpc>
                <a:spcPct val="90000"/>
              </a:lnSpc>
            </a:pPr>
            <a:r>
              <a:rPr lang="en" altLang="sr-Latn-RS" dirty="0">
                <a:latin typeface="Corbel" panose="020B0503020204020204" pitchFamily="34" charset="0"/>
              </a:rPr>
              <a:t>A smoker</a:t>
            </a:r>
            <a:r>
              <a:rPr lang="en" altLang="sr-Latn-RS" dirty="0">
                <a:latin typeface="Gill Sans MT" panose="020B0502020104020203" pitchFamily="34" charset="0"/>
              </a:rPr>
              <a:t> </a:t>
            </a:r>
            <a:r>
              <a:rPr lang="en" altLang="sr-Latn-RS" dirty="0" smtClean="0">
                <a:latin typeface="Corbel" panose="020B0503020204020204" pitchFamily="34" charset="0"/>
              </a:rPr>
              <a:t>su</a:t>
            </a:r>
            <a:r>
              <a:rPr lang="sr-Latn-RS" altLang="sr-Latn-RS" dirty="0" smtClean="0">
                <a:latin typeface="Corbel" panose="020B0503020204020204" pitchFamily="34" charset="0"/>
              </a:rPr>
              <a:t>sceptible to</a:t>
            </a:r>
            <a:r>
              <a:rPr lang="en" altLang="sr-Latn-RS" dirty="0" smtClean="0">
                <a:latin typeface="Gill Sans MT" panose="020B0502020104020203" pitchFamily="34" charset="0"/>
              </a:rPr>
              <a:t> </a:t>
            </a:r>
            <a:r>
              <a:rPr lang="en" altLang="sr-Latn-RS" dirty="0" smtClean="0">
                <a:latin typeface="Corbel" panose="020B0503020204020204" pitchFamily="34" charset="0"/>
              </a:rPr>
              <a:t>smok</a:t>
            </a:r>
            <a:r>
              <a:rPr lang="sr-Latn-RS" altLang="sr-Latn-RS" dirty="0" smtClean="0">
                <a:latin typeface="Corbel" panose="020B0503020204020204" pitchFamily="34" charset="0"/>
              </a:rPr>
              <a:t>e</a:t>
            </a:r>
            <a:endParaRPr lang="de-DE" altLang="sr-Latn-RS" dirty="0">
              <a:latin typeface="Gill Sans MT" panose="020B0502020104020203" pitchFamily="34" charset="0"/>
            </a:endParaRPr>
          </a:p>
        </p:txBody>
      </p:sp>
      <p:sp>
        <p:nvSpPr>
          <p:cNvPr id="102418" name="Text Box 18">
            <a:extLst>
              <a:ext uri="{FF2B5EF4-FFF2-40B4-BE49-F238E27FC236}">
                <a16:creationId xmlns="" xmlns:a16="http://schemas.microsoft.com/office/drawing/2014/main" id="{1BB91CD9-598D-4EB7-A204-C450A8ED68C9}"/>
              </a:ext>
            </a:extLst>
          </p:cNvPr>
          <p:cNvSpPr txBox="1">
            <a:spLocks noChangeArrowheads="1"/>
          </p:cNvSpPr>
          <p:nvPr/>
        </p:nvSpPr>
        <p:spPr bwMode="auto">
          <a:xfrm>
            <a:off x="6475413" y="4672013"/>
            <a:ext cx="1487487" cy="369887"/>
          </a:xfrm>
          <a:prstGeom prst="rect">
            <a:avLst/>
          </a:prstGeom>
          <a:solidFill>
            <a:schemeClr val="bg2"/>
          </a:solidFill>
          <a:ln w="28575">
            <a:solidFill>
              <a:schemeClr val="tx2"/>
            </a:solidFill>
            <a:miter lim="800000"/>
            <a:headEnd/>
            <a:tailEnd/>
          </a:ln>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 altLang="sr-Latn-RS">
                <a:latin typeface="Corbel" panose="020B0503020204020204" pitchFamily="34" charset="0"/>
              </a:rPr>
              <a:t>Stopped</a:t>
            </a:r>
            <a:r>
              <a:rPr lang="en" altLang="sr-Latn-RS">
                <a:latin typeface="Gill Sans MT" panose="020B0502020104020203" pitchFamily="34" charset="0"/>
              </a:rPr>
              <a:t> </a:t>
            </a:r>
            <a:r>
              <a:rPr lang="en" altLang="sr-Latn-RS">
                <a:latin typeface="Corbel" panose="020B0503020204020204" pitchFamily="34" charset="0"/>
              </a:rPr>
              <a:t>at </a:t>
            </a:r>
            <a:r>
              <a:rPr lang="en" altLang="sr-Latn-RS">
                <a:latin typeface="Gill Sans MT" panose="020B0502020104020203" pitchFamily="34" charset="0"/>
              </a:rPr>
              <a:t>65</a:t>
            </a:r>
          </a:p>
        </p:txBody>
      </p:sp>
      <p:sp>
        <p:nvSpPr>
          <p:cNvPr id="102419" name="Line 19">
            <a:extLst>
              <a:ext uri="{FF2B5EF4-FFF2-40B4-BE49-F238E27FC236}">
                <a16:creationId xmlns="" xmlns:a16="http://schemas.microsoft.com/office/drawing/2014/main" id="{29472224-DF5E-4A5F-824C-DA9BDDB3BE4A}"/>
              </a:ext>
            </a:extLst>
          </p:cNvPr>
          <p:cNvSpPr>
            <a:spLocks noChangeShapeType="1"/>
          </p:cNvSpPr>
          <p:nvPr/>
        </p:nvSpPr>
        <p:spPr bwMode="auto">
          <a:xfrm>
            <a:off x="1179513" y="2797175"/>
            <a:ext cx="82550" cy="15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0" name="Line 20">
            <a:extLst>
              <a:ext uri="{FF2B5EF4-FFF2-40B4-BE49-F238E27FC236}">
                <a16:creationId xmlns="" xmlns:a16="http://schemas.microsoft.com/office/drawing/2014/main" id="{3907ED72-8887-4C46-8EF6-EE90EE5EB3EC}"/>
              </a:ext>
            </a:extLst>
          </p:cNvPr>
          <p:cNvSpPr>
            <a:spLocks noChangeShapeType="1"/>
          </p:cNvSpPr>
          <p:nvPr/>
        </p:nvSpPr>
        <p:spPr bwMode="auto">
          <a:xfrm>
            <a:off x="1179513" y="3692525"/>
            <a:ext cx="825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1" name="Line 21">
            <a:extLst>
              <a:ext uri="{FF2B5EF4-FFF2-40B4-BE49-F238E27FC236}">
                <a16:creationId xmlns="" xmlns:a16="http://schemas.microsoft.com/office/drawing/2014/main" id="{9C414F6F-1091-4DC3-ADAC-B22DB07CB777}"/>
              </a:ext>
            </a:extLst>
          </p:cNvPr>
          <p:cNvSpPr>
            <a:spLocks noChangeShapeType="1"/>
          </p:cNvSpPr>
          <p:nvPr/>
        </p:nvSpPr>
        <p:spPr bwMode="auto">
          <a:xfrm>
            <a:off x="1179513" y="4587875"/>
            <a:ext cx="82550" cy="15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2" name="Line 22">
            <a:extLst>
              <a:ext uri="{FF2B5EF4-FFF2-40B4-BE49-F238E27FC236}">
                <a16:creationId xmlns="" xmlns:a16="http://schemas.microsoft.com/office/drawing/2014/main" id="{1DB866F4-421E-4C9C-AA36-B6BE778EE43F}"/>
              </a:ext>
            </a:extLst>
          </p:cNvPr>
          <p:cNvSpPr>
            <a:spLocks noChangeShapeType="1"/>
          </p:cNvSpPr>
          <p:nvPr/>
        </p:nvSpPr>
        <p:spPr bwMode="auto">
          <a:xfrm>
            <a:off x="1179513" y="5502275"/>
            <a:ext cx="4943475" cy="15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3" name="Line 23">
            <a:extLst>
              <a:ext uri="{FF2B5EF4-FFF2-40B4-BE49-F238E27FC236}">
                <a16:creationId xmlns="" xmlns:a16="http://schemas.microsoft.com/office/drawing/2014/main" id="{CC97A3B7-FC67-489F-BDE9-AF086AE41A4B}"/>
              </a:ext>
            </a:extLst>
          </p:cNvPr>
          <p:cNvSpPr>
            <a:spLocks noChangeShapeType="1"/>
          </p:cNvSpPr>
          <p:nvPr/>
        </p:nvSpPr>
        <p:spPr bwMode="auto">
          <a:xfrm>
            <a:off x="1263650" y="5157788"/>
            <a:ext cx="4857750" cy="1587"/>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4" name="Line 24">
            <a:extLst>
              <a:ext uri="{FF2B5EF4-FFF2-40B4-BE49-F238E27FC236}">
                <a16:creationId xmlns="" xmlns:a16="http://schemas.microsoft.com/office/drawing/2014/main" id="{7053CA2B-FAB6-4715-8F4F-8E1A1B8FFF86}"/>
              </a:ext>
            </a:extLst>
          </p:cNvPr>
          <p:cNvSpPr>
            <a:spLocks noChangeShapeType="1"/>
          </p:cNvSpPr>
          <p:nvPr/>
        </p:nvSpPr>
        <p:spPr bwMode="auto">
          <a:xfrm>
            <a:off x="1263650" y="4411663"/>
            <a:ext cx="4862513" cy="1587"/>
          </a:xfrm>
          <a:prstGeom prst="line">
            <a:avLst/>
          </a:prstGeom>
          <a:noFill/>
          <a:ln w="19050">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5" name="Line 25">
            <a:extLst>
              <a:ext uri="{FF2B5EF4-FFF2-40B4-BE49-F238E27FC236}">
                <a16:creationId xmlns="" xmlns:a16="http://schemas.microsoft.com/office/drawing/2014/main" id="{2A4B6EE3-C378-47C2-A6B8-4DD4CED2371D}"/>
              </a:ext>
            </a:extLst>
          </p:cNvPr>
          <p:cNvSpPr>
            <a:spLocks noChangeShapeType="1"/>
          </p:cNvSpPr>
          <p:nvPr/>
        </p:nvSpPr>
        <p:spPr bwMode="auto">
          <a:xfrm flipV="1">
            <a:off x="5435600" y="4846638"/>
            <a:ext cx="1025525" cy="22225"/>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6" name="Line 26">
            <a:extLst>
              <a:ext uri="{FF2B5EF4-FFF2-40B4-BE49-F238E27FC236}">
                <a16:creationId xmlns="" xmlns:a16="http://schemas.microsoft.com/office/drawing/2014/main" id="{5FA040EB-511B-430E-B5AE-9B4987C8672F}"/>
              </a:ext>
            </a:extLst>
          </p:cNvPr>
          <p:cNvSpPr>
            <a:spLocks noChangeShapeType="1"/>
          </p:cNvSpPr>
          <p:nvPr/>
        </p:nvSpPr>
        <p:spPr bwMode="auto">
          <a:xfrm>
            <a:off x="4633913" y="3544888"/>
            <a:ext cx="1814512"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27" name="Freeform 27">
            <a:extLst>
              <a:ext uri="{FF2B5EF4-FFF2-40B4-BE49-F238E27FC236}">
                <a16:creationId xmlns="" xmlns:a16="http://schemas.microsoft.com/office/drawing/2014/main" id="{D173B2FB-1103-41F5-B9B0-54B6E13E6498}"/>
              </a:ext>
            </a:extLst>
          </p:cNvPr>
          <p:cNvSpPr>
            <a:spLocks/>
          </p:cNvSpPr>
          <p:nvPr/>
        </p:nvSpPr>
        <p:spPr bwMode="auto">
          <a:xfrm>
            <a:off x="1262063" y="1911350"/>
            <a:ext cx="3771900" cy="3251200"/>
          </a:xfrm>
          <a:custGeom>
            <a:avLst/>
            <a:gdLst>
              <a:gd name="T0" fmla="*/ 0 w 2496"/>
              <a:gd name="T1" fmla="*/ 0 h 2160"/>
              <a:gd name="T2" fmla="*/ 2147483647 w 2496"/>
              <a:gd name="T3" fmla="*/ 2147483647 h 2160"/>
              <a:gd name="T4" fmla="*/ 2147483647 w 2496"/>
              <a:gd name="T5" fmla="*/ 2147483647 h 2160"/>
              <a:gd name="T6" fmla="*/ 2147483647 w 2496"/>
              <a:gd name="T7" fmla="*/ 2147483647 h 2160"/>
              <a:gd name="T8" fmla="*/ 2147483647 w 2496"/>
              <a:gd name="T9" fmla="*/ 2147483647 h 2160"/>
              <a:gd name="T10" fmla="*/ 2147483647 w 2496"/>
              <a:gd name="T11" fmla="*/ 2147483647 h 2160"/>
              <a:gd name="T12" fmla="*/ 0 60000 65536"/>
              <a:gd name="T13" fmla="*/ 0 60000 65536"/>
              <a:gd name="T14" fmla="*/ 0 60000 65536"/>
              <a:gd name="T15" fmla="*/ 0 60000 65536"/>
              <a:gd name="T16" fmla="*/ 0 60000 65536"/>
              <a:gd name="T17" fmla="*/ 0 60000 65536"/>
              <a:gd name="T18" fmla="*/ 0 w 2496"/>
              <a:gd name="T19" fmla="*/ 0 h 2160"/>
              <a:gd name="T20" fmla="*/ 2496 w 2496"/>
              <a:gd name="T21" fmla="*/ 2160 h 2160"/>
            </a:gdLst>
            <a:ahLst/>
            <a:cxnLst>
              <a:cxn ang="T12">
                <a:pos x="T0" y="T1"/>
              </a:cxn>
              <a:cxn ang="T13">
                <a:pos x="T2" y="T3"/>
              </a:cxn>
              <a:cxn ang="T14">
                <a:pos x="T4" y="T5"/>
              </a:cxn>
              <a:cxn ang="T15">
                <a:pos x="T6" y="T7"/>
              </a:cxn>
              <a:cxn ang="T16">
                <a:pos x="T8" y="T9"/>
              </a:cxn>
              <a:cxn ang="T17">
                <a:pos x="T10" y="T11"/>
              </a:cxn>
            </a:cxnLst>
            <a:rect l="T18" t="T19" r="T20" b="T21"/>
            <a:pathLst>
              <a:path w="2496" h="2160">
                <a:moveTo>
                  <a:pt x="0" y="0"/>
                </a:moveTo>
                <a:cubicBezTo>
                  <a:pt x="74" y="28"/>
                  <a:pt x="299" y="101"/>
                  <a:pt x="443" y="171"/>
                </a:cubicBezTo>
                <a:cubicBezTo>
                  <a:pt x="587" y="241"/>
                  <a:pt x="710" y="311"/>
                  <a:pt x="864" y="418"/>
                </a:cubicBezTo>
                <a:cubicBezTo>
                  <a:pt x="1018" y="525"/>
                  <a:pt x="1212" y="674"/>
                  <a:pt x="1367" y="811"/>
                </a:cubicBezTo>
                <a:cubicBezTo>
                  <a:pt x="1522" y="948"/>
                  <a:pt x="1609" y="1016"/>
                  <a:pt x="1797" y="1241"/>
                </a:cubicBezTo>
                <a:cubicBezTo>
                  <a:pt x="1985" y="1466"/>
                  <a:pt x="2351" y="1969"/>
                  <a:pt x="2496" y="2160"/>
                </a:cubicBezTo>
              </a:path>
            </a:pathLst>
          </a:custGeom>
          <a:noFill/>
          <a:ln w="31750">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102428" name="Freeform 28">
            <a:extLst>
              <a:ext uri="{FF2B5EF4-FFF2-40B4-BE49-F238E27FC236}">
                <a16:creationId xmlns="" xmlns:a16="http://schemas.microsoft.com/office/drawing/2014/main" id="{3BB32C08-0274-4959-BCD2-BF64A1842CAA}"/>
              </a:ext>
            </a:extLst>
          </p:cNvPr>
          <p:cNvSpPr>
            <a:spLocks/>
          </p:cNvSpPr>
          <p:nvPr/>
        </p:nvSpPr>
        <p:spPr bwMode="auto">
          <a:xfrm>
            <a:off x="3125788" y="2943225"/>
            <a:ext cx="2451100" cy="1235075"/>
          </a:xfrm>
          <a:custGeom>
            <a:avLst/>
            <a:gdLst>
              <a:gd name="T0" fmla="*/ 0 w 1641"/>
              <a:gd name="T1" fmla="*/ 2147483647 h 817"/>
              <a:gd name="T2" fmla="*/ 2147483647 w 1641"/>
              <a:gd name="T3" fmla="*/ 2147483647 h 817"/>
              <a:gd name="T4" fmla="*/ 2147483647 w 1641"/>
              <a:gd name="T5" fmla="*/ 2147483647 h 817"/>
              <a:gd name="T6" fmla="*/ 2147483647 w 1641"/>
              <a:gd name="T7" fmla="*/ 2147483647 h 817"/>
              <a:gd name="T8" fmla="*/ 0 60000 65536"/>
              <a:gd name="T9" fmla="*/ 0 60000 65536"/>
              <a:gd name="T10" fmla="*/ 0 60000 65536"/>
              <a:gd name="T11" fmla="*/ 0 60000 65536"/>
              <a:gd name="T12" fmla="*/ 0 w 1641"/>
              <a:gd name="T13" fmla="*/ 0 h 817"/>
              <a:gd name="T14" fmla="*/ 1641 w 1641"/>
              <a:gd name="T15" fmla="*/ 817 h 817"/>
            </a:gdLst>
            <a:ahLst/>
            <a:cxnLst>
              <a:cxn ang="T8">
                <a:pos x="T0" y="T1"/>
              </a:cxn>
              <a:cxn ang="T9">
                <a:pos x="T2" y="T3"/>
              </a:cxn>
              <a:cxn ang="T10">
                <a:pos x="T4" y="T5"/>
              </a:cxn>
              <a:cxn ang="T11">
                <a:pos x="T6" y="T7"/>
              </a:cxn>
            </a:cxnLst>
            <a:rect l="T12" t="T13" r="T14" b="T15"/>
            <a:pathLst>
              <a:path w="1641" h="817">
                <a:moveTo>
                  <a:pt x="0" y="12"/>
                </a:moveTo>
                <a:cubicBezTo>
                  <a:pt x="43" y="20"/>
                  <a:pt x="107" y="0"/>
                  <a:pt x="256" y="58"/>
                </a:cubicBezTo>
                <a:cubicBezTo>
                  <a:pt x="405" y="116"/>
                  <a:pt x="665" y="232"/>
                  <a:pt x="896" y="359"/>
                </a:cubicBezTo>
                <a:cubicBezTo>
                  <a:pt x="1127" y="486"/>
                  <a:pt x="1486" y="722"/>
                  <a:pt x="1641" y="817"/>
                </a:cubicBezTo>
              </a:path>
            </a:pathLst>
          </a:custGeom>
          <a:noFill/>
          <a:ln w="31750">
            <a:solidFill>
              <a:srgbClr val="FF66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102429" name="Freeform 30">
            <a:extLst>
              <a:ext uri="{FF2B5EF4-FFF2-40B4-BE49-F238E27FC236}">
                <a16:creationId xmlns="" xmlns:a16="http://schemas.microsoft.com/office/drawing/2014/main" id="{14854624-117F-4716-A3C3-DA42D4346F27}"/>
              </a:ext>
            </a:extLst>
          </p:cNvPr>
          <p:cNvSpPr>
            <a:spLocks/>
          </p:cNvSpPr>
          <p:nvPr/>
        </p:nvSpPr>
        <p:spPr bwMode="auto">
          <a:xfrm>
            <a:off x="1262063" y="1911350"/>
            <a:ext cx="4278312" cy="1228725"/>
          </a:xfrm>
          <a:custGeom>
            <a:avLst/>
            <a:gdLst>
              <a:gd name="T0" fmla="*/ 0 w 2832"/>
              <a:gd name="T1" fmla="*/ 0 h 816"/>
              <a:gd name="T2" fmla="*/ 2147483647 w 2832"/>
              <a:gd name="T3" fmla="*/ 2147483647 h 816"/>
              <a:gd name="T4" fmla="*/ 2147483647 w 2832"/>
              <a:gd name="T5" fmla="*/ 2147483647 h 816"/>
              <a:gd name="T6" fmla="*/ 2147483647 w 2832"/>
              <a:gd name="T7" fmla="*/ 2147483647 h 816"/>
              <a:gd name="T8" fmla="*/ 2147483647 w 2832"/>
              <a:gd name="T9" fmla="*/ 2147483647 h 816"/>
              <a:gd name="T10" fmla="*/ 0 60000 65536"/>
              <a:gd name="T11" fmla="*/ 0 60000 65536"/>
              <a:gd name="T12" fmla="*/ 0 60000 65536"/>
              <a:gd name="T13" fmla="*/ 0 60000 65536"/>
              <a:gd name="T14" fmla="*/ 0 60000 65536"/>
              <a:gd name="T15" fmla="*/ 0 w 2832"/>
              <a:gd name="T16" fmla="*/ 0 h 816"/>
              <a:gd name="T17" fmla="*/ 2832 w 2832"/>
              <a:gd name="T18" fmla="*/ 816 h 816"/>
            </a:gdLst>
            <a:ahLst/>
            <a:cxnLst>
              <a:cxn ang="T10">
                <a:pos x="T0" y="T1"/>
              </a:cxn>
              <a:cxn ang="T11">
                <a:pos x="T2" y="T3"/>
              </a:cxn>
              <a:cxn ang="T12">
                <a:pos x="T4" y="T5"/>
              </a:cxn>
              <a:cxn ang="T13">
                <a:pos x="T6" y="T7"/>
              </a:cxn>
              <a:cxn ang="T14">
                <a:pos x="T8" y="T9"/>
              </a:cxn>
            </a:cxnLst>
            <a:rect l="T15" t="T16" r="T17" b="T18"/>
            <a:pathLst>
              <a:path w="2832" h="816">
                <a:moveTo>
                  <a:pt x="0" y="0"/>
                </a:moveTo>
                <a:cubicBezTo>
                  <a:pt x="83" y="7"/>
                  <a:pt x="279" y="11"/>
                  <a:pt x="496" y="43"/>
                </a:cubicBezTo>
                <a:cubicBezTo>
                  <a:pt x="713" y="75"/>
                  <a:pt x="1031" y="123"/>
                  <a:pt x="1301" y="190"/>
                </a:cubicBezTo>
                <a:cubicBezTo>
                  <a:pt x="1571" y="257"/>
                  <a:pt x="1859" y="342"/>
                  <a:pt x="2114" y="446"/>
                </a:cubicBezTo>
                <a:cubicBezTo>
                  <a:pt x="2369" y="550"/>
                  <a:pt x="2683" y="739"/>
                  <a:pt x="2832" y="816"/>
                </a:cubicBezTo>
              </a:path>
            </a:pathLst>
          </a:custGeom>
          <a:noFill/>
          <a:ln w="25400">
            <a:solidFill>
              <a:srgbClr val="1EACC8"/>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102430" name="Freeform 31">
            <a:extLst>
              <a:ext uri="{FF2B5EF4-FFF2-40B4-BE49-F238E27FC236}">
                <a16:creationId xmlns="" xmlns:a16="http://schemas.microsoft.com/office/drawing/2014/main" id="{1DEA026C-F76B-477E-AF47-C52C35582DBA}"/>
              </a:ext>
            </a:extLst>
          </p:cNvPr>
          <p:cNvSpPr>
            <a:spLocks/>
          </p:cNvSpPr>
          <p:nvPr/>
        </p:nvSpPr>
        <p:spPr bwMode="auto">
          <a:xfrm>
            <a:off x="1262063" y="1911350"/>
            <a:ext cx="4278312" cy="1011238"/>
          </a:xfrm>
          <a:custGeom>
            <a:avLst/>
            <a:gdLst>
              <a:gd name="T0" fmla="*/ 0 w 2832"/>
              <a:gd name="T1" fmla="*/ 0 h 672"/>
              <a:gd name="T2" fmla="*/ 2147483647 w 2832"/>
              <a:gd name="T3" fmla="*/ 2147483647 h 672"/>
              <a:gd name="T4" fmla="*/ 2147483647 w 2832"/>
              <a:gd name="T5" fmla="*/ 2147483647 h 672"/>
              <a:gd name="T6" fmla="*/ 2147483647 w 2832"/>
              <a:gd name="T7" fmla="*/ 2147483647 h 672"/>
              <a:gd name="T8" fmla="*/ 2147483647 w 2832"/>
              <a:gd name="T9" fmla="*/ 2147483647 h 672"/>
              <a:gd name="T10" fmla="*/ 0 60000 65536"/>
              <a:gd name="T11" fmla="*/ 0 60000 65536"/>
              <a:gd name="T12" fmla="*/ 0 60000 65536"/>
              <a:gd name="T13" fmla="*/ 0 60000 65536"/>
              <a:gd name="T14" fmla="*/ 0 60000 65536"/>
              <a:gd name="T15" fmla="*/ 0 w 2832"/>
              <a:gd name="T16" fmla="*/ 0 h 672"/>
              <a:gd name="T17" fmla="*/ 2832 w 2832"/>
              <a:gd name="T18" fmla="*/ 672 h 672"/>
            </a:gdLst>
            <a:ahLst/>
            <a:cxnLst>
              <a:cxn ang="T10">
                <a:pos x="T0" y="T1"/>
              </a:cxn>
              <a:cxn ang="T11">
                <a:pos x="T2" y="T3"/>
              </a:cxn>
              <a:cxn ang="T12">
                <a:pos x="T4" y="T5"/>
              </a:cxn>
              <a:cxn ang="T13">
                <a:pos x="T6" y="T7"/>
              </a:cxn>
              <a:cxn ang="T14">
                <a:pos x="T8" y="T9"/>
              </a:cxn>
            </a:cxnLst>
            <a:rect l="T15" t="T16" r="T17" b="T18"/>
            <a:pathLst>
              <a:path w="2832" h="672">
                <a:moveTo>
                  <a:pt x="0" y="0"/>
                </a:moveTo>
                <a:cubicBezTo>
                  <a:pt x="102" y="6"/>
                  <a:pt x="363" y="6"/>
                  <a:pt x="615" y="34"/>
                </a:cubicBezTo>
                <a:cubicBezTo>
                  <a:pt x="867" y="62"/>
                  <a:pt x="1250" y="114"/>
                  <a:pt x="1511" y="171"/>
                </a:cubicBezTo>
                <a:cubicBezTo>
                  <a:pt x="1772" y="228"/>
                  <a:pt x="1958" y="290"/>
                  <a:pt x="2178" y="373"/>
                </a:cubicBezTo>
                <a:cubicBezTo>
                  <a:pt x="2398" y="456"/>
                  <a:pt x="2696" y="610"/>
                  <a:pt x="2832" y="672"/>
                </a:cubicBezTo>
              </a:path>
            </a:pathLst>
          </a:custGeom>
          <a:noFill/>
          <a:ln w="25400">
            <a:solidFill>
              <a:srgbClr val="1EACC8"/>
            </a:solidFill>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102431" name="Text Box 32">
            <a:extLst>
              <a:ext uri="{FF2B5EF4-FFF2-40B4-BE49-F238E27FC236}">
                <a16:creationId xmlns="" xmlns:a16="http://schemas.microsoft.com/office/drawing/2014/main" id="{C97E3289-8D67-4DE6-8986-B33F0B8CD91B}"/>
              </a:ext>
            </a:extLst>
          </p:cNvPr>
          <p:cNvSpPr txBox="1">
            <a:spLocks noChangeArrowheads="1"/>
          </p:cNvSpPr>
          <p:nvPr/>
        </p:nvSpPr>
        <p:spPr bwMode="auto">
          <a:xfrm>
            <a:off x="1314450" y="5108575"/>
            <a:ext cx="1328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en" altLang="sr-Latn-RS" dirty="0" smtClean="0">
                <a:latin typeface="Corbel" panose="020B0503020204020204" pitchFamily="34" charset="0"/>
              </a:rPr>
              <a:t>D</a:t>
            </a:r>
            <a:r>
              <a:rPr lang="sr-Latn-RS" altLang="sr-Latn-RS" dirty="0" smtClean="0">
                <a:latin typeface="Corbel" panose="020B0503020204020204" pitchFamily="34" charset="0"/>
              </a:rPr>
              <a:t>eath</a:t>
            </a:r>
            <a:endParaRPr lang="de-DE" altLang="sr-Latn-RS" dirty="0">
              <a:latin typeface="Gill Sans MT" panose="020B0502020104020203" pitchFamily="34" charset="0"/>
            </a:endParaRPr>
          </a:p>
        </p:txBody>
      </p:sp>
      <p:sp>
        <p:nvSpPr>
          <p:cNvPr id="102432" name="Text Box 33">
            <a:extLst>
              <a:ext uri="{FF2B5EF4-FFF2-40B4-BE49-F238E27FC236}">
                <a16:creationId xmlns="" xmlns:a16="http://schemas.microsoft.com/office/drawing/2014/main" id="{C7B548B8-E12A-49C8-8CCB-F8502CC70435}"/>
              </a:ext>
            </a:extLst>
          </p:cNvPr>
          <p:cNvSpPr txBox="1">
            <a:spLocks noChangeArrowheads="1"/>
          </p:cNvSpPr>
          <p:nvPr/>
        </p:nvSpPr>
        <p:spPr bwMode="auto">
          <a:xfrm>
            <a:off x="1314450" y="4100513"/>
            <a:ext cx="268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pPr>
            <a:r>
              <a:rPr lang="sr-Latn-RS" altLang="sr-Latn-RS" dirty="0" smtClean="0">
                <a:latin typeface="Corbel" panose="020B0503020204020204" pitchFamily="34" charset="0"/>
              </a:rPr>
              <a:t>Inv</a:t>
            </a:r>
            <a:r>
              <a:rPr lang="en" altLang="sr-Latn-RS" dirty="0" smtClean="0">
                <a:latin typeface="Corbel" panose="020B0503020204020204" pitchFamily="34" charset="0"/>
              </a:rPr>
              <a:t>alidity</a:t>
            </a:r>
            <a:endParaRPr lang="de-DE" altLang="sr-Latn-RS" dirty="0">
              <a:latin typeface="Gill Sans MT" panose="020B0502020104020203" pitchFamily="34" charset="0"/>
            </a:endParaRPr>
          </a:p>
        </p:txBody>
      </p:sp>
      <p:sp>
        <p:nvSpPr>
          <p:cNvPr id="102433" name="Text Box 34">
            <a:extLst>
              <a:ext uri="{FF2B5EF4-FFF2-40B4-BE49-F238E27FC236}">
                <a16:creationId xmlns="" xmlns:a16="http://schemas.microsoft.com/office/drawing/2014/main" id="{AFE1D3F8-B244-4CB3-8E37-228AE8F61777}"/>
              </a:ext>
            </a:extLst>
          </p:cNvPr>
          <p:cNvSpPr txBox="1">
            <a:spLocks noChangeArrowheads="1"/>
          </p:cNvSpPr>
          <p:nvPr/>
        </p:nvSpPr>
        <p:spPr bwMode="auto">
          <a:xfrm>
            <a:off x="1119188"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25</a:t>
            </a:r>
          </a:p>
        </p:txBody>
      </p:sp>
      <p:sp>
        <p:nvSpPr>
          <p:cNvPr id="102434" name="Text Box 35">
            <a:extLst>
              <a:ext uri="{FF2B5EF4-FFF2-40B4-BE49-F238E27FC236}">
                <a16:creationId xmlns="" xmlns:a16="http://schemas.microsoft.com/office/drawing/2014/main" id="{7CE56533-3E08-43D3-A369-CA80F3E93F58}"/>
              </a:ext>
            </a:extLst>
          </p:cNvPr>
          <p:cNvSpPr txBox="1">
            <a:spLocks noChangeArrowheads="1"/>
          </p:cNvSpPr>
          <p:nvPr/>
        </p:nvSpPr>
        <p:spPr bwMode="auto">
          <a:xfrm>
            <a:off x="552450" y="1733550"/>
            <a:ext cx="5794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a:latin typeface="Gill Sans MT" panose="020B0502020104020203" pitchFamily="34" charset="0"/>
              </a:rPr>
              <a:t>100</a:t>
            </a:r>
          </a:p>
        </p:txBody>
      </p:sp>
      <p:sp>
        <p:nvSpPr>
          <p:cNvPr id="102435" name="Text Box 36">
            <a:extLst>
              <a:ext uri="{FF2B5EF4-FFF2-40B4-BE49-F238E27FC236}">
                <a16:creationId xmlns="" xmlns:a16="http://schemas.microsoft.com/office/drawing/2014/main" id="{2F33ABA0-8345-4E0C-8438-9DF279BBF69E}"/>
              </a:ext>
            </a:extLst>
          </p:cNvPr>
          <p:cNvSpPr txBox="1">
            <a:spLocks noChangeArrowheads="1"/>
          </p:cNvSpPr>
          <p:nvPr/>
        </p:nvSpPr>
        <p:spPr bwMode="auto">
          <a:xfrm>
            <a:off x="552450" y="2633663"/>
            <a:ext cx="5794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a:latin typeface="Gill Sans MT" panose="020B0502020104020203" pitchFamily="34" charset="0"/>
              </a:rPr>
              <a:t>75</a:t>
            </a:r>
          </a:p>
        </p:txBody>
      </p:sp>
      <p:sp>
        <p:nvSpPr>
          <p:cNvPr id="102436" name="Text Box 37">
            <a:extLst>
              <a:ext uri="{FF2B5EF4-FFF2-40B4-BE49-F238E27FC236}">
                <a16:creationId xmlns="" xmlns:a16="http://schemas.microsoft.com/office/drawing/2014/main" id="{F3684EC3-BE26-489D-87C1-4D2B268D8008}"/>
              </a:ext>
            </a:extLst>
          </p:cNvPr>
          <p:cNvSpPr txBox="1">
            <a:spLocks noChangeArrowheads="1"/>
          </p:cNvSpPr>
          <p:nvPr/>
        </p:nvSpPr>
        <p:spPr bwMode="auto">
          <a:xfrm>
            <a:off x="552450" y="5335588"/>
            <a:ext cx="5794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a:latin typeface="Gill Sans MT" panose="020B0502020104020203" pitchFamily="34" charset="0"/>
              </a:rPr>
              <a:t>0</a:t>
            </a:r>
          </a:p>
        </p:txBody>
      </p:sp>
      <p:sp>
        <p:nvSpPr>
          <p:cNvPr id="102437" name="Text Box 38">
            <a:extLst>
              <a:ext uri="{FF2B5EF4-FFF2-40B4-BE49-F238E27FC236}">
                <a16:creationId xmlns="" xmlns:a16="http://schemas.microsoft.com/office/drawing/2014/main" id="{0A169F74-FB54-44F1-B10B-B6719592B0E8}"/>
              </a:ext>
            </a:extLst>
          </p:cNvPr>
          <p:cNvSpPr txBox="1">
            <a:spLocks noChangeArrowheads="1"/>
          </p:cNvSpPr>
          <p:nvPr/>
        </p:nvSpPr>
        <p:spPr bwMode="auto">
          <a:xfrm>
            <a:off x="552450" y="3521075"/>
            <a:ext cx="5794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a:latin typeface="Gill Sans MT" panose="020B0502020104020203" pitchFamily="34" charset="0"/>
              </a:rPr>
              <a:t>50</a:t>
            </a:r>
          </a:p>
        </p:txBody>
      </p:sp>
      <p:sp>
        <p:nvSpPr>
          <p:cNvPr id="102438" name="Text Box 39">
            <a:extLst>
              <a:ext uri="{FF2B5EF4-FFF2-40B4-BE49-F238E27FC236}">
                <a16:creationId xmlns="" xmlns:a16="http://schemas.microsoft.com/office/drawing/2014/main" id="{192A3637-EB5F-4DA9-A15A-B477D5D9B571}"/>
              </a:ext>
            </a:extLst>
          </p:cNvPr>
          <p:cNvSpPr txBox="1">
            <a:spLocks noChangeArrowheads="1"/>
          </p:cNvSpPr>
          <p:nvPr/>
        </p:nvSpPr>
        <p:spPr bwMode="auto">
          <a:xfrm>
            <a:off x="552450" y="4421188"/>
            <a:ext cx="5794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 altLang="sr-Latn-RS">
                <a:latin typeface="Gill Sans MT" panose="020B0502020104020203" pitchFamily="34" charset="0"/>
              </a:rPr>
              <a:t>25</a:t>
            </a:r>
          </a:p>
        </p:txBody>
      </p:sp>
      <p:sp>
        <p:nvSpPr>
          <p:cNvPr id="102439" name="Text Box 40">
            <a:extLst>
              <a:ext uri="{FF2B5EF4-FFF2-40B4-BE49-F238E27FC236}">
                <a16:creationId xmlns="" xmlns:a16="http://schemas.microsoft.com/office/drawing/2014/main" id="{C13E447B-3E2F-460D-95EB-09F441C1117E}"/>
              </a:ext>
            </a:extLst>
          </p:cNvPr>
          <p:cNvSpPr txBox="1">
            <a:spLocks noChangeArrowheads="1"/>
          </p:cNvSpPr>
          <p:nvPr/>
        </p:nvSpPr>
        <p:spPr bwMode="auto">
          <a:xfrm rot="-5400000">
            <a:off x="-1894681" y="3569494"/>
            <a:ext cx="4824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dirty="0">
                <a:latin typeface="Gill Sans MT" panose="020B0502020104020203" pitchFamily="34" charset="0"/>
              </a:rPr>
              <a:t>FEV </a:t>
            </a:r>
            <a:r>
              <a:rPr lang="en" altLang="sr-Latn-RS" baseline="-25000" dirty="0">
                <a:latin typeface="Gill Sans MT" panose="020B0502020104020203" pitchFamily="34" charset="0"/>
              </a:rPr>
              <a:t>1 </a:t>
            </a:r>
            <a:r>
              <a:rPr lang="en" altLang="sr-Latn-RS" dirty="0">
                <a:latin typeface="Gill Sans MT" panose="020B0502020104020203" pitchFamily="34" charset="0"/>
              </a:rPr>
              <a:t>(% </a:t>
            </a:r>
            <a:r>
              <a:rPr lang="en" altLang="sr-Latn-RS" dirty="0">
                <a:latin typeface="Corbel" panose="020B0503020204020204" pitchFamily="34" charset="0"/>
              </a:rPr>
              <a:t>in</a:t>
            </a:r>
            <a:r>
              <a:rPr lang="en" altLang="sr-Latn-RS" dirty="0">
                <a:latin typeface="Gill Sans MT" panose="020B0502020104020203" pitchFamily="34" charset="0"/>
              </a:rPr>
              <a:t> </a:t>
            </a:r>
            <a:r>
              <a:rPr lang="en" altLang="sr-Latn-RS" dirty="0" smtClean="0">
                <a:latin typeface="Corbel" panose="020B0503020204020204" pitchFamily="34" charset="0"/>
              </a:rPr>
              <a:t>relation</a:t>
            </a:r>
            <a:r>
              <a:rPr lang="en" altLang="sr-Latn-RS" dirty="0" smtClean="0">
                <a:latin typeface="Gill Sans MT" panose="020B0502020104020203" pitchFamily="34" charset="0"/>
              </a:rPr>
              <a:t> </a:t>
            </a:r>
            <a:r>
              <a:rPr lang="sr-Latn-RS" altLang="sr-Latn-RS" dirty="0" smtClean="0">
                <a:latin typeface="Corbel" panose="020B0503020204020204" pitchFamily="34" charset="0"/>
              </a:rPr>
              <a:t>to</a:t>
            </a:r>
            <a:r>
              <a:rPr lang="en" altLang="sr-Latn-RS" dirty="0" smtClean="0">
                <a:latin typeface="Corbel" panose="020B0503020204020204" pitchFamily="34" charset="0"/>
              </a:rPr>
              <a:t> </a:t>
            </a:r>
            <a:r>
              <a:rPr lang="en" altLang="sr-Latn-RS" dirty="0">
                <a:latin typeface="Gill Sans MT" panose="020B0502020104020203" pitchFamily="34" charset="0"/>
              </a:rPr>
              <a:t>the 25th </a:t>
            </a:r>
            <a:r>
              <a:rPr lang="en" altLang="sr-Latn-RS" dirty="0" smtClean="0">
                <a:latin typeface="Corbel" panose="020B0503020204020204" pitchFamily="34" charset="0"/>
              </a:rPr>
              <a:t>year</a:t>
            </a:r>
            <a:r>
              <a:rPr lang="sr-Latn-RS" altLang="sr-Latn-RS" dirty="0" smtClean="0">
                <a:latin typeface="Corbel" panose="020B0503020204020204" pitchFamily="34" charset="0"/>
              </a:rPr>
              <a:t> of life</a:t>
            </a:r>
            <a:r>
              <a:rPr lang="en" altLang="sr-Latn-RS" dirty="0" smtClean="0">
                <a:latin typeface="Corbel" panose="020B0503020204020204" pitchFamily="34" charset="0"/>
              </a:rPr>
              <a:t> </a:t>
            </a:r>
            <a:r>
              <a:rPr lang="en" altLang="sr-Latn-RS" dirty="0">
                <a:latin typeface="Gill Sans MT" panose="020B0502020104020203" pitchFamily="34" charset="0"/>
              </a:rPr>
              <a:t>)</a:t>
            </a:r>
          </a:p>
        </p:txBody>
      </p:sp>
      <p:sp>
        <p:nvSpPr>
          <p:cNvPr id="102440" name="Text Box 41">
            <a:extLst>
              <a:ext uri="{FF2B5EF4-FFF2-40B4-BE49-F238E27FC236}">
                <a16:creationId xmlns="" xmlns:a16="http://schemas.microsoft.com/office/drawing/2014/main" id="{B7481848-1C05-4B24-BC90-720504569B27}"/>
              </a:ext>
            </a:extLst>
          </p:cNvPr>
          <p:cNvSpPr txBox="1">
            <a:spLocks noChangeArrowheads="1"/>
          </p:cNvSpPr>
          <p:nvPr/>
        </p:nvSpPr>
        <p:spPr bwMode="auto">
          <a:xfrm>
            <a:off x="1509713"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30</a:t>
            </a:r>
          </a:p>
        </p:txBody>
      </p:sp>
      <p:sp>
        <p:nvSpPr>
          <p:cNvPr id="102441" name="Text Box 42">
            <a:extLst>
              <a:ext uri="{FF2B5EF4-FFF2-40B4-BE49-F238E27FC236}">
                <a16:creationId xmlns="" xmlns:a16="http://schemas.microsoft.com/office/drawing/2014/main" id="{5B0972E6-AB13-4CFF-B668-A4D9801FD131}"/>
              </a:ext>
            </a:extLst>
          </p:cNvPr>
          <p:cNvSpPr txBox="1">
            <a:spLocks noChangeArrowheads="1"/>
          </p:cNvSpPr>
          <p:nvPr/>
        </p:nvSpPr>
        <p:spPr bwMode="auto">
          <a:xfrm>
            <a:off x="1924050"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35</a:t>
            </a:r>
          </a:p>
        </p:txBody>
      </p:sp>
      <p:sp>
        <p:nvSpPr>
          <p:cNvPr id="102442" name="Text Box 43">
            <a:extLst>
              <a:ext uri="{FF2B5EF4-FFF2-40B4-BE49-F238E27FC236}">
                <a16:creationId xmlns="" xmlns:a16="http://schemas.microsoft.com/office/drawing/2014/main" id="{47BCA5E7-8CBC-4A6A-AB6A-FE4DA60525AB}"/>
              </a:ext>
            </a:extLst>
          </p:cNvPr>
          <p:cNvSpPr txBox="1">
            <a:spLocks noChangeArrowheads="1"/>
          </p:cNvSpPr>
          <p:nvPr/>
        </p:nvSpPr>
        <p:spPr bwMode="auto">
          <a:xfrm>
            <a:off x="2319338"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40</a:t>
            </a:r>
          </a:p>
        </p:txBody>
      </p:sp>
      <p:sp>
        <p:nvSpPr>
          <p:cNvPr id="102443" name="Text Box 44">
            <a:extLst>
              <a:ext uri="{FF2B5EF4-FFF2-40B4-BE49-F238E27FC236}">
                <a16:creationId xmlns="" xmlns:a16="http://schemas.microsoft.com/office/drawing/2014/main" id="{8CAEE2CD-B7BA-4469-AD52-12E457A9DB8D}"/>
              </a:ext>
            </a:extLst>
          </p:cNvPr>
          <p:cNvSpPr txBox="1">
            <a:spLocks noChangeArrowheads="1"/>
          </p:cNvSpPr>
          <p:nvPr/>
        </p:nvSpPr>
        <p:spPr bwMode="auto">
          <a:xfrm>
            <a:off x="2733675"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45</a:t>
            </a:r>
          </a:p>
        </p:txBody>
      </p:sp>
      <p:sp>
        <p:nvSpPr>
          <p:cNvPr id="102444" name="Text Box 45">
            <a:extLst>
              <a:ext uri="{FF2B5EF4-FFF2-40B4-BE49-F238E27FC236}">
                <a16:creationId xmlns="" xmlns:a16="http://schemas.microsoft.com/office/drawing/2014/main" id="{A22611EB-AC8A-459D-8A22-2BE067F08023}"/>
              </a:ext>
            </a:extLst>
          </p:cNvPr>
          <p:cNvSpPr txBox="1">
            <a:spLocks noChangeArrowheads="1"/>
          </p:cNvSpPr>
          <p:nvPr/>
        </p:nvSpPr>
        <p:spPr bwMode="auto">
          <a:xfrm>
            <a:off x="3143250"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50</a:t>
            </a:r>
          </a:p>
        </p:txBody>
      </p:sp>
      <p:sp>
        <p:nvSpPr>
          <p:cNvPr id="102445" name="Text Box 46">
            <a:extLst>
              <a:ext uri="{FF2B5EF4-FFF2-40B4-BE49-F238E27FC236}">
                <a16:creationId xmlns="" xmlns:a16="http://schemas.microsoft.com/office/drawing/2014/main" id="{F4D104E1-174F-47A3-805F-4D23993D802A}"/>
              </a:ext>
            </a:extLst>
          </p:cNvPr>
          <p:cNvSpPr txBox="1">
            <a:spLocks noChangeArrowheads="1"/>
          </p:cNvSpPr>
          <p:nvPr/>
        </p:nvSpPr>
        <p:spPr bwMode="auto">
          <a:xfrm>
            <a:off x="3538538"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55</a:t>
            </a:r>
          </a:p>
        </p:txBody>
      </p:sp>
      <p:sp>
        <p:nvSpPr>
          <p:cNvPr id="102446" name="Text Box 47">
            <a:extLst>
              <a:ext uri="{FF2B5EF4-FFF2-40B4-BE49-F238E27FC236}">
                <a16:creationId xmlns="" xmlns:a16="http://schemas.microsoft.com/office/drawing/2014/main" id="{1093D1C4-CBB5-4DD6-ACA5-4B9533A15300}"/>
              </a:ext>
            </a:extLst>
          </p:cNvPr>
          <p:cNvSpPr txBox="1">
            <a:spLocks noChangeArrowheads="1"/>
          </p:cNvSpPr>
          <p:nvPr/>
        </p:nvSpPr>
        <p:spPr bwMode="auto">
          <a:xfrm>
            <a:off x="3952875"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60</a:t>
            </a:r>
          </a:p>
        </p:txBody>
      </p:sp>
      <p:sp>
        <p:nvSpPr>
          <p:cNvPr id="102447" name="Text Box 48">
            <a:extLst>
              <a:ext uri="{FF2B5EF4-FFF2-40B4-BE49-F238E27FC236}">
                <a16:creationId xmlns="" xmlns:a16="http://schemas.microsoft.com/office/drawing/2014/main" id="{0B61E069-3A97-4B1E-83C9-216D8CB94FAF}"/>
              </a:ext>
            </a:extLst>
          </p:cNvPr>
          <p:cNvSpPr txBox="1">
            <a:spLocks noChangeArrowheads="1"/>
          </p:cNvSpPr>
          <p:nvPr/>
        </p:nvSpPr>
        <p:spPr bwMode="auto">
          <a:xfrm>
            <a:off x="4343400"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65</a:t>
            </a:r>
          </a:p>
        </p:txBody>
      </p:sp>
      <p:sp>
        <p:nvSpPr>
          <p:cNvPr id="102448" name="Text Box 49">
            <a:extLst>
              <a:ext uri="{FF2B5EF4-FFF2-40B4-BE49-F238E27FC236}">
                <a16:creationId xmlns="" xmlns:a16="http://schemas.microsoft.com/office/drawing/2014/main" id="{2882C101-D913-44FB-8350-33CDD02A0F31}"/>
              </a:ext>
            </a:extLst>
          </p:cNvPr>
          <p:cNvSpPr txBox="1">
            <a:spLocks noChangeArrowheads="1"/>
          </p:cNvSpPr>
          <p:nvPr/>
        </p:nvSpPr>
        <p:spPr bwMode="auto">
          <a:xfrm>
            <a:off x="4757738"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70</a:t>
            </a:r>
          </a:p>
        </p:txBody>
      </p:sp>
      <p:sp>
        <p:nvSpPr>
          <p:cNvPr id="102449" name="Text Box 50">
            <a:extLst>
              <a:ext uri="{FF2B5EF4-FFF2-40B4-BE49-F238E27FC236}">
                <a16:creationId xmlns="" xmlns:a16="http://schemas.microsoft.com/office/drawing/2014/main" id="{723CC602-651C-4457-8A04-F219B8676D2C}"/>
              </a:ext>
            </a:extLst>
          </p:cNvPr>
          <p:cNvSpPr txBox="1">
            <a:spLocks noChangeArrowheads="1"/>
          </p:cNvSpPr>
          <p:nvPr/>
        </p:nvSpPr>
        <p:spPr bwMode="auto">
          <a:xfrm>
            <a:off x="5172075"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75</a:t>
            </a:r>
          </a:p>
        </p:txBody>
      </p:sp>
      <p:sp>
        <p:nvSpPr>
          <p:cNvPr id="102450" name="Text Box 51">
            <a:extLst>
              <a:ext uri="{FF2B5EF4-FFF2-40B4-BE49-F238E27FC236}">
                <a16:creationId xmlns="" xmlns:a16="http://schemas.microsoft.com/office/drawing/2014/main" id="{3CB67A1D-DE66-4EEC-974B-656D5A89B71E}"/>
              </a:ext>
            </a:extLst>
          </p:cNvPr>
          <p:cNvSpPr txBox="1">
            <a:spLocks noChangeArrowheads="1"/>
          </p:cNvSpPr>
          <p:nvPr/>
        </p:nvSpPr>
        <p:spPr bwMode="auto">
          <a:xfrm>
            <a:off x="5567363" y="5641975"/>
            <a:ext cx="2873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80</a:t>
            </a:r>
          </a:p>
        </p:txBody>
      </p:sp>
      <p:sp>
        <p:nvSpPr>
          <p:cNvPr id="102451" name="Text Box 52">
            <a:extLst>
              <a:ext uri="{FF2B5EF4-FFF2-40B4-BE49-F238E27FC236}">
                <a16:creationId xmlns="" xmlns:a16="http://schemas.microsoft.com/office/drawing/2014/main" id="{1961BAFA-826F-4C37-83D1-3B97B3A68B16}"/>
              </a:ext>
            </a:extLst>
          </p:cNvPr>
          <p:cNvSpPr txBox="1">
            <a:spLocks noChangeArrowheads="1"/>
          </p:cNvSpPr>
          <p:nvPr/>
        </p:nvSpPr>
        <p:spPr bwMode="auto">
          <a:xfrm>
            <a:off x="5981700" y="5641975"/>
            <a:ext cx="2873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Gill Sans MT" panose="020B0502020104020203" pitchFamily="34" charset="0"/>
              </a:rPr>
              <a:t>85</a:t>
            </a:r>
          </a:p>
        </p:txBody>
      </p:sp>
      <p:sp>
        <p:nvSpPr>
          <p:cNvPr id="102452" name="Text Box 53">
            <a:extLst>
              <a:ext uri="{FF2B5EF4-FFF2-40B4-BE49-F238E27FC236}">
                <a16:creationId xmlns="" xmlns:a16="http://schemas.microsoft.com/office/drawing/2014/main" id="{CC1A4C8B-9A3A-4819-90F8-4D5348603A85}"/>
              </a:ext>
            </a:extLst>
          </p:cNvPr>
          <p:cNvSpPr txBox="1">
            <a:spLocks noChangeArrowheads="1"/>
          </p:cNvSpPr>
          <p:nvPr/>
        </p:nvSpPr>
        <p:spPr bwMode="auto">
          <a:xfrm>
            <a:off x="2555875" y="5957888"/>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a:latin typeface="Corbel" panose="020B0503020204020204" pitchFamily="34" charset="0"/>
              </a:rPr>
              <a:t>Year</a:t>
            </a:r>
            <a:endParaRPr lang="de-DE" altLang="sr-Latn-RS">
              <a:latin typeface="Gill Sans MT" panose="020B0502020104020203" pitchFamily="34" charset="0"/>
            </a:endParaRPr>
          </a:p>
        </p:txBody>
      </p:sp>
      <p:sp>
        <p:nvSpPr>
          <p:cNvPr id="102453" name="Line 54">
            <a:extLst>
              <a:ext uri="{FF2B5EF4-FFF2-40B4-BE49-F238E27FC236}">
                <a16:creationId xmlns="" xmlns:a16="http://schemas.microsoft.com/office/drawing/2014/main" id="{255A76A5-3552-4E9B-9A9D-4981A779A43F}"/>
              </a:ext>
            </a:extLst>
          </p:cNvPr>
          <p:cNvSpPr>
            <a:spLocks noChangeShapeType="1"/>
          </p:cNvSpPr>
          <p:nvPr/>
        </p:nvSpPr>
        <p:spPr bwMode="auto">
          <a:xfrm flipV="1">
            <a:off x="5516563" y="2349500"/>
            <a:ext cx="914400" cy="6985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sr-Latn-RS"/>
          </a:p>
        </p:txBody>
      </p:sp>
      <p:sp>
        <p:nvSpPr>
          <p:cNvPr id="102454" name="Line 55">
            <a:extLst>
              <a:ext uri="{FF2B5EF4-FFF2-40B4-BE49-F238E27FC236}">
                <a16:creationId xmlns="" xmlns:a16="http://schemas.microsoft.com/office/drawing/2014/main" id="{3634683B-5BE9-4ADC-9311-67EE5E842E8A}"/>
              </a:ext>
            </a:extLst>
          </p:cNvPr>
          <p:cNvSpPr>
            <a:spLocks noChangeShapeType="1"/>
          </p:cNvSpPr>
          <p:nvPr/>
        </p:nvSpPr>
        <p:spPr bwMode="auto">
          <a:xfrm flipV="1">
            <a:off x="5541963" y="2349500"/>
            <a:ext cx="914400" cy="9652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lIns="0" tIns="0" rIns="0" bIns="0" anchor="ctr">
            <a:spAutoFit/>
          </a:bodyPr>
          <a:lstStyle/>
          <a:p>
            <a:endParaRPr lang="sr-Latn-RS"/>
          </a:p>
        </p:txBody>
      </p:sp>
      <p:sp>
        <p:nvSpPr>
          <p:cNvPr id="102455" name="Freeform 56">
            <a:extLst>
              <a:ext uri="{FF2B5EF4-FFF2-40B4-BE49-F238E27FC236}">
                <a16:creationId xmlns="" xmlns:a16="http://schemas.microsoft.com/office/drawing/2014/main" id="{804DDF74-11DC-4EBE-8B8D-3CDE76D0F443}"/>
              </a:ext>
            </a:extLst>
          </p:cNvPr>
          <p:cNvSpPr>
            <a:spLocks/>
          </p:cNvSpPr>
          <p:nvPr/>
        </p:nvSpPr>
        <p:spPr bwMode="auto">
          <a:xfrm>
            <a:off x="4560888" y="4484688"/>
            <a:ext cx="1090612" cy="649287"/>
          </a:xfrm>
          <a:custGeom>
            <a:avLst/>
            <a:gdLst>
              <a:gd name="T0" fmla="*/ 0 w 528"/>
              <a:gd name="T1" fmla="*/ 0 h 432"/>
              <a:gd name="T2" fmla="*/ 2147483647 w 528"/>
              <a:gd name="T3" fmla="*/ 2147483647 h 432"/>
              <a:gd name="T4" fmla="*/ 2147483647 w 528"/>
              <a:gd name="T5" fmla="*/ 2147483647 h 432"/>
              <a:gd name="T6" fmla="*/ 0 60000 65536"/>
              <a:gd name="T7" fmla="*/ 0 60000 65536"/>
              <a:gd name="T8" fmla="*/ 0 60000 65536"/>
              <a:gd name="T9" fmla="*/ 0 w 528"/>
              <a:gd name="T10" fmla="*/ 0 h 432"/>
              <a:gd name="T11" fmla="*/ 528 w 528"/>
              <a:gd name="T12" fmla="*/ 432 h 432"/>
            </a:gdLst>
            <a:ahLst/>
            <a:cxnLst>
              <a:cxn ang="T6">
                <a:pos x="T0" y="T1"/>
              </a:cxn>
              <a:cxn ang="T7">
                <a:pos x="T2" y="T3"/>
              </a:cxn>
              <a:cxn ang="T8">
                <a:pos x="T4" y="T5"/>
              </a:cxn>
            </a:cxnLst>
            <a:rect l="T9" t="T10" r="T11" b="T12"/>
            <a:pathLst>
              <a:path w="528" h="432">
                <a:moveTo>
                  <a:pt x="0" y="0"/>
                </a:moveTo>
                <a:cubicBezTo>
                  <a:pt x="53" y="26"/>
                  <a:pt x="232" y="81"/>
                  <a:pt x="320" y="153"/>
                </a:cubicBezTo>
                <a:cubicBezTo>
                  <a:pt x="408" y="225"/>
                  <a:pt x="485" y="374"/>
                  <a:pt x="528" y="432"/>
                </a:cubicBezTo>
              </a:path>
            </a:pathLst>
          </a:custGeom>
          <a:noFill/>
          <a:ln w="31750">
            <a:solidFill>
              <a:srgbClr val="FF66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sr-Latn-RS"/>
          </a:p>
        </p:txBody>
      </p:sp>
      <p:sp>
        <p:nvSpPr>
          <p:cNvPr id="102456" name="Line 57">
            <a:extLst>
              <a:ext uri="{FF2B5EF4-FFF2-40B4-BE49-F238E27FC236}">
                <a16:creationId xmlns="" xmlns:a16="http://schemas.microsoft.com/office/drawing/2014/main" id="{F79120DF-BFC8-4804-BDE5-D63E05A98699}"/>
              </a:ext>
            </a:extLst>
          </p:cNvPr>
          <p:cNvSpPr>
            <a:spLocks noChangeShapeType="1"/>
          </p:cNvSpPr>
          <p:nvPr/>
        </p:nvSpPr>
        <p:spPr bwMode="auto">
          <a:xfrm>
            <a:off x="1179513" y="1901825"/>
            <a:ext cx="82550" cy="15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sr-Latn-RS"/>
          </a:p>
        </p:txBody>
      </p:sp>
      <p:sp>
        <p:nvSpPr>
          <p:cNvPr id="102457" name="Line 58">
            <a:extLst>
              <a:ext uri="{FF2B5EF4-FFF2-40B4-BE49-F238E27FC236}">
                <a16:creationId xmlns="" xmlns:a16="http://schemas.microsoft.com/office/drawing/2014/main" id="{58DBFE61-F463-4720-9DE0-16E47D896DE4}"/>
              </a:ext>
            </a:extLst>
          </p:cNvPr>
          <p:cNvSpPr>
            <a:spLocks noChangeShapeType="1"/>
          </p:cNvSpPr>
          <p:nvPr/>
        </p:nvSpPr>
        <p:spPr bwMode="auto">
          <a:xfrm flipV="1">
            <a:off x="1262063" y="1906588"/>
            <a:ext cx="0" cy="367823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lIns="0" tIns="0" rIns="0" bIns="0" anchor="ctr">
            <a:spAutoFit/>
          </a:bodyPr>
          <a:lstStyle/>
          <a:p>
            <a:endParaRPr lang="sr-Latn-RS"/>
          </a:p>
        </p:txBody>
      </p:sp>
      <p:sp>
        <p:nvSpPr>
          <p:cNvPr id="102458" name="Text Box 2">
            <a:extLst>
              <a:ext uri="{FF2B5EF4-FFF2-40B4-BE49-F238E27FC236}">
                <a16:creationId xmlns="" xmlns:a16="http://schemas.microsoft.com/office/drawing/2014/main" id="{20E09637-8C57-4542-B575-1E1FEEFF0A62}"/>
              </a:ext>
            </a:extLst>
          </p:cNvPr>
          <p:cNvSpPr txBox="1">
            <a:spLocks noChangeArrowheads="1"/>
          </p:cNvSpPr>
          <p:nvPr/>
        </p:nvSpPr>
        <p:spPr bwMode="auto">
          <a:xfrm>
            <a:off x="755650" y="260350"/>
            <a:ext cx="826452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sr-Latn-RS" altLang="sr-Latn-RS" sz="2800" b="1" i="1" dirty="0"/>
              <a:t>S</a:t>
            </a:r>
            <a:r>
              <a:rPr lang="en" altLang="sr-Latn-RS" sz="2800" b="1" i="1" dirty="0" smtClean="0"/>
              <a:t>moking</a:t>
            </a:r>
            <a:r>
              <a:rPr lang="sr-Latn-RS" altLang="sr-Latn-RS" sz="2800" b="1" i="1" dirty="0" smtClean="0"/>
              <a:t> cessation</a:t>
            </a:r>
            <a:r>
              <a:rPr lang="en" altLang="sr-Latn-RS" sz="2800" b="1" i="1" dirty="0" smtClean="0"/>
              <a:t> </a:t>
            </a:r>
            <a:r>
              <a:rPr lang="en" altLang="sr-Latn-RS" sz="2800" b="1" i="1" dirty="0"/>
              <a:t>has positive effect on the quality </a:t>
            </a:r>
            <a:r>
              <a:rPr lang="en" altLang="sr-Latn-RS" sz="2800" b="1" i="1" dirty="0" smtClean="0"/>
              <a:t>of life </a:t>
            </a:r>
            <a:r>
              <a:rPr lang="en" altLang="sr-Latn-RS" sz="2800" b="1" i="1" dirty="0"/>
              <a:t>and FEV </a:t>
            </a:r>
            <a:r>
              <a:rPr lang="en" altLang="sr-Latn-RS" sz="2800" b="1" i="1" baseline="-25000" dirty="0"/>
              <a:t>1 </a:t>
            </a:r>
            <a:r>
              <a:rPr lang="sr-Latn-RS" altLang="sr-Latn-RS" sz="2800" b="1" i="1" dirty="0" smtClean="0"/>
              <a:t>in</a:t>
            </a:r>
            <a:r>
              <a:rPr lang="en" altLang="sr-Latn-RS" sz="2800" b="1" i="1" dirty="0" smtClean="0"/>
              <a:t> </a:t>
            </a:r>
            <a:r>
              <a:rPr lang="en" altLang="sr-Latn-RS" sz="2800" b="1" i="1" dirty="0"/>
              <a:t>patients with COPD</a:t>
            </a:r>
          </a:p>
        </p:txBody>
      </p:sp>
    </p:spTree>
  </p:cSld>
  <p:clrMapOvr>
    <a:masterClrMapping/>
  </p:clrMapOvr>
  <p:transition advTm="52782"/>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 xmlns:a16="http://schemas.microsoft.com/office/drawing/2014/main" id="{FE84C093-EF17-4B26-A79B-B1E21CDE6CA7}"/>
              </a:ext>
            </a:extLst>
          </p:cNvPr>
          <p:cNvSpPr>
            <a:spLocks noGrp="1" noChangeArrowheads="1"/>
          </p:cNvSpPr>
          <p:nvPr>
            <p:ph type="title"/>
          </p:nvPr>
        </p:nvSpPr>
        <p:spPr>
          <a:xfrm>
            <a:off x="611560" y="2564904"/>
            <a:ext cx="8136904" cy="1296144"/>
          </a:xfrm>
          <a:solidFill>
            <a:schemeClr val="accent1">
              <a:lumMod val="20000"/>
              <a:lumOff val="80000"/>
            </a:schemeClr>
          </a:solidFill>
        </p:spPr>
        <p:txBody>
          <a:bodyPr lIns="178213" tIns="89108" rIns="178213" bIns="89108">
            <a:noAutofit/>
          </a:bodyPr>
          <a:lstStyle/>
          <a:p>
            <a:pPr algn="ctr" eaLnBrk="1" fontAlgn="auto" hangingPunct="1">
              <a:spcAft>
                <a:spcPts val="0"/>
              </a:spcAft>
              <a:defRPr/>
            </a:pPr>
            <a:r>
              <a:rPr lang="en" i="1" dirty="0" smtClean="0">
                <a:solidFill>
                  <a:schemeClr val="tx1"/>
                </a:solidFill>
                <a:effectLst/>
                <a:latin typeface="Arial" panose="020B0604020202020204" pitchFamily="34" charset="0"/>
                <a:cs typeface="Arial" panose="020B0604020202020204" pitchFamily="34" charset="0"/>
              </a:rPr>
              <a:t>Thank you for your attention!</a:t>
            </a:r>
            <a:r>
              <a:rPr lang="en-US" i="1" dirty="0">
                <a:solidFill>
                  <a:schemeClr val="tx1"/>
                </a:solidFill>
              </a:rPr>
              <a:t/>
            </a:r>
            <a:br>
              <a:rPr lang="en-US" i="1" dirty="0">
                <a:solidFill>
                  <a:schemeClr val="tx1"/>
                </a:solidFill>
              </a:rPr>
            </a:br>
            <a:r>
              <a:rPr lang="en-US" i="1" dirty="0">
                <a:solidFill>
                  <a:schemeClr val="tx1"/>
                </a:solidFill>
              </a:rPr>
              <a:t/>
            </a:r>
            <a:br>
              <a:rPr lang="en-US" i="1" dirty="0">
                <a:solidFill>
                  <a:schemeClr val="tx1"/>
                </a:solidFill>
              </a:rPr>
            </a:br>
            <a:endParaRPr lang="en-US" i="1" dirty="0">
              <a:solidFill>
                <a:schemeClr val="tx1"/>
              </a:solidFill>
            </a:endParaRPr>
          </a:p>
        </p:txBody>
      </p:sp>
      <p:sp>
        <p:nvSpPr>
          <p:cNvPr id="70659" name="TextBox 2">
            <a:extLst>
              <a:ext uri="{FF2B5EF4-FFF2-40B4-BE49-F238E27FC236}">
                <a16:creationId xmlns="" xmlns:a16="http://schemas.microsoft.com/office/drawing/2014/main" id="{F2EDE4BF-1DC5-46D1-8C3D-A582172CB7EA}"/>
              </a:ext>
            </a:extLst>
          </p:cNvPr>
          <p:cNvSpPr txBox="1">
            <a:spLocks noChangeArrowheads="1"/>
          </p:cNvSpPr>
          <p:nvPr/>
        </p:nvSpPr>
        <p:spPr bwMode="auto">
          <a:xfrm>
            <a:off x="5546725" y="219075"/>
            <a:ext cx="3389313"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extLst>
      <p:ext uri="{BB962C8B-B14F-4D97-AF65-F5344CB8AC3E}">
        <p14:creationId xmlns:p14="http://schemas.microsoft.com/office/powerpoint/2010/main" val="1752168522"/>
      </p:ext>
    </p:extLst>
  </p:cSld>
  <p:clrMapOvr>
    <a:masterClrMapping/>
  </p:clrMapOvr>
  <p:transition advTm="3094">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 xmlns:a16="http://schemas.microsoft.com/office/drawing/2014/main" id="{BAF99ABE-01DB-4F80-9712-10F00904DF70}"/>
              </a:ext>
            </a:extLst>
          </p:cNvPr>
          <p:cNvSpPr>
            <a:spLocks noGrp="1" noChangeArrowheads="1"/>
          </p:cNvSpPr>
          <p:nvPr>
            <p:ph type="title"/>
          </p:nvPr>
        </p:nvSpPr>
        <p:spPr>
          <a:xfrm>
            <a:off x="35496" y="-27384"/>
            <a:ext cx="9108504" cy="1511697"/>
          </a:xfrm>
        </p:spPr>
        <p:txBody>
          <a:bodyPr>
            <a:noAutofit/>
          </a:bodyPr>
          <a:lstStyle/>
          <a:p>
            <a:pPr algn="ctr" eaLnBrk="1" fontAlgn="auto" hangingPunct="1">
              <a:spcAft>
                <a:spcPts val="0"/>
              </a:spcAft>
              <a:defRPr/>
            </a:pPr>
            <a:r>
              <a:rPr lang="en" sz="4000" b="1" i="1" dirty="0" smtClean="0">
                <a:solidFill>
                  <a:schemeClr val="tx2">
                    <a:satMod val="130000"/>
                  </a:schemeClr>
                </a:solidFill>
                <a:effectLst/>
                <a:latin typeface="Arial" pitchFamily="34" charset="0"/>
                <a:cs typeface="Arial" pitchFamily="34" charset="0"/>
              </a:rPr>
              <a:t>COPD</a:t>
            </a:r>
            <a:r>
              <a:rPr lang="sr-Latn-RS" sz="4000" b="1" i="1" dirty="0" smtClean="0">
                <a:solidFill>
                  <a:schemeClr val="tx2">
                    <a:satMod val="130000"/>
                  </a:schemeClr>
                </a:solidFill>
                <a:effectLst/>
                <a:latin typeface="Arial" pitchFamily="34" charset="0"/>
                <a:cs typeface="Arial" pitchFamily="34" charset="0"/>
              </a:rPr>
              <a:t> is largely underdiagnosed </a:t>
            </a:r>
            <a:endParaRPr lang="fr-FR" sz="4000" b="1" i="1" dirty="0">
              <a:solidFill>
                <a:schemeClr val="tx2">
                  <a:satMod val="130000"/>
                </a:schemeClr>
              </a:solidFill>
              <a:effectLst/>
              <a:latin typeface="Arial" pitchFamily="34" charset="0"/>
              <a:cs typeface="Arial" pitchFamily="34" charset="0"/>
            </a:endParaRPr>
          </a:p>
        </p:txBody>
      </p:sp>
      <p:sp>
        <p:nvSpPr>
          <p:cNvPr id="46083" name="Rectangle 3">
            <a:extLst>
              <a:ext uri="{FF2B5EF4-FFF2-40B4-BE49-F238E27FC236}">
                <a16:creationId xmlns="" xmlns:a16="http://schemas.microsoft.com/office/drawing/2014/main" id="{1B19EA72-B5E4-464B-A7BA-37D32619B5A0}"/>
              </a:ext>
            </a:extLst>
          </p:cNvPr>
          <p:cNvSpPr>
            <a:spLocks noGrp="1" noChangeArrowheads="1"/>
          </p:cNvSpPr>
          <p:nvPr>
            <p:ph idx="1"/>
          </p:nvPr>
        </p:nvSpPr>
        <p:spPr>
          <a:xfrm>
            <a:off x="467544" y="1556792"/>
            <a:ext cx="8250932" cy="4752528"/>
          </a:xfrm>
          <a:solidFill>
            <a:schemeClr val="accent1">
              <a:lumMod val="20000"/>
              <a:lumOff val="80000"/>
            </a:schemeClr>
          </a:solidFill>
        </p:spPr>
        <p:txBody>
          <a:bodyPr/>
          <a:lstStyle/>
          <a:p>
            <a:pPr eaLnBrk="1" hangingPunct="1">
              <a:spcAft>
                <a:spcPct val="50000"/>
              </a:spcAft>
            </a:pPr>
            <a:r>
              <a:rPr lang="en" altLang="sr-Latn-RS" sz="2400" i="1" dirty="0">
                <a:latin typeface="Arial" panose="020B0604020202020204" pitchFamily="34" charset="0"/>
                <a:cs typeface="Arial" panose="020B0604020202020204" pitchFamily="34" charset="0"/>
              </a:rPr>
              <a:t>COPD is </a:t>
            </a:r>
            <a:r>
              <a:rPr lang="sr-Latn-RS" altLang="sr-Latn-RS" sz="2400" i="1" dirty="0" smtClean="0">
                <a:latin typeface="Arial" panose="020B0604020202020204" pitchFamily="34" charset="0"/>
                <a:cs typeface="Arial" panose="020B0604020202020204" pitchFamily="34" charset="0"/>
              </a:rPr>
              <a:t>largely under</a:t>
            </a:r>
            <a:r>
              <a:rPr lang="en" altLang="sr-Latn-RS" sz="2400" i="1" dirty="0" smtClean="0">
                <a:latin typeface="Arial" panose="020B0604020202020204" pitchFamily="34" charset="0"/>
                <a:cs typeface="Arial" panose="020B0604020202020204" pitchFamily="34" charset="0"/>
              </a:rPr>
              <a:t>diagnosed </a:t>
            </a:r>
            <a:r>
              <a:rPr lang="sr-Latn-RS" altLang="sr-Latn-RS" sz="2400" i="1" dirty="0" smtClean="0">
                <a:latin typeface="Arial" panose="020B0604020202020204" pitchFamily="34" charset="0"/>
                <a:cs typeface="Arial" panose="020B0604020202020204" pitchFamily="34" charset="0"/>
              </a:rPr>
              <a:t>at</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all </a:t>
            </a:r>
            <a:r>
              <a:rPr lang="sr-Latn-RS" altLang="sr-Latn-RS" sz="2400" i="1" dirty="0" smtClean="0">
                <a:latin typeface="Arial" panose="020B0604020202020204" pitchFamily="34" charset="0"/>
                <a:cs typeface="Arial" panose="020B0604020202020204" pitchFamily="34" charset="0"/>
              </a:rPr>
              <a:t>disease </a:t>
            </a:r>
            <a:r>
              <a:rPr lang="en" altLang="sr-Latn-RS" sz="2400" i="1" dirty="0" smtClean="0">
                <a:latin typeface="Arial" panose="020B0604020202020204" pitchFamily="34" charset="0"/>
                <a:cs typeface="Arial" panose="020B0604020202020204" pitchFamily="34" charset="0"/>
              </a:rPr>
              <a:t>stage</a:t>
            </a:r>
            <a:r>
              <a:rPr lang="sr-Latn-RS" altLang="sr-Latn-RS" sz="2400" i="1" dirty="0" smtClean="0">
                <a:latin typeface="Arial" panose="020B0604020202020204" pitchFamily="34" charset="0"/>
                <a:cs typeface="Arial" panose="020B0604020202020204" pitchFamily="34" charset="0"/>
              </a:rPr>
              <a:t>s</a:t>
            </a:r>
            <a:endParaRPr lang="en-GB" altLang="sr-Latn-RS" sz="2400" i="1" baseline="30000" dirty="0">
              <a:latin typeface="Arial" panose="020B0604020202020204" pitchFamily="34" charset="0"/>
              <a:cs typeface="Arial" panose="020B0604020202020204" pitchFamily="34" charset="0"/>
            </a:endParaRPr>
          </a:p>
          <a:p>
            <a:pPr eaLnBrk="1" hangingPunct="1">
              <a:spcAft>
                <a:spcPct val="50000"/>
              </a:spcAft>
            </a:pPr>
            <a:r>
              <a:rPr lang="en" altLang="sr-Latn-RS" sz="2400" i="1" dirty="0">
                <a:latin typeface="Arial" panose="020B0604020202020204" pitchFamily="34" charset="0"/>
                <a:cs typeface="Arial" panose="020B0604020202020204" pitchFamily="34" charset="0"/>
              </a:rPr>
              <a:t>Many </a:t>
            </a:r>
            <a:r>
              <a:rPr lang="sr-Latn-RS" altLang="sr-Latn-RS" sz="2400" i="1" dirty="0" smtClean="0">
                <a:latin typeface="Arial" panose="020B0604020202020204" pitchFamily="34" charset="0"/>
                <a:cs typeface="Arial" panose="020B0604020202020204" pitchFamily="34" charset="0"/>
              </a:rPr>
              <a:t>patients do not seek for </a:t>
            </a:r>
            <a:r>
              <a:rPr lang="en" altLang="sr-Latn-RS" sz="2400" i="1" dirty="0" smtClean="0">
                <a:latin typeface="Arial" panose="020B0604020202020204" pitchFamily="34" charset="0"/>
                <a:cs typeface="Arial" panose="020B0604020202020204" pitchFamily="34" charset="0"/>
              </a:rPr>
              <a:t>medical </a:t>
            </a:r>
            <a:r>
              <a:rPr lang="en" altLang="sr-Latn-RS" sz="2400" i="1" dirty="0">
                <a:latin typeface="Arial" panose="020B0604020202020204" pitchFamily="34" charset="0"/>
                <a:cs typeface="Arial" panose="020B0604020202020204" pitchFamily="34" charset="0"/>
              </a:rPr>
              <a:t>help </a:t>
            </a:r>
            <a:r>
              <a:rPr lang="sr-Latn-RS" altLang="sr-Latn-RS" sz="2400" i="1" dirty="0" smtClean="0">
                <a:latin typeface="Arial" panose="020B0604020202020204" pitchFamily="34" charset="0"/>
                <a:cs typeface="Arial" panose="020B0604020202020204" pitchFamily="34" charset="0"/>
              </a:rPr>
              <a:t>until they have lost around </a:t>
            </a:r>
            <a:r>
              <a:rPr lang="en" altLang="sr-Latn-RS" sz="2400" i="1" dirty="0" smtClean="0">
                <a:latin typeface="Arial" panose="020B0604020202020204" pitchFamily="34" charset="0"/>
                <a:cs typeface="Arial" panose="020B0604020202020204" pitchFamily="34" charset="0"/>
              </a:rPr>
              <a:t>50</a:t>
            </a:r>
            <a:r>
              <a:rPr lang="en" altLang="sr-Latn-RS" sz="2400" i="1" dirty="0">
                <a:latin typeface="Arial" panose="020B0604020202020204" pitchFamily="34" charset="0"/>
                <a:cs typeface="Arial" panose="020B0604020202020204" pitchFamily="34" charset="0"/>
              </a:rPr>
              <a:t>% </a:t>
            </a:r>
            <a:r>
              <a:rPr lang="sr-Latn-RS" altLang="sr-Latn-RS" sz="2400" i="1" dirty="0" smtClean="0">
                <a:latin typeface="Arial" panose="020B0604020202020204" pitchFamily="34" charset="0"/>
                <a:cs typeface="Arial" panose="020B0604020202020204" pitchFamily="34" charset="0"/>
              </a:rPr>
              <a:t>of lung</a:t>
            </a:r>
            <a:r>
              <a:rPr lang="en" altLang="sr-Latn-RS" sz="2400" i="1" dirty="0" smtClean="0">
                <a:latin typeface="Arial" panose="020B0604020202020204" pitchFamily="34" charset="0"/>
                <a:cs typeface="Arial" panose="020B0604020202020204" pitchFamily="34" charset="0"/>
              </a:rPr>
              <a:t> function</a:t>
            </a:r>
            <a:endParaRPr lang="en-GB" altLang="sr-Latn-RS" sz="2400" i="1" baseline="30000" dirty="0">
              <a:latin typeface="Arial" panose="020B0604020202020204" pitchFamily="34" charset="0"/>
              <a:cs typeface="Arial" panose="020B0604020202020204" pitchFamily="34" charset="0"/>
            </a:endParaRPr>
          </a:p>
          <a:p>
            <a:pPr eaLnBrk="1" hangingPunct="1">
              <a:spcAft>
                <a:spcPct val="50000"/>
              </a:spcAft>
            </a:pPr>
            <a:r>
              <a:rPr lang="sr-Latn-RS" altLang="sr-Latn-RS" sz="2400" i="1" dirty="0" smtClean="0">
                <a:latin typeface="Arial" panose="020B0604020202020204" pitchFamily="34" charset="0"/>
                <a:cs typeface="Arial" panose="020B0604020202020204" pitchFamily="34" charset="0"/>
              </a:rPr>
              <a:t>Diagnosing COPD in a timely manner could decelerate</a:t>
            </a:r>
            <a:r>
              <a:rPr lang="en" altLang="sr-Latn-RS" sz="2400" i="1" dirty="0" smtClean="0">
                <a:latin typeface="Arial" panose="020B0604020202020204" pitchFamily="34" charset="0"/>
                <a:cs typeface="Arial" panose="020B0604020202020204" pitchFamily="34" charset="0"/>
              </a:rPr>
              <a:t>:</a:t>
            </a:r>
            <a:endParaRPr lang="en" altLang="sr-Latn-RS" sz="2400" i="1" dirty="0">
              <a:latin typeface="Arial" panose="020B0604020202020204" pitchFamily="34" charset="0"/>
              <a:cs typeface="Arial" panose="020B0604020202020204" pitchFamily="34" charset="0"/>
            </a:endParaRPr>
          </a:p>
          <a:p>
            <a:pPr lvl="1" eaLnBrk="1" hangingPunct="1">
              <a:spcBef>
                <a:spcPct val="25000"/>
              </a:spcBef>
              <a:spcAft>
                <a:spcPct val="25000"/>
              </a:spcAft>
              <a:buClr>
                <a:srgbClr val="FF6600"/>
              </a:buClr>
              <a:buFontTx/>
              <a:buNone/>
            </a:pPr>
            <a:r>
              <a:rPr lang="en" altLang="sr-Latn-RS" sz="2400" i="1" dirty="0">
                <a:latin typeface="Arial" panose="020B0604020202020204" pitchFamily="34" charset="0"/>
                <a:cs typeface="Arial" panose="020B0604020202020204" pitchFamily="34" charset="0"/>
              </a:rPr>
              <a:t>- </a:t>
            </a:r>
            <a:r>
              <a:rPr lang="sr-Latn-RS" altLang="sr-Latn-RS" sz="2400" i="1" dirty="0">
                <a:latin typeface="Arial" panose="020B0604020202020204" pitchFamily="34" charset="0"/>
                <a:cs typeface="Arial" panose="020B0604020202020204" pitchFamily="34" charset="0"/>
              </a:rPr>
              <a:t>C</a:t>
            </a:r>
            <a:r>
              <a:rPr lang="sr-Latn-RS" altLang="sr-Latn-RS" sz="2400" i="1" dirty="0" smtClean="0">
                <a:latin typeface="Arial" panose="020B0604020202020204" pitchFamily="34" charset="0"/>
                <a:cs typeface="Arial" panose="020B0604020202020204" pitchFamily="34" charset="0"/>
              </a:rPr>
              <a:t>ourse </a:t>
            </a:r>
            <a:r>
              <a:rPr lang="sr-Latn-RS" altLang="sr-Latn-RS" sz="2400" i="1" dirty="0" smtClean="0">
                <a:latin typeface="Arial" panose="020B0604020202020204" pitchFamily="34" charset="0"/>
                <a:cs typeface="Arial" panose="020B0604020202020204" pitchFamily="34" charset="0"/>
              </a:rPr>
              <a:t>of illness</a:t>
            </a:r>
            <a:endParaRPr lang="en" altLang="sr-Latn-RS" sz="2400" i="1" dirty="0">
              <a:latin typeface="Arial" panose="020B0604020202020204" pitchFamily="34" charset="0"/>
              <a:cs typeface="Arial" panose="020B0604020202020204" pitchFamily="34" charset="0"/>
            </a:endParaRPr>
          </a:p>
          <a:p>
            <a:pPr lvl="1" eaLnBrk="1" hangingPunct="1">
              <a:spcBef>
                <a:spcPct val="25000"/>
              </a:spcBef>
              <a:spcAft>
                <a:spcPct val="25000"/>
              </a:spcAft>
              <a:buClr>
                <a:srgbClr val="FF6600"/>
              </a:buClr>
              <a:buFontTx/>
              <a:buNone/>
            </a:pPr>
            <a:r>
              <a:rPr lang="en" altLang="sr-Latn-RS" sz="2400" i="1" dirty="0">
                <a:latin typeface="Arial" panose="020B0604020202020204" pitchFamily="34" charset="0"/>
                <a:cs typeface="Arial" panose="020B0604020202020204" pitchFamily="34" charset="0"/>
              </a:rPr>
              <a:t>- </a:t>
            </a:r>
            <a:r>
              <a:rPr lang="sr-Latn-RS" altLang="sr-Latn-RS" sz="2400" i="1" dirty="0">
                <a:latin typeface="Arial" panose="020B0604020202020204" pitchFamily="34" charset="0"/>
                <a:cs typeface="Arial" panose="020B0604020202020204" pitchFamily="34" charset="0"/>
              </a:rPr>
              <a:t>L</a:t>
            </a:r>
            <a:r>
              <a:rPr lang="sr-Latn-RS" altLang="sr-Latn-RS" sz="2400" i="1" dirty="0" smtClean="0">
                <a:latin typeface="Arial" panose="020B0604020202020204" pitchFamily="34" charset="0"/>
                <a:cs typeface="Arial" panose="020B0604020202020204" pitchFamily="34" charset="0"/>
              </a:rPr>
              <a:t>oss </a:t>
            </a:r>
            <a:r>
              <a:rPr lang="sr-Latn-RS" altLang="sr-Latn-RS" sz="2400" i="1" dirty="0" smtClean="0">
                <a:latin typeface="Arial" panose="020B0604020202020204" pitchFamily="34" charset="0"/>
                <a:cs typeface="Arial" panose="020B0604020202020204" pitchFamily="34" charset="0"/>
              </a:rPr>
              <a:t>of</a:t>
            </a:r>
            <a:r>
              <a:rPr lang="en" altLang="sr-Latn-RS" sz="2400" i="1" dirty="0" smtClean="0">
                <a:latin typeface="Arial" panose="020B0604020202020204" pitchFamily="34" charset="0"/>
                <a:cs typeface="Arial" panose="020B0604020202020204" pitchFamily="34" charset="0"/>
              </a:rPr>
              <a:t> </a:t>
            </a:r>
            <a:r>
              <a:rPr lang="en" altLang="sr-Latn-RS" sz="2400" i="1" dirty="0">
                <a:latin typeface="Arial" panose="020B0604020202020204" pitchFamily="34" charset="0"/>
                <a:cs typeface="Arial" panose="020B0604020202020204" pitchFamily="34" charset="0"/>
              </a:rPr>
              <a:t>pulmonary </a:t>
            </a:r>
            <a:r>
              <a:rPr lang="en" altLang="sr-Latn-RS" sz="2400" i="1" dirty="0" smtClean="0">
                <a:latin typeface="Arial" panose="020B0604020202020204" pitchFamily="34" charset="0"/>
                <a:cs typeface="Arial" panose="020B0604020202020204" pitchFamily="34" charset="0"/>
              </a:rPr>
              <a:t>function</a:t>
            </a:r>
            <a:endParaRPr lang="en-GB" altLang="sr-Latn-RS" sz="2400" i="1" dirty="0">
              <a:latin typeface="Arial" panose="020B0604020202020204" pitchFamily="34" charset="0"/>
              <a:cs typeface="Arial" panose="020B0604020202020204" pitchFamily="34" charset="0"/>
            </a:endParaRPr>
          </a:p>
          <a:p>
            <a:pPr lvl="1" eaLnBrk="1" hangingPunct="1">
              <a:spcBef>
                <a:spcPct val="25000"/>
              </a:spcBef>
              <a:spcAft>
                <a:spcPct val="25000"/>
              </a:spcAft>
              <a:buClr>
                <a:srgbClr val="FF6600"/>
              </a:buClr>
              <a:buFontTx/>
              <a:buNone/>
            </a:pPr>
            <a:r>
              <a:rPr lang="en" altLang="sr-Latn-RS" sz="2400" i="1" dirty="0">
                <a:latin typeface="Arial" panose="020B0604020202020204" pitchFamily="34" charset="0"/>
                <a:cs typeface="Arial" panose="020B0604020202020204" pitchFamily="34" charset="0"/>
              </a:rPr>
              <a:t>- </a:t>
            </a:r>
            <a:r>
              <a:rPr lang="sr-Latn-RS" altLang="sr-Latn-RS" sz="2400" i="1" dirty="0">
                <a:latin typeface="Arial" panose="020B0604020202020204" pitchFamily="34" charset="0"/>
                <a:cs typeface="Arial" panose="020B0604020202020204" pitchFamily="34" charset="0"/>
              </a:rPr>
              <a:t>R</a:t>
            </a:r>
            <a:r>
              <a:rPr lang="sr-Latn-RS" altLang="sr-Latn-RS" sz="2400" i="1" dirty="0" smtClean="0">
                <a:latin typeface="Arial" panose="020B0604020202020204" pitchFamily="34" charset="0"/>
                <a:cs typeface="Arial" panose="020B0604020202020204" pitchFamily="34" charset="0"/>
              </a:rPr>
              <a:t>eduction </a:t>
            </a:r>
            <a:r>
              <a:rPr lang="sr-Latn-RS" altLang="sr-Latn-RS" sz="2400" i="1" dirty="0" smtClean="0">
                <a:latin typeface="Arial" panose="020B0604020202020204" pitchFamily="34" charset="0"/>
                <a:cs typeface="Arial" panose="020B0604020202020204" pitchFamily="34" charset="0"/>
              </a:rPr>
              <a:t>of</a:t>
            </a:r>
            <a:r>
              <a:rPr lang="en" altLang="sr-Latn-RS" sz="2400" i="1" dirty="0" smtClean="0">
                <a:latin typeface="Arial" panose="020B0604020202020204" pitchFamily="34" charset="0"/>
                <a:cs typeface="Arial" panose="020B0604020202020204" pitchFamily="34" charset="0"/>
              </a:rPr>
              <a:t> </a:t>
            </a:r>
            <a:r>
              <a:rPr lang="sr-Latn-RS" altLang="sr-Latn-RS" sz="2400" i="1" dirty="0" err="1">
                <a:latin typeface="Arial" panose="020B0604020202020204" pitchFamily="34" charset="0"/>
                <a:cs typeface="Arial" panose="020B0604020202020204" pitchFamily="34" charset="0"/>
              </a:rPr>
              <a:t>Q</a:t>
            </a:r>
            <a:r>
              <a:rPr lang="en" altLang="sr-Latn-RS" sz="2400" i="1" dirty="0" smtClean="0">
                <a:latin typeface="Arial" panose="020B0604020202020204" pitchFamily="34" charset="0"/>
                <a:cs typeface="Arial" panose="020B0604020202020204" pitchFamily="34" charset="0"/>
              </a:rPr>
              <a:t>uality </a:t>
            </a:r>
            <a:r>
              <a:rPr lang="en" altLang="sr-Latn-RS" sz="2400" i="1" dirty="0">
                <a:latin typeface="Arial" panose="020B0604020202020204" pitchFamily="34" charset="0"/>
                <a:cs typeface="Arial" panose="020B0604020202020204" pitchFamily="34" charset="0"/>
              </a:rPr>
              <a:t>of </a:t>
            </a:r>
            <a:r>
              <a:rPr lang="sr-Latn-RS" altLang="sr-Latn-RS" sz="2400" i="1" dirty="0" smtClean="0">
                <a:latin typeface="Arial" panose="020B0604020202020204" pitchFamily="34" charset="0"/>
                <a:cs typeface="Arial" panose="020B0604020202020204" pitchFamily="34" charset="0"/>
              </a:rPr>
              <a:t>L</a:t>
            </a:r>
            <a:r>
              <a:rPr lang="en" altLang="sr-Latn-RS" sz="2400" i="1" dirty="0" smtClean="0">
                <a:latin typeface="Arial" panose="020B0604020202020204" pitchFamily="34" charset="0"/>
                <a:cs typeface="Arial" panose="020B0604020202020204" pitchFamily="34" charset="0"/>
              </a:rPr>
              <a:t>ife</a:t>
            </a:r>
            <a:endParaRPr lang="fr-FR" altLang="sr-Latn-RS" sz="2400" i="1" dirty="0">
              <a:latin typeface="Arial" panose="020B0604020202020204" pitchFamily="34" charset="0"/>
              <a:cs typeface="Arial" panose="020B0604020202020204" pitchFamily="34" charset="0"/>
            </a:endParaRPr>
          </a:p>
        </p:txBody>
      </p:sp>
      <p:sp>
        <p:nvSpPr>
          <p:cNvPr id="46084" name="TextBox 4">
            <a:extLst>
              <a:ext uri="{FF2B5EF4-FFF2-40B4-BE49-F238E27FC236}">
                <a16:creationId xmlns="" xmlns:a16="http://schemas.microsoft.com/office/drawing/2014/main" id="{D1782DBB-E570-4715-812C-68CBFEEB347F}"/>
              </a:ext>
            </a:extLst>
          </p:cNvPr>
          <p:cNvSpPr txBox="1">
            <a:spLocks noChangeArrowheads="1"/>
          </p:cNvSpPr>
          <p:nvPr/>
        </p:nvSpPr>
        <p:spPr bwMode="auto">
          <a:xfrm>
            <a:off x="5718175" y="195263"/>
            <a:ext cx="3217863"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29125"/>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1">
            <a:extLst>
              <a:ext uri="{FF2B5EF4-FFF2-40B4-BE49-F238E27FC236}">
                <a16:creationId xmlns="" xmlns:a16="http://schemas.microsoft.com/office/drawing/2014/main" id="{ED185495-816B-4D71-936D-E17F8E1CE2BC}"/>
              </a:ext>
            </a:extLst>
          </p:cNvPr>
          <p:cNvSpPr>
            <a:spLocks noGrp="1" noChangeArrowheads="1"/>
          </p:cNvSpPr>
          <p:nvPr>
            <p:ph type="title" idx="4294967295"/>
          </p:nvPr>
        </p:nvSpPr>
        <p:spPr>
          <a:xfrm>
            <a:off x="244474" y="36512"/>
            <a:ext cx="8715375" cy="1143001"/>
          </a:xfrm>
        </p:spPr>
        <p:txBody>
          <a:bodyPr>
            <a:noAutofit/>
          </a:bodyPr>
          <a:lstStyle/>
          <a:p>
            <a:pPr algn="ctr" eaLnBrk="1" fontAlgn="auto" hangingPunct="1">
              <a:spcAft>
                <a:spcPts val="0"/>
              </a:spcAft>
              <a:buClr>
                <a:srgbClr val="FFFFFF"/>
              </a:buClr>
              <a:defRPr/>
            </a:pPr>
            <a:r>
              <a:rPr lang="en" sz="3600" i="1" dirty="0">
                <a:solidFill>
                  <a:schemeClr val="tx2"/>
                </a:solidFill>
                <a:latin typeface="Arial" pitchFamily="34" charset="0"/>
                <a:cs typeface="Arial" pitchFamily="34" charset="0"/>
                <a:sym typeface="Arial" charset="0"/>
              </a:rPr>
              <a:t>         </a:t>
            </a:r>
            <a:r>
              <a:rPr lang="en" sz="3600" b="1" i="1" dirty="0">
                <a:solidFill>
                  <a:schemeClr val="tx2"/>
                </a:solidFill>
                <a:effectLst/>
                <a:latin typeface="Arial" pitchFamily="34" charset="0"/>
                <a:cs typeface="Arial" pitchFamily="34" charset="0"/>
                <a:sym typeface="Arial" charset="0"/>
              </a:rPr>
              <a:t>Spiral </a:t>
            </a:r>
            <a:r>
              <a:rPr lang="en" sz="4000" b="1" i="1" dirty="0" smtClean="0">
                <a:solidFill>
                  <a:schemeClr val="tx2"/>
                </a:solidFill>
                <a:effectLst/>
                <a:latin typeface="Arial" pitchFamily="34" charset="0"/>
                <a:cs typeface="Arial" pitchFamily="34" charset="0"/>
                <a:sym typeface="Arial" charset="0"/>
              </a:rPr>
              <a:t>progression</a:t>
            </a:r>
            <a:r>
              <a:rPr lang="sr-Latn-RS" sz="4000" b="1" i="1" dirty="0" smtClean="0">
                <a:solidFill>
                  <a:schemeClr val="tx2"/>
                </a:solidFill>
                <a:effectLst/>
                <a:latin typeface="Arial" pitchFamily="34" charset="0"/>
                <a:cs typeface="Arial" pitchFamily="34" charset="0"/>
                <a:sym typeface="Arial" charset="0"/>
              </a:rPr>
              <a:t> of</a:t>
            </a:r>
            <a:r>
              <a:rPr lang="en" sz="3600" b="1" i="1" dirty="0" smtClean="0">
                <a:solidFill>
                  <a:schemeClr val="tx2"/>
                </a:solidFill>
                <a:effectLst/>
                <a:latin typeface="Arial" pitchFamily="34" charset="0"/>
                <a:cs typeface="Arial" pitchFamily="34" charset="0"/>
                <a:sym typeface="Arial" charset="0"/>
              </a:rPr>
              <a:t> </a:t>
            </a:r>
            <a:r>
              <a:rPr lang="en" sz="3600" b="1" i="1" dirty="0">
                <a:solidFill>
                  <a:schemeClr val="tx2"/>
                </a:solidFill>
                <a:effectLst/>
                <a:latin typeface="Arial" pitchFamily="34" charset="0"/>
                <a:cs typeface="Arial" pitchFamily="34" charset="0"/>
                <a:sym typeface="Arial" charset="0"/>
              </a:rPr>
              <a:t>COPD</a:t>
            </a:r>
            <a:endParaRPr lang="en-US" sz="3600" b="1" i="1" dirty="0">
              <a:solidFill>
                <a:schemeClr val="tx2"/>
              </a:solidFill>
              <a:effectLst/>
              <a:latin typeface="Arial" pitchFamily="34" charset="0"/>
              <a:cs typeface="Arial" pitchFamily="34" charset="0"/>
              <a:sym typeface="Arial" charset="0"/>
            </a:endParaRPr>
          </a:p>
        </p:txBody>
      </p:sp>
      <p:sp>
        <p:nvSpPr>
          <p:cNvPr id="49155" name="Text Box 4">
            <a:extLst>
              <a:ext uri="{FF2B5EF4-FFF2-40B4-BE49-F238E27FC236}">
                <a16:creationId xmlns="" xmlns:a16="http://schemas.microsoft.com/office/drawing/2014/main" id="{C9B60A76-01EB-40D1-8755-06A4C65C5CCF}"/>
              </a:ext>
            </a:extLst>
          </p:cNvPr>
          <p:cNvSpPr txBox="1">
            <a:spLocks noChangeArrowheads="1"/>
          </p:cNvSpPr>
          <p:nvPr/>
        </p:nvSpPr>
        <p:spPr bwMode="auto">
          <a:xfrm>
            <a:off x="1285875" y="1385888"/>
            <a:ext cx="1239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r>
              <a:rPr lang="en" altLang="sr-Latn-RS" sz="2800" b="1">
                <a:sym typeface="Arial" panose="020B0604020202020204" pitchFamily="34" charset="0"/>
              </a:rPr>
              <a:t>COPD</a:t>
            </a:r>
            <a:endParaRPr lang="en-US" altLang="sr-Latn-RS" sz="2800" b="1">
              <a:sym typeface="Arial" panose="020B0604020202020204" pitchFamily="34" charset="0"/>
            </a:endParaRPr>
          </a:p>
        </p:txBody>
      </p:sp>
      <p:sp>
        <p:nvSpPr>
          <p:cNvPr id="49156" name="Rectangle 5">
            <a:extLst>
              <a:ext uri="{FF2B5EF4-FFF2-40B4-BE49-F238E27FC236}">
                <a16:creationId xmlns="" xmlns:a16="http://schemas.microsoft.com/office/drawing/2014/main" id="{90DD69B9-B3CA-419D-8A07-F3B91CD9E6BA}"/>
              </a:ext>
            </a:extLst>
          </p:cNvPr>
          <p:cNvSpPr>
            <a:spLocks noChangeArrowheads="1"/>
          </p:cNvSpPr>
          <p:nvPr/>
        </p:nvSpPr>
        <p:spPr bwMode="auto">
          <a:xfrm>
            <a:off x="6168395" y="2386013"/>
            <a:ext cx="19030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a:sym typeface="Arial" panose="020B0604020202020204" pitchFamily="34" charset="0"/>
              </a:rPr>
              <a:t>B</a:t>
            </a:r>
            <a:r>
              <a:rPr lang="en" altLang="sr-Latn-RS" sz="1400" b="1" dirty="0" smtClean="0">
                <a:sym typeface="Arial" panose="020B0604020202020204" pitchFamily="34" charset="0"/>
              </a:rPr>
              <a:t>ronchoobstruction</a:t>
            </a:r>
            <a:endParaRPr lang="en-US" altLang="sr-Latn-RS" sz="1400" b="1" dirty="0">
              <a:sym typeface="Arial" panose="020B0604020202020204" pitchFamily="34" charset="0"/>
            </a:endParaRPr>
          </a:p>
        </p:txBody>
      </p:sp>
      <p:sp>
        <p:nvSpPr>
          <p:cNvPr id="26629" name="Rectangle 6">
            <a:extLst>
              <a:ext uri="{FF2B5EF4-FFF2-40B4-BE49-F238E27FC236}">
                <a16:creationId xmlns="" xmlns:a16="http://schemas.microsoft.com/office/drawing/2014/main" id="{E0063459-4DD4-4592-8CDC-2B7747B61D7D}"/>
              </a:ext>
            </a:extLst>
          </p:cNvPr>
          <p:cNvSpPr>
            <a:spLocks noChangeArrowheads="1"/>
          </p:cNvSpPr>
          <p:nvPr/>
        </p:nvSpPr>
        <p:spPr bwMode="auto">
          <a:xfrm>
            <a:off x="1599682" y="3776663"/>
            <a:ext cx="1466300" cy="307777"/>
          </a:xfrm>
          <a:prstGeom prst="rect">
            <a:avLst/>
          </a:prstGeom>
          <a:solidFill>
            <a:schemeClr val="accent6">
              <a:lumMod val="75000"/>
            </a:schemeClr>
          </a:solidFill>
          <a:ln w="12700" cap="sq">
            <a:noFill/>
            <a:miter lim="800000"/>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algn="ctr">
              <a:buClr>
                <a:srgbClr val="FFFFFF"/>
              </a:buClr>
              <a:buFont typeface="Arial" pitchFamily="34" charset="0"/>
              <a:buNone/>
              <a:defRPr/>
            </a:pPr>
            <a:r>
              <a:rPr lang="en" sz="1400" b="1" dirty="0">
                <a:solidFill>
                  <a:schemeClr val="bg1"/>
                </a:solidFill>
                <a:sym typeface="Arial" pitchFamily="34" charset="0"/>
              </a:rPr>
              <a:t>Exacerbation</a:t>
            </a:r>
            <a:endParaRPr lang="en-US" sz="1400" b="1" dirty="0">
              <a:solidFill>
                <a:schemeClr val="bg1"/>
              </a:solidFill>
              <a:sym typeface="Arial" pitchFamily="34" charset="0"/>
            </a:endParaRPr>
          </a:p>
        </p:txBody>
      </p:sp>
      <p:sp>
        <p:nvSpPr>
          <p:cNvPr id="49160" name="Rectangle 7">
            <a:extLst>
              <a:ext uri="{FF2B5EF4-FFF2-40B4-BE49-F238E27FC236}">
                <a16:creationId xmlns="" xmlns:a16="http://schemas.microsoft.com/office/drawing/2014/main" id="{67AF830B-AD37-40CA-A14A-FE271DDFE707}"/>
              </a:ext>
            </a:extLst>
          </p:cNvPr>
          <p:cNvSpPr>
            <a:spLocks noChangeArrowheads="1"/>
          </p:cNvSpPr>
          <p:nvPr/>
        </p:nvSpPr>
        <p:spPr bwMode="auto">
          <a:xfrm>
            <a:off x="845988" y="1993900"/>
            <a:ext cx="21323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smtClean="0">
                <a:sym typeface="Arial" panose="020B0604020202020204" pitchFamily="34" charset="0"/>
              </a:rPr>
              <a:t>Mucus h</a:t>
            </a:r>
            <a:r>
              <a:rPr lang="en" altLang="sr-Latn-RS" sz="1400" b="1" dirty="0" smtClean="0">
                <a:sym typeface="Arial" panose="020B0604020202020204" pitchFamily="34" charset="0"/>
              </a:rPr>
              <a:t>ypersecretion</a:t>
            </a:r>
            <a:endParaRPr lang="en" altLang="sr-Latn-RS" sz="1400" b="1" dirty="0">
              <a:sym typeface="Arial" panose="020B0604020202020204" pitchFamily="34" charset="0"/>
            </a:endParaRPr>
          </a:p>
        </p:txBody>
      </p:sp>
      <p:sp>
        <p:nvSpPr>
          <p:cNvPr id="49161" name="Rectangle 8">
            <a:extLst>
              <a:ext uri="{FF2B5EF4-FFF2-40B4-BE49-F238E27FC236}">
                <a16:creationId xmlns="" xmlns:a16="http://schemas.microsoft.com/office/drawing/2014/main" id="{2FDE030E-7894-42AB-8095-F2E1A12B9549}"/>
              </a:ext>
            </a:extLst>
          </p:cNvPr>
          <p:cNvSpPr>
            <a:spLocks noChangeArrowheads="1"/>
          </p:cNvSpPr>
          <p:nvPr/>
        </p:nvSpPr>
        <p:spPr bwMode="auto">
          <a:xfrm>
            <a:off x="1120660" y="3044825"/>
            <a:ext cx="228940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a:sym typeface="Arial" panose="020B0604020202020204" pitchFamily="34" charset="0"/>
              </a:rPr>
              <a:t>C</a:t>
            </a:r>
            <a:r>
              <a:rPr lang="en" altLang="sr-Latn-RS" sz="1400" b="1" dirty="0" smtClean="0">
                <a:sym typeface="Arial" panose="020B0604020202020204" pitchFamily="34" charset="0"/>
              </a:rPr>
              <a:t>ontinuation </a:t>
            </a:r>
            <a:r>
              <a:rPr lang="sr-Latn-RS" altLang="sr-Latn-RS" sz="1400" b="1" dirty="0" smtClean="0">
                <a:sym typeface="Arial" panose="020B0604020202020204" pitchFamily="34" charset="0"/>
              </a:rPr>
              <a:t>of </a:t>
            </a:r>
            <a:r>
              <a:rPr lang="en" altLang="sr-Latn-RS" sz="1400" b="1" dirty="0" smtClean="0">
                <a:sym typeface="Arial" panose="020B0604020202020204" pitchFamily="34" charset="0"/>
              </a:rPr>
              <a:t>smoking</a:t>
            </a:r>
            <a:endParaRPr lang="en-US" altLang="sr-Latn-RS" sz="1400" b="1" dirty="0">
              <a:sym typeface="Arial" panose="020B0604020202020204" pitchFamily="34" charset="0"/>
            </a:endParaRPr>
          </a:p>
        </p:txBody>
      </p:sp>
      <p:sp>
        <p:nvSpPr>
          <p:cNvPr id="49162" name="Rectangle 9">
            <a:extLst>
              <a:ext uri="{FF2B5EF4-FFF2-40B4-BE49-F238E27FC236}">
                <a16:creationId xmlns="" xmlns:a16="http://schemas.microsoft.com/office/drawing/2014/main" id="{F9C36555-73C3-4ABC-9D85-28A1D529A4A6}"/>
              </a:ext>
            </a:extLst>
          </p:cNvPr>
          <p:cNvSpPr>
            <a:spLocks noChangeArrowheads="1"/>
          </p:cNvSpPr>
          <p:nvPr/>
        </p:nvSpPr>
        <p:spPr bwMode="auto">
          <a:xfrm>
            <a:off x="6852355" y="1590675"/>
            <a:ext cx="12987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a:sym typeface="Arial" panose="020B0604020202020204" pitchFamily="34" charset="0"/>
              </a:rPr>
              <a:t>P</a:t>
            </a:r>
            <a:r>
              <a:rPr lang="en" altLang="sr-Latn-RS" sz="1400" b="1" dirty="0" smtClean="0">
                <a:sym typeface="Arial" panose="020B0604020202020204" pitchFamily="34" charset="0"/>
              </a:rPr>
              <a:t>ulmonary </a:t>
            </a:r>
            <a:endParaRPr lang="en" altLang="sr-Latn-RS" sz="1400" b="1" dirty="0">
              <a:sym typeface="Arial" panose="020B0604020202020204" pitchFamily="34" charset="0"/>
            </a:endParaRPr>
          </a:p>
          <a:p>
            <a:pPr algn="ctr" eaLnBrk="1" hangingPunct="1">
              <a:buClr>
                <a:srgbClr val="FFFFFF"/>
              </a:buClr>
              <a:buFont typeface="Arial" panose="020B0604020202020204" pitchFamily="34" charset="0"/>
              <a:buNone/>
            </a:pPr>
            <a:r>
              <a:rPr lang="en" altLang="sr-Latn-RS" sz="1400" b="1" dirty="0">
                <a:sym typeface="Arial" panose="020B0604020202020204" pitchFamily="34" charset="0"/>
              </a:rPr>
              <a:t>inflammation</a:t>
            </a:r>
            <a:endParaRPr lang="en-US" altLang="sr-Latn-RS" sz="1400" b="1" dirty="0">
              <a:sym typeface="Arial" panose="020B0604020202020204" pitchFamily="34" charset="0"/>
            </a:endParaRPr>
          </a:p>
        </p:txBody>
      </p:sp>
      <p:sp>
        <p:nvSpPr>
          <p:cNvPr id="49163" name="Rectangle 10">
            <a:extLst>
              <a:ext uri="{FF2B5EF4-FFF2-40B4-BE49-F238E27FC236}">
                <a16:creationId xmlns="" xmlns:a16="http://schemas.microsoft.com/office/drawing/2014/main" id="{462FB450-2465-4848-B51D-BD7513E14645}"/>
              </a:ext>
            </a:extLst>
          </p:cNvPr>
          <p:cNvSpPr>
            <a:spLocks noChangeArrowheads="1"/>
          </p:cNvSpPr>
          <p:nvPr/>
        </p:nvSpPr>
        <p:spPr bwMode="auto">
          <a:xfrm>
            <a:off x="1985762" y="4156075"/>
            <a:ext cx="11576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a:sym typeface="Arial" panose="020B0604020202020204" pitchFamily="34" charset="0"/>
              </a:rPr>
              <a:t>A</a:t>
            </a:r>
            <a:r>
              <a:rPr lang="en" altLang="sr-Latn-RS" sz="1400" b="1" dirty="0" smtClean="0">
                <a:sym typeface="Arial" panose="020B0604020202020204" pitchFamily="34" charset="0"/>
              </a:rPr>
              <a:t>lveolar </a:t>
            </a:r>
            <a:endParaRPr lang="en" altLang="sr-Latn-RS" sz="1400" b="1" dirty="0">
              <a:sym typeface="Arial" panose="020B0604020202020204" pitchFamily="34" charset="0"/>
            </a:endParaRPr>
          </a:p>
          <a:p>
            <a:pPr algn="ctr" eaLnBrk="1" hangingPunct="1">
              <a:buClr>
                <a:srgbClr val="FFFFFF"/>
              </a:buClr>
              <a:buFont typeface="Arial" panose="020B0604020202020204" pitchFamily="34" charset="0"/>
              <a:buNone/>
            </a:pPr>
            <a:r>
              <a:rPr lang="en" altLang="sr-Latn-RS" sz="1400" b="1" dirty="0">
                <a:sym typeface="Arial" panose="020B0604020202020204" pitchFamily="34" charset="0"/>
              </a:rPr>
              <a:t>destruction</a:t>
            </a:r>
            <a:endParaRPr lang="en-US" altLang="sr-Latn-RS" sz="1400" b="1" dirty="0">
              <a:sym typeface="Arial" panose="020B0604020202020204" pitchFamily="34" charset="0"/>
            </a:endParaRPr>
          </a:p>
        </p:txBody>
      </p:sp>
      <p:sp>
        <p:nvSpPr>
          <p:cNvPr id="49164" name="Rectangle 11">
            <a:extLst>
              <a:ext uri="{FF2B5EF4-FFF2-40B4-BE49-F238E27FC236}">
                <a16:creationId xmlns="" xmlns:a16="http://schemas.microsoft.com/office/drawing/2014/main" id="{330D3650-5ED4-46D4-844D-CA08725D6A52}"/>
              </a:ext>
            </a:extLst>
          </p:cNvPr>
          <p:cNvSpPr>
            <a:spLocks noChangeArrowheads="1"/>
          </p:cNvSpPr>
          <p:nvPr/>
        </p:nvSpPr>
        <p:spPr bwMode="auto">
          <a:xfrm>
            <a:off x="6100043" y="3105150"/>
            <a:ext cx="20858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a:sym typeface="Arial" panose="020B0604020202020204" pitchFamily="34" charset="0"/>
              </a:rPr>
              <a:t>D</a:t>
            </a:r>
            <a:r>
              <a:rPr lang="en" altLang="sr-Latn-RS" sz="1400" b="1" dirty="0" smtClean="0">
                <a:sym typeface="Arial" panose="020B0604020202020204" pitchFamily="34" charset="0"/>
              </a:rPr>
              <a:t>amage</a:t>
            </a:r>
            <a:r>
              <a:rPr lang="sr-Latn-RS" altLang="sr-Latn-RS" sz="1400" b="1" dirty="0" smtClean="0">
                <a:sym typeface="Arial" panose="020B0604020202020204" pitchFamily="34" charset="0"/>
              </a:rPr>
              <a:t>d</a:t>
            </a:r>
            <a:r>
              <a:rPr lang="en" altLang="sr-Latn-RS" sz="1400" b="1" dirty="0" smtClean="0">
                <a:sym typeface="Arial" panose="020B0604020202020204" pitchFamily="34" charset="0"/>
              </a:rPr>
              <a:t> </a:t>
            </a:r>
            <a:r>
              <a:rPr lang="en" altLang="sr-Latn-RS" sz="1400" b="1" dirty="0">
                <a:sym typeface="Arial" panose="020B0604020202020204" pitchFamily="34" charset="0"/>
              </a:rPr>
              <a:t>mucociliary </a:t>
            </a:r>
          </a:p>
          <a:p>
            <a:pPr algn="ctr" eaLnBrk="1" hangingPunct="1">
              <a:buClr>
                <a:srgbClr val="FFFFFF"/>
              </a:buClr>
              <a:buFont typeface="Arial" panose="020B0604020202020204" pitchFamily="34" charset="0"/>
              <a:buNone/>
            </a:pPr>
            <a:r>
              <a:rPr lang="en" altLang="sr-Latn-RS" sz="1400" b="1" dirty="0">
                <a:sym typeface="Arial" panose="020B0604020202020204" pitchFamily="34" charset="0"/>
              </a:rPr>
              <a:t>clearance</a:t>
            </a:r>
            <a:endParaRPr lang="en-US" altLang="sr-Latn-RS" sz="1400" b="1" dirty="0">
              <a:sym typeface="Arial" panose="020B0604020202020204" pitchFamily="34" charset="0"/>
            </a:endParaRPr>
          </a:p>
        </p:txBody>
      </p:sp>
      <p:sp>
        <p:nvSpPr>
          <p:cNvPr id="49165" name="Rectangle 12">
            <a:extLst>
              <a:ext uri="{FF2B5EF4-FFF2-40B4-BE49-F238E27FC236}">
                <a16:creationId xmlns="" xmlns:a16="http://schemas.microsoft.com/office/drawing/2014/main" id="{1824FE8F-F4E6-451D-BD64-18DD86847B9D}"/>
              </a:ext>
            </a:extLst>
          </p:cNvPr>
          <p:cNvSpPr>
            <a:spLocks noChangeArrowheads="1"/>
          </p:cNvSpPr>
          <p:nvPr/>
        </p:nvSpPr>
        <p:spPr bwMode="auto">
          <a:xfrm>
            <a:off x="5935505" y="3892550"/>
            <a:ext cx="21339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sr-Latn-RS" altLang="sr-Latn-RS" sz="1400" b="1" dirty="0" smtClean="0">
                <a:sym typeface="Arial" panose="020B0604020202020204" pitchFamily="34" charset="0"/>
              </a:rPr>
              <a:t>Glandular </a:t>
            </a:r>
            <a:r>
              <a:rPr lang="en" altLang="sr-Latn-RS" sz="1400" b="1" dirty="0" smtClean="0">
                <a:sym typeface="Arial" panose="020B0604020202020204" pitchFamily="34" charset="0"/>
              </a:rPr>
              <a:t>hypertrophy</a:t>
            </a:r>
            <a:endParaRPr lang="en-US" altLang="sr-Latn-RS" sz="1400" b="1" dirty="0">
              <a:sym typeface="Arial" panose="020B0604020202020204" pitchFamily="34" charset="0"/>
            </a:endParaRPr>
          </a:p>
        </p:txBody>
      </p:sp>
      <p:sp>
        <p:nvSpPr>
          <p:cNvPr id="26636" name="Rectangle 13">
            <a:extLst>
              <a:ext uri="{FF2B5EF4-FFF2-40B4-BE49-F238E27FC236}">
                <a16:creationId xmlns="" xmlns:a16="http://schemas.microsoft.com/office/drawing/2014/main" id="{2F4BEFB2-30C8-498B-8160-0268B8924D1D}"/>
              </a:ext>
            </a:extLst>
          </p:cNvPr>
          <p:cNvSpPr>
            <a:spLocks noChangeArrowheads="1"/>
          </p:cNvSpPr>
          <p:nvPr/>
        </p:nvSpPr>
        <p:spPr bwMode="auto">
          <a:xfrm>
            <a:off x="5741470" y="4584700"/>
            <a:ext cx="1466300" cy="307777"/>
          </a:xfrm>
          <a:prstGeom prst="rect">
            <a:avLst/>
          </a:prstGeom>
          <a:solidFill>
            <a:schemeClr val="accent6">
              <a:lumMod val="75000"/>
            </a:schemeClr>
          </a:solidFill>
          <a:ln w="12700" cap="sq">
            <a:noFill/>
            <a:miter lim="800000"/>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algn="ctr">
              <a:buClr>
                <a:srgbClr val="FFFFFF"/>
              </a:buClr>
              <a:buFont typeface="Arial" pitchFamily="34" charset="0"/>
              <a:buNone/>
              <a:defRPr/>
            </a:pPr>
            <a:r>
              <a:rPr lang="en" sz="1400" b="1" dirty="0">
                <a:solidFill>
                  <a:schemeClr val="bg1"/>
                </a:solidFill>
                <a:sym typeface="Arial" pitchFamily="34" charset="0"/>
              </a:rPr>
              <a:t>Exacerbations</a:t>
            </a:r>
            <a:endParaRPr lang="en-US" sz="1400" b="1" dirty="0">
              <a:solidFill>
                <a:schemeClr val="bg1"/>
              </a:solidFill>
              <a:sym typeface="Arial" pitchFamily="34" charset="0"/>
            </a:endParaRPr>
          </a:p>
        </p:txBody>
      </p:sp>
      <p:sp>
        <p:nvSpPr>
          <p:cNvPr id="26637" name="Rectangle 14">
            <a:extLst>
              <a:ext uri="{FF2B5EF4-FFF2-40B4-BE49-F238E27FC236}">
                <a16:creationId xmlns="" xmlns:a16="http://schemas.microsoft.com/office/drawing/2014/main" id="{7AF5FE7B-F4EB-4DD4-965E-16277002CB73}"/>
              </a:ext>
            </a:extLst>
          </p:cNvPr>
          <p:cNvSpPr>
            <a:spLocks noChangeArrowheads="1"/>
          </p:cNvSpPr>
          <p:nvPr/>
        </p:nvSpPr>
        <p:spPr bwMode="auto">
          <a:xfrm>
            <a:off x="1082157" y="2665413"/>
            <a:ext cx="1466300" cy="307777"/>
          </a:xfrm>
          <a:prstGeom prst="rect">
            <a:avLst/>
          </a:prstGeom>
          <a:solidFill>
            <a:schemeClr val="accent6">
              <a:lumMod val="75000"/>
            </a:schemeClr>
          </a:solidFill>
          <a:ln w="12700" cap="sq">
            <a:noFill/>
            <a:miter lim="800000"/>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pPr algn="ctr">
              <a:buClr>
                <a:srgbClr val="FFFFFF"/>
              </a:buClr>
              <a:buFont typeface="Arial" pitchFamily="34" charset="0"/>
              <a:buNone/>
              <a:defRPr/>
            </a:pPr>
            <a:r>
              <a:rPr lang="en" sz="1400" b="1">
                <a:solidFill>
                  <a:schemeClr val="bg1"/>
                </a:solidFill>
                <a:sym typeface="Arial" pitchFamily="34" charset="0"/>
              </a:rPr>
              <a:t>Exacerbations</a:t>
            </a:r>
            <a:endParaRPr lang="en-US" sz="1400" b="1" dirty="0">
              <a:solidFill>
                <a:schemeClr val="bg1"/>
              </a:solidFill>
              <a:sym typeface="Arial" pitchFamily="34" charset="0"/>
            </a:endParaRPr>
          </a:p>
        </p:txBody>
      </p:sp>
      <p:sp>
        <p:nvSpPr>
          <p:cNvPr id="49172" name="Rectangle 15">
            <a:extLst>
              <a:ext uri="{FF2B5EF4-FFF2-40B4-BE49-F238E27FC236}">
                <a16:creationId xmlns="" xmlns:a16="http://schemas.microsoft.com/office/drawing/2014/main" id="{2E647E73-FB63-48F2-AEBF-7DCFCD365C59}"/>
              </a:ext>
            </a:extLst>
          </p:cNvPr>
          <p:cNvSpPr>
            <a:spLocks noChangeArrowheads="1"/>
          </p:cNvSpPr>
          <p:nvPr/>
        </p:nvSpPr>
        <p:spPr bwMode="auto">
          <a:xfrm>
            <a:off x="2514600" y="4951413"/>
            <a:ext cx="1362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en" altLang="sr-Latn-RS" sz="1400" b="1">
                <a:sym typeface="Arial" panose="020B0604020202020204" pitchFamily="34" charset="0"/>
              </a:rPr>
              <a:t>Hypoxemia</a:t>
            </a:r>
            <a:endParaRPr lang="en-US" altLang="sr-Latn-RS" sz="1400" b="1">
              <a:sym typeface="Arial" panose="020B0604020202020204" pitchFamily="34" charset="0"/>
            </a:endParaRPr>
          </a:p>
        </p:txBody>
      </p:sp>
      <p:sp>
        <p:nvSpPr>
          <p:cNvPr id="49173" name="Rectangle 16">
            <a:extLst>
              <a:ext uri="{FF2B5EF4-FFF2-40B4-BE49-F238E27FC236}">
                <a16:creationId xmlns="" xmlns:a16="http://schemas.microsoft.com/office/drawing/2014/main" id="{63F77F2F-F66B-4B25-BE8E-CBB3C4208C78}"/>
              </a:ext>
            </a:extLst>
          </p:cNvPr>
          <p:cNvSpPr>
            <a:spLocks noChangeArrowheads="1"/>
          </p:cNvSpPr>
          <p:nvPr/>
        </p:nvSpPr>
        <p:spPr bwMode="auto">
          <a:xfrm>
            <a:off x="4804976" y="5434547"/>
            <a:ext cx="1658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buClr>
                <a:srgbClr val="FFFFFF"/>
              </a:buClr>
              <a:buFont typeface="Arial" panose="020B0604020202020204" pitchFamily="34" charset="0"/>
              <a:buNone/>
            </a:pPr>
            <a:r>
              <a:rPr lang="en" altLang="sr-Latn-RS" sz="2800" b="1" dirty="0">
                <a:sym typeface="Arial" panose="020B0604020202020204" pitchFamily="34" charset="0"/>
              </a:rPr>
              <a:t>DEATH</a:t>
            </a:r>
            <a:endParaRPr lang="en-US" altLang="sr-Latn-RS" sz="2800" b="1" dirty="0">
              <a:sym typeface="Arial" panose="020B0604020202020204" pitchFamily="34" charset="0"/>
            </a:endParaRPr>
          </a:p>
        </p:txBody>
      </p:sp>
      <p:sp>
        <p:nvSpPr>
          <p:cNvPr id="49174" name="Text Box 5">
            <a:extLst>
              <a:ext uri="{FF2B5EF4-FFF2-40B4-BE49-F238E27FC236}">
                <a16:creationId xmlns="" xmlns:a16="http://schemas.microsoft.com/office/drawing/2014/main" id="{523BF5E3-4D9A-4D86-A0B9-DF6277825FDB}"/>
              </a:ext>
            </a:extLst>
          </p:cNvPr>
          <p:cNvSpPr txBox="1">
            <a:spLocks noChangeArrowheads="1"/>
          </p:cNvSpPr>
          <p:nvPr/>
        </p:nvSpPr>
        <p:spPr bwMode="auto">
          <a:xfrm>
            <a:off x="419100" y="6232525"/>
            <a:ext cx="83293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Clr>
                <a:srgbClr val="FFFFFF"/>
              </a:buClr>
              <a:buFont typeface="Arial" panose="020B0604020202020204" pitchFamily="34" charset="0"/>
              <a:buNone/>
            </a:pPr>
            <a:r>
              <a:rPr lang="en" altLang="sr-Latn-RS" sz="1000" dirty="0" smtClean="0">
                <a:sym typeface="Arial" panose="020B0604020202020204" pitchFamily="34" charset="0"/>
              </a:rPr>
              <a:t>From </a:t>
            </a:r>
            <a:r>
              <a:rPr lang="en" altLang="sr-Latn-RS" sz="1000" dirty="0">
                <a:sym typeface="Arial" panose="020B0604020202020204" pitchFamily="34" charset="0"/>
              </a:rPr>
              <a:t>the Global Strategy for the Diagnosis, Management, and Prevention of Chronic Obstructive Pulmonary Disease, Global Initiative for Chronic Obstructive Lung Disease (GOLD) </a:t>
            </a:r>
            <a:r>
              <a:rPr lang="en" altLang="sr-Latn-RS" sz="1000" dirty="0" smtClean="0">
                <a:sym typeface="Arial" panose="020B0604020202020204" pitchFamily="34" charset="0"/>
              </a:rPr>
              <a:t>20 20 . </a:t>
            </a:r>
            <a:r>
              <a:rPr lang="en" altLang="sr-Latn-RS" sz="1000" dirty="0">
                <a:sym typeface="Arial" panose="020B0604020202020204" pitchFamily="34" charset="0"/>
              </a:rPr>
              <a:t>Available from: http://www.goldcopd.org.</a:t>
            </a:r>
          </a:p>
          <a:p>
            <a:pPr eaLnBrk="1" hangingPunct="1">
              <a:buClr>
                <a:srgbClr val="FFFFFF"/>
              </a:buClr>
              <a:buFont typeface="Arial" panose="020B0604020202020204" pitchFamily="34" charset="0"/>
              <a:buNone/>
            </a:pPr>
            <a:endParaRPr lang="en-US" altLang="sr-Latn-RS" sz="1000" dirty="0">
              <a:sym typeface="Arial" panose="020B0604020202020204" pitchFamily="34" charset="0"/>
            </a:endParaRPr>
          </a:p>
        </p:txBody>
      </p:sp>
      <p:pic>
        <p:nvPicPr>
          <p:cNvPr id="49175" name="Picture 5">
            <a:extLst>
              <a:ext uri="{FF2B5EF4-FFF2-40B4-BE49-F238E27FC236}">
                <a16:creationId xmlns="" xmlns:a16="http://schemas.microsoft.com/office/drawing/2014/main" id="{9DAC2E45-7E32-4E4F-A268-A57C7BC7531D}"/>
              </a:ext>
            </a:extLst>
          </p:cNvPr>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47664" y="980728"/>
            <a:ext cx="5904656" cy="44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advTm="2898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6637"/>
                                        </p:tgtEl>
                                        <p:attrNameLst>
                                          <p:attrName>style.visibility</p:attrName>
                                        </p:attrNameLst>
                                      </p:cBhvr>
                                      <p:to>
                                        <p:strVal val="visible"/>
                                      </p:to>
                                    </p:set>
                                    <p:anim calcmode="lin" valueType="num">
                                      <p:cBhvr>
                                        <p:cTn id="7" dur="1000" fill="hold"/>
                                        <p:tgtEl>
                                          <p:spTgt spid="26637"/>
                                        </p:tgtEl>
                                        <p:attrNameLst>
                                          <p:attrName>ppt_w</p:attrName>
                                        </p:attrNameLst>
                                      </p:cBhvr>
                                      <p:tavLst>
                                        <p:tav tm="0">
                                          <p:val>
                                            <p:strVal val="#ppt_w*0.70"/>
                                          </p:val>
                                        </p:tav>
                                        <p:tav tm="100000">
                                          <p:val>
                                            <p:strVal val="#ppt_w"/>
                                          </p:val>
                                        </p:tav>
                                      </p:tavLst>
                                    </p:anim>
                                    <p:anim calcmode="lin" valueType="num">
                                      <p:cBhvr>
                                        <p:cTn id="8" dur="1000" fill="hold"/>
                                        <p:tgtEl>
                                          <p:spTgt spid="26637"/>
                                        </p:tgtEl>
                                        <p:attrNameLst>
                                          <p:attrName>ppt_h</p:attrName>
                                        </p:attrNameLst>
                                      </p:cBhvr>
                                      <p:tavLst>
                                        <p:tav tm="0">
                                          <p:val>
                                            <p:strVal val="#ppt_h"/>
                                          </p:val>
                                        </p:tav>
                                        <p:tav tm="100000">
                                          <p:val>
                                            <p:strVal val="#ppt_h"/>
                                          </p:val>
                                        </p:tav>
                                      </p:tavLst>
                                    </p:anim>
                                    <p:animEffect transition="in" filter="fade">
                                      <p:cBhvr>
                                        <p:cTn id="9" dur="1000"/>
                                        <p:tgtEl>
                                          <p:spTgt spid="26637"/>
                                        </p:tgtEl>
                                      </p:cBhvr>
                                    </p:animEffect>
                                  </p:childTnLst>
                                </p:cTn>
                              </p:par>
                              <p:par>
                                <p:cTn id="10" presetID="55" presetClass="entr" presetSubtype="0" fill="hold" nodeType="withEffect">
                                  <p:stCondLst>
                                    <p:cond delay="0"/>
                                  </p:stCondLst>
                                  <p:childTnLst>
                                    <p:set>
                                      <p:cBhvr>
                                        <p:cTn id="11" dur="1" fill="hold">
                                          <p:stCondLst>
                                            <p:cond delay="0"/>
                                          </p:stCondLst>
                                        </p:cTn>
                                        <p:tgtEl>
                                          <p:spTgt spid="26629"/>
                                        </p:tgtEl>
                                        <p:attrNameLst>
                                          <p:attrName>style.visibility</p:attrName>
                                        </p:attrNameLst>
                                      </p:cBhvr>
                                      <p:to>
                                        <p:strVal val="visible"/>
                                      </p:to>
                                    </p:set>
                                    <p:anim calcmode="lin" valueType="num">
                                      <p:cBhvr>
                                        <p:cTn id="12" dur="1000" fill="hold"/>
                                        <p:tgtEl>
                                          <p:spTgt spid="26629"/>
                                        </p:tgtEl>
                                        <p:attrNameLst>
                                          <p:attrName>ppt_w</p:attrName>
                                        </p:attrNameLst>
                                      </p:cBhvr>
                                      <p:tavLst>
                                        <p:tav tm="0">
                                          <p:val>
                                            <p:strVal val="#ppt_w*0.70"/>
                                          </p:val>
                                        </p:tav>
                                        <p:tav tm="100000">
                                          <p:val>
                                            <p:strVal val="#ppt_w"/>
                                          </p:val>
                                        </p:tav>
                                      </p:tavLst>
                                    </p:anim>
                                    <p:anim calcmode="lin" valueType="num">
                                      <p:cBhvr>
                                        <p:cTn id="13" dur="1000" fill="hold"/>
                                        <p:tgtEl>
                                          <p:spTgt spid="26629"/>
                                        </p:tgtEl>
                                        <p:attrNameLst>
                                          <p:attrName>ppt_h</p:attrName>
                                        </p:attrNameLst>
                                      </p:cBhvr>
                                      <p:tavLst>
                                        <p:tav tm="0">
                                          <p:val>
                                            <p:strVal val="#ppt_h"/>
                                          </p:val>
                                        </p:tav>
                                        <p:tav tm="100000">
                                          <p:val>
                                            <p:strVal val="#ppt_h"/>
                                          </p:val>
                                        </p:tav>
                                      </p:tavLst>
                                    </p:anim>
                                    <p:animEffect transition="in" filter="fade">
                                      <p:cBhvr>
                                        <p:cTn id="14" dur="1000"/>
                                        <p:tgtEl>
                                          <p:spTgt spid="26629"/>
                                        </p:tgtEl>
                                      </p:cBhvr>
                                    </p:animEffect>
                                  </p:childTnLst>
                                </p:cTn>
                              </p:par>
                              <p:par>
                                <p:cTn id="15" presetID="55" presetClass="entr" presetSubtype="0" fill="hold" nodeType="withEffect">
                                  <p:stCondLst>
                                    <p:cond delay="0"/>
                                  </p:stCondLst>
                                  <p:childTnLst>
                                    <p:set>
                                      <p:cBhvr>
                                        <p:cTn id="16" dur="1" fill="hold">
                                          <p:stCondLst>
                                            <p:cond delay="0"/>
                                          </p:stCondLst>
                                        </p:cTn>
                                        <p:tgtEl>
                                          <p:spTgt spid="26636"/>
                                        </p:tgtEl>
                                        <p:attrNameLst>
                                          <p:attrName>style.visibility</p:attrName>
                                        </p:attrNameLst>
                                      </p:cBhvr>
                                      <p:to>
                                        <p:strVal val="visible"/>
                                      </p:to>
                                    </p:set>
                                    <p:anim calcmode="lin" valueType="num">
                                      <p:cBhvr>
                                        <p:cTn id="17" dur="1000" fill="hold"/>
                                        <p:tgtEl>
                                          <p:spTgt spid="26636"/>
                                        </p:tgtEl>
                                        <p:attrNameLst>
                                          <p:attrName>ppt_w</p:attrName>
                                        </p:attrNameLst>
                                      </p:cBhvr>
                                      <p:tavLst>
                                        <p:tav tm="0">
                                          <p:val>
                                            <p:strVal val="#ppt_w*0.70"/>
                                          </p:val>
                                        </p:tav>
                                        <p:tav tm="100000">
                                          <p:val>
                                            <p:strVal val="#ppt_w"/>
                                          </p:val>
                                        </p:tav>
                                      </p:tavLst>
                                    </p:anim>
                                    <p:anim calcmode="lin" valueType="num">
                                      <p:cBhvr>
                                        <p:cTn id="18" dur="1000" fill="hold"/>
                                        <p:tgtEl>
                                          <p:spTgt spid="26636"/>
                                        </p:tgtEl>
                                        <p:attrNameLst>
                                          <p:attrName>ppt_h</p:attrName>
                                        </p:attrNameLst>
                                      </p:cBhvr>
                                      <p:tavLst>
                                        <p:tav tm="0">
                                          <p:val>
                                            <p:strVal val="#ppt_h"/>
                                          </p:val>
                                        </p:tav>
                                        <p:tav tm="100000">
                                          <p:val>
                                            <p:strVal val="#ppt_h"/>
                                          </p:val>
                                        </p:tav>
                                      </p:tavLst>
                                    </p:anim>
                                    <p:animEffect transition="in" filter="fade">
                                      <p:cBhvr>
                                        <p:cTn id="19" dur="10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1">
            <a:extLst>
              <a:ext uri="{FF2B5EF4-FFF2-40B4-BE49-F238E27FC236}">
                <a16:creationId xmlns="" xmlns:a16="http://schemas.microsoft.com/office/drawing/2014/main" id="{7DAB23C8-23B0-47B8-BE4B-80A515E49680}"/>
              </a:ext>
            </a:extLst>
          </p:cNvPr>
          <p:cNvSpPr>
            <a:spLocks noGrp="1" noChangeArrowheads="1"/>
          </p:cNvSpPr>
          <p:nvPr>
            <p:ph type="title"/>
          </p:nvPr>
        </p:nvSpPr>
        <p:spPr>
          <a:xfrm>
            <a:off x="539552" y="274638"/>
            <a:ext cx="8394898" cy="1143000"/>
          </a:xfrm>
        </p:spPr>
        <p:txBody>
          <a:bodyPr>
            <a:normAutofit/>
          </a:bodyPr>
          <a:lstStyle/>
          <a:p>
            <a:pPr algn="ctr" eaLnBrk="1" fontAlgn="auto" hangingPunct="1">
              <a:spcAft>
                <a:spcPts val="0"/>
              </a:spcAft>
              <a:defRPr/>
            </a:pPr>
            <a:r>
              <a:rPr lang="en" b="1" i="1" dirty="0">
                <a:solidFill>
                  <a:schemeClr val="tx2">
                    <a:satMod val="130000"/>
                  </a:schemeClr>
                </a:solidFill>
                <a:effectLst/>
                <a:latin typeface="Arial" panose="020B0604020202020204" pitchFamily="34" charset="0"/>
                <a:cs typeface="Arial" panose="020B0604020202020204" pitchFamily="34" charset="0"/>
              </a:rPr>
              <a:t>COPD - </a:t>
            </a:r>
            <a:r>
              <a:rPr lang="en" b="1" i="1" dirty="0" smtClean="0">
                <a:solidFill>
                  <a:schemeClr val="tx2">
                    <a:satMod val="130000"/>
                  </a:schemeClr>
                </a:solidFill>
                <a:effectLst/>
                <a:latin typeface="Arial" panose="020B0604020202020204" pitchFamily="34" charset="0"/>
                <a:cs typeface="Arial" panose="020B0604020202020204" pitchFamily="34" charset="0"/>
              </a:rPr>
              <a:t>Traditional </a:t>
            </a:r>
            <a:r>
              <a:rPr lang="sr-Latn-RS" b="1" i="1" dirty="0" smtClean="0">
                <a:solidFill>
                  <a:schemeClr val="tx2">
                    <a:satMod val="130000"/>
                  </a:schemeClr>
                </a:solidFill>
                <a:effectLst/>
                <a:latin typeface="Arial" panose="020B0604020202020204" pitchFamily="34" charset="0"/>
                <a:cs typeface="Arial" panose="020B0604020202020204" pitchFamily="34" charset="0"/>
              </a:rPr>
              <a:t>phenotypes</a:t>
            </a:r>
            <a:endParaRPr lang="en-US" b="1" i="1" dirty="0">
              <a:solidFill>
                <a:schemeClr val="tx2">
                  <a:satMod val="130000"/>
                </a:schemeClr>
              </a:solidFill>
              <a:effectLst/>
              <a:latin typeface="Arial" panose="020B0604020202020204" pitchFamily="34" charset="0"/>
              <a:cs typeface="Arial" panose="020B0604020202020204" pitchFamily="34" charset="0"/>
            </a:endParaRPr>
          </a:p>
        </p:txBody>
      </p:sp>
      <p:sp>
        <p:nvSpPr>
          <p:cNvPr id="50179" name="Rectangle 2">
            <a:extLst>
              <a:ext uri="{FF2B5EF4-FFF2-40B4-BE49-F238E27FC236}">
                <a16:creationId xmlns="" xmlns:a16="http://schemas.microsoft.com/office/drawing/2014/main" id="{3E4F60EB-D6D4-4A67-91BE-7FA596F6D3A6}"/>
              </a:ext>
            </a:extLst>
          </p:cNvPr>
          <p:cNvSpPr>
            <a:spLocks noChangeArrowheads="1"/>
          </p:cNvSpPr>
          <p:nvPr/>
        </p:nvSpPr>
        <p:spPr bwMode="auto">
          <a:xfrm>
            <a:off x="2011363" y="2516188"/>
            <a:ext cx="6680200" cy="3109912"/>
          </a:xfrm>
          <a:prstGeom prst="rect">
            <a:avLst/>
          </a:prstGeom>
          <a:solidFill>
            <a:srgbClr val="000099"/>
          </a:solidFill>
          <a:ln>
            <a:noFill/>
          </a:ln>
          <a:extLst>
            <a:ext uri="{91240B29-F687-4F45-9708-019B960494DF}">
              <a14:hiddenLine xmlns:a14="http://schemas.microsoft.com/office/drawing/2010/main" w="19050">
                <a:solidFill>
                  <a:srgbClr val="000000"/>
                </a:solidFill>
                <a:miter lim="800000"/>
                <a:headEnd/>
                <a:tailEnd/>
              </a14:hiddenLine>
            </a:ext>
          </a:extLst>
        </p:spPr>
        <p:txBody>
          <a:bodyPr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50180" name="Oval 3">
            <a:extLst>
              <a:ext uri="{FF2B5EF4-FFF2-40B4-BE49-F238E27FC236}">
                <a16:creationId xmlns="" xmlns:a16="http://schemas.microsoft.com/office/drawing/2014/main" id="{EAF456C1-0963-4B7D-9B68-4AB68AAF8994}"/>
              </a:ext>
            </a:extLst>
          </p:cNvPr>
          <p:cNvSpPr>
            <a:spLocks noChangeArrowheads="1"/>
          </p:cNvSpPr>
          <p:nvPr/>
        </p:nvSpPr>
        <p:spPr bwMode="auto">
          <a:xfrm>
            <a:off x="3159125" y="1790700"/>
            <a:ext cx="2465388" cy="2554288"/>
          </a:xfrm>
          <a:prstGeom prst="ellipse">
            <a:avLst/>
          </a:prstGeom>
          <a:solidFill>
            <a:srgbClr val="3366FF">
              <a:alpha val="50195"/>
            </a:srgbClr>
          </a:solidFill>
          <a:ln w="57150">
            <a:solidFill>
              <a:schemeClr val="folHlink"/>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50181" name="Oval 4">
            <a:extLst>
              <a:ext uri="{FF2B5EF4-FFF2-40B4-BE49-F238E27FC236}">
                <a16:creationId xmlns="" xmlns:a16="http://schemas.microsoft.com/office/drawing/2014/main" id="{2EBC8FB9-60C7-471D-97C5-09ADAEF31658}"/>
              </a:ext>
            </a:extLst>
          </p:cNvPr>
          <p:cNvSpPr>
            <a:spLocks noChangeArrowheads="1"/>
          </p:cNvSpPr>
          <p:nvPr/>
        </p:nvSpPr>
        <p:spPr bwMode="auto">
          <a:xfrm>
            <a:off x="5110163" y="1790700"/>
            <a:ext cx="2466975" cy="2554288"/>
          </a:xfrm>
          <a:prstGeom prst="ellipse">
            <a:avLst/>
          </a:prstGeom>
          <a:solidFill>
            <a:srgbClr val="3366FF">
              <a:alpha val="50195"/>
            </a:srgbClr>
          </a:solidFill>
          <a:ln w="57150">
            <a:solidFill>
              <a:schemeClr val="folHlink"/>
            </a:solidFill>
            <a:round/>
            <a:headEnd/>
            <a:tailEnd/>
          </a:ln>
        </p:spPr>
        <p:txBody>
          <a:bodyPr wrap="none" lIns="90000" tIns="46800" rIns="90000" bIns="46800"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
        <p:nvSpPr>
          <p:cNvPr id="50182" name="Freeform 5">
            <a:extLst>
              <a:ext uri="{FF2B5EF4-FFF2-40B4-BE49-F238E27FC236}">
                <a16:creationId xmlns="" xmlns:a16="http://schemas.microsoft.com/office/drawing/2014/main" id="{A44923C4-FDEB-4D10-B8EC-276F7F61C45D}"/>
              </a:ext>
            </a:extLst>
          </p:cNvPr>
          <p:cNvSpPr>
            <a:spLocks/>
          </p:cNvSpPr>
          <p:nvPr/>
        </p:nvSpPr>
        <p:spPr bwMode="auto">
          <a:xfrm>
            <a:off x="5287963" y="2279650"/>
            <a:ext cx="355600" cy="1670050"/>
          </a:xfrm>
          <a:custGeom>
            <a:avLst/>
            <a:gdLst>
              <a:gd name="T0" fmla="*/ 2147483647 w 262"/>
              <a:gd name="T1" fmla="*/ 0 h 1188"/>
              <a:gd name="T2" fmla="*/ 2147483647 w 262"/>
              <a:gd name="T3" fmla="*/ 2147483647 h 1188"/>
              <a:gd name="T4" fmla="*/ 0 w 262"/>
              <a:gd name="T5" fmla="*/ 2147483647 h 1188"/>
              <a:gd name="T6" fmla="*/ 0 60000 65536"/>
              <a:gd name="T7" fmla="*/ 0 60000 65536"/>
              <a:gd name="T8" fmla="*/ 0 60000 65536"/>
              <a:gd name="T9" fmla="*/ 0 w 262"/>
              <a:gd name="T10" fmla="*/ 0 h 1188"/>
              <a:gd name="T11" fmla="*/ 262 w 262"/>
              <a:gd name="T12" fmla="*/ 1188 h 1188"/>
            </a:gdLst>
            <a:ahLst/>
            <a:cxnLst>
              <a:cxn ang="T6">
                <a:pos x="T0" y="T1"/>
              </a:cxn>
              <a:cxn ang="T7">
                <a:pos x="T2" y="T3"/>
              </a:cxn>
              <a:cxn ang="T8">
                <a:pos x="T4" y="T5"/>
              </a:cxn>
            </a:cxnLst>
            <a:rect l="T9" t="T10" r="T11" b="T12"/>
            <a:pathLst>
              <a:path w="262" h="1188">
                <a:moveTo>
                  <a:pt x="45" y="0"/>
                </a:moveTo>
                <a:cubicBezTo>
                  <a:pt x="168" y="133"/>
                  <a:pt x="262" y="354"/>
                  <a:pt x="255" y="552"/>
                </a:cubicBezTo>
                <a:cubicBezTo>
                  <a:pt x="248" y="750"/>
                  <a:pt x="132" y="1086"/>
                  <a:pt x="0" y="1188"/>
                </a:cubicBezTo>
              </a:path>
            </a:pathLst>
          </a:custGeom>
          <a:noFill/>
          <a:ln w="57150">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p>
            <a:endParaRPr lang="sr-Latn-RS"/>
          </a:p>
        </p:txBody>
      </p:sp>
      <p:sp useBgFill="1">
        <p:nvSpPr>
          <p:cNvPr id="50183" name="Freeform 6">
            <a:extLst>
              <a:ext uri="{FF2B5EF4-FFF2-40B4-BE49-F238E27FC236}">
                <a16:creationId xmlns="" xmlns:a16="http://schemas.microsoft.com/office/drawing/2014/main" id="{7C321F5C-5916-418F-8D00-78DC12864824}"/>
              </a:ext>
            </a:extLst>
          </p:cNvPr>
          <p:cNvSpPr>
            <a:spLocks/>
          </p:cNvSpPr>
          <p:nvPr/>
        </p:nvSpPr>
        <p:spPr bwMode="auto">
          <a:xfrm>
            <a:off x="5230813" y="1763713"/>
            <a:ext cx="2219325" cy="750887"/>
          </a:xfrm>
          <a:custGeom>
            <a:avLst/>
            <a:gdLst>
              <a:gd name="T0" fmla="*/ 0 w 1635"/>
              <a:gd name="T1" fmla="*/ 2147483647 h 534"/>
              <a:gd name="T2" fmla="*/ 2147483647 w 1635"/>
              <a:gd name="T3" fmla="*/ 2147483647 h 534"/>
              <a:gd name="T4" fmla="*/ 2147483647 w 1635"/>
              <a:gd name="T5" fmla="*/ 2147483647 h 534"/>
              <a:gd name="T6" fmla="*/ 0 w 1635"/>
              <a:gd name="T7" fmla="*/ 2147483647 h 534"/>
              <a:gd name="T8" fmla="*/ 0 60000 65536"/>
              <a:gd name="T9" fmla="*/ 0 60000 65536"/>
              <a:gd name="T10" fmla="*/ 0 60000 65536"/>
              <a:gd name="T11" fmla="*/ 0 60000 65536"/>
              <a:gd name="T12" fmla="*/ 0 w 1635"/>
              <a:gd name="T13" fmla="*/ 0 h 534"/>
              <a:gd name="T14" fmla="*/ 1635 w 1635"/>
              <a:gd name="T15" fmla="*/ 534 h 534"/>
            </a:gdLst>
            <a:ahLst/>
            <a:cxnLst>
              <a:cxn ang="T8">
                <a:pos x="T0" y="T1"/>
              </a:cxn>
              <a:cxn ang="T9">
                <a:pos x="T2" y="T3"/>
              </a:cxn>
              <a:cxn ang="T10">
                <a:pos x="T4" y="T5"/>
              </a:cxn>
              <a:cxn ang="T11">
                <a:pos x="T6" y="T7"/>
              </a:cxn>
            </a:cxnLst>
            <a:rect l="T12" t="T13" r="T14" b="T15"/>
            <a:pathLst>
              <a:path w="1635" h="534">
                <a:moveTo>
                  <a:pt x="0" y="534"/>
                </a:moveTo>
                <a:cubicBezTo>
                  <a:pt x="75" y="322"/>
                  <a:pt x="360" y="30"/>
                  <a:pt x="825" y="15"/>
                </a:cubicBezTo>
                <a:cubicBezTo>
                  <a:pt x="1290" y="0"/>
                  <a:pt x="1520" y="319"/>
                  <a:pt x="1635" y="533"/>
                </a:cubicBezTo>
                <a:cubicBezTo>
                  <a:pt x="817" y="533"/>
                  <a:pt x="0" y="534"/>
                  <a:pt x="0" y="534"/>
                </a:cubicBezTo>
                <a:close/>
              </a:path>
            </a:pathLst>
          </a:custGeom>
          <a:ln w="57150">
            <a:solidFill>
              <a:schemeClr val="folHlink"/>
            </a:solidFill>
            <a:round/>
            <a:headEnd/>
            <a:tailEnd/>
          </a:ln>
        </p:spPr>
        <p:txBody>
          <a:bodyPr wrap="none" lIns="90000" tIns="46800" rIns="90000" bIns="46800" anchor="ctr">
            <a:spAutoFit/>
          </a:bodyPr>
          <a:lstStyle/>
          <a:p>
            <a:endParaRPr lang="sr-Latn-RS"/>
          </a:p>
        </p:txBody>
      </p:sp>
      <p:sp useBgFill="1">
        <p:nvSpPr>
          <p:cNvPr id="50184" name="Freeform 7">
            <a:extLst>
              <a:ext uri="{FF2B5EF4-FFF2-40B4-BE49-F238E27FC236}">
                <a16:creationId xmlns="" xmlns:a16="http://schemas.microsoft.com/office/drawing/2014/main" id="{C6B9A945-349E-4797-9E64-A18D988A118C}"/>
              </a:ext>
            </a:extLst>
          </p:cNvPr>
          <p:cNvSpPr>
            <a:spLocks/>
          </p:cNvSpPr>
          <p:nvPr/>
        </p:nvSpPr>
        <p:spPr bwMode="auto">
          <a:xfrm>
            <a:off x="3278188" y="1763713"/>
            <a:ext cx="2224087" cy="750887"/>
          </a:xfrm>
          <a:custGeom>
            <a:avLst/>
            <a:gdLst>
              <a:gd name="T0" fmla="*/ 0 w 1638"/>
              <a:gd name="T1" fmla="*/ 2147483647 h 534"/>
              <a:gd name="T2" fmla="*/ 2147483647 w 1638"/>
              <a:gd name="T3" fmla="*/ 2147483647 h 534"/>
              <a:gd name="T4" fmla="*/ 2147483647 w 1638"/>
              <a:gd name="T5" fmla="*/ 2147483647 h 534"/>
              <a:gd name="T6" fmla="*/ 0 w 1638"/>
              <a:gd name="T7" fmla="*/ 2147483647 h 534"/>
              <a:gd name="T8" fmla="*/ 0 60000 65536"/>
              <a:gd name="T9" fmla="*/ 0 60000 65536"/>
              <a:gd name="T10" fmla="*/ 0 60000 65536"/>
              <a:gd name="T11" fmla="*/ 0 60000 65536"/>
              <a:gd name="T12" fmla="*/ 0 w 1638"/>
              <a:gd name="T13" fmla="*/ 0 h 534"/>
              <a:gd name="T14" fmla="*/ 1638 w 1638"/>
              <a:gd name="T15" fmla="*/ 534 h 534"/>
            </a:gdLst>
            <a:ahLst/>
            <a:cxnLst>
              <a:cxn ang="T8">
                <a:pos x="T0" y="T1"/>
              </a:cxn>
              <a:cxn ang="T9">
                <a:pos x="T2" y="T3"/>
              </a:cxn>
              <a:cxn ang="T10">
                <a:pos x="T4" y="T5"/>
              </a:cxn>
              <a:cxn ang="T11">
                <a:pos x="T6" y="T7"/>
              </a:cxn>
            </a:cxnLst>
            <a:rect l="T12" t="T13" r="T14" b="T15"/>
            <a:pathLst>
              <a:path w="1638" h="534">
                <a:moveTo>
                  <a:pt x="0" y="534"/>
                </a:moveTo>
                <a:cubicBezTo>
                  <a:pt x="75" y="322"/>
                  <a:pt x="360" y="30"/>
                  <a:pt x="825" y="15"/>
                </a:cubicBezTo>
                <a:cubicBezTo>
                  <a:pt x="1290" y="0"/>
                  <a:pt x="1512" y="337"/>
                  <a:pt x="1638" y="532"/>
                </a:cubicBezTo>
                <a:cubicBezTo>
                  <a:pt x="820" y="532"/>
                  <a:pt x="0" y="534"/>
                  <a:pt x="0" y="534"/>
                </a:cubicBezTo>
                <a:close/>
              </a:path>
            </a:pathLst>
          </a:custGeom>
          <a:ln w="57150">
            <a:solidFill>
              <a:schemeClr val="folHlink"/>
            </a:solidFill>
            <a:round/>
            <a:headEnd/>
            <a:tailEnd/>
          </a:ln>
        </p:spPr>
        <p:txBody>
          <a:bodyPr lIns="90000" tIns="46800" rIns="90000" bIns="46800" anchor="ctr">
            <a:spAutoFit/>
          </a:bodyPr>
          <a:lstStyle/>
          <a:p>
            <a:endParaRPr lang="sr-Latn-RS"/>
          </a:p>
        </p:txBody>
      </p:sp>
      <p:sp>
        <p:nvSpPr>
          <p:cNvPr id="50185" name="Freeform 8">
            <a:extLst>
              <a:ext uri="{FF2B5EF4-FFF2-40B4-BE49-F238E27FC236}">
                <a16:creationId xmlns="" xmlns:a16="http://schemas.microsoft.com/office/drawing/2014/main" id="{81DD6FD9-8B64-446C-A2DA-7CE769574182}"/>
              </a:ext>
            </a:extLst>
          </p:cNvPr>
          <p:cNvSpPr>
            <a:spLocks/>
          </p:cNvSpPr>
          <p:nvPr/>
        </p:nvSpPr>
        <p:spPr bwMode="auto">
          <a:xfrm>
            <a:off x="5167313" y="2065338"/>
            <a:ext cx="403225" cy="631825"/>
          </a:xfrm>
          <a:custGeom>
            <a:avLst/>
            <a:gdLst>
              <a:gd name="T0" fmla="*/ 0 w 297"/>
              <a:gd name="T1" fmla="*/ 2147483647 h 449"/>
              <a:gd name="T2" fmla="*/ 2147483647 w 297"/>
              <a:gd name="T3" fmla="*/ 2147483647 h 449"/>
              <a:gd name="T4" fmla="*/ 2147483647 w 297"/>
              <a:gd name="T5" fmla="*/ 0 h 449"/>
              <a:gd name="T6" fmla="*/ 0 60000 65536"/>
              <a:gd name="T7" fmla="*/ 0 60000 65536"/>
              <a:gd name="T8" fmla="*/ 0 60000 65536"/>
              <a:gd name="T9" fmla="*/ 0 w 297"/>
              <a:gd name="T10" fmla="*/ 0 h 449"/>
              <a:gd name="T11" fmla="*/ 297 w 297"/>
              <a:gd name="T12" fmla="*/ 449 h 449"/>
            </a:gdLst>
            <a:ahLst/>
            <a:cxnLst>
              <a:cxn ang="T6">
                <a:pos x="T0" y="T1"/>
              </a:cxn>
              <a:cxn ang="T7">
                <a:pos x="T2" y="T3"/>
              </a:cxn>
              <a:cxn ang="T8">
                <a:pos x="T4" y="T5"/>
              </a:cxn>
            </a:cxnLst>
            <a:rect l="T9" t="T10" r="T11" b="T12"/>
            <a:pathLst>
              <a:path w="297" h="449">
                <a:moveTo>
                  <a:pt x="0" y="449"/>
                </a:moveTo>
                <a:cubicBezTo>
                  <a:pt x="12" y="399"/>
                  <a:pt x="57" y="252"/>
                  <a:pt x="135" y="158"/>
                </a:cubicBezTo>
                <a:cubicBezTo>
                  <a:pt x="213" y="64"/>
                  <a:pt x="261" y="27"/>
                  <a:pt x="297" y="0"/>
                </a:cubicBezTo>
              </a:path>
            </a:pathLst>
          </a:custGeom>
          <a:noFill/>
          <a:ln w="57150">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spAutoFit/>
          </a:bodyPr>
          <a:lstStyle/>
          <a:p>
            <a:endParaRPr lang="sr-Latn-RS"/>
          </a:p>
        </p:txBody>
      </p:sp>
      <p:sp>
        <p:nvSpPr>
          <p:cNvPr id="50186" name="Text Box 9">
            <a:extLst>
              <a:ext uri="{FF2B5EF4-FFF2-40B4-BE49-F238E27FC236}">
                <a16:creationId xmlns="" xmlns:a16="http://schemas.microsoft.com/office/drawing/2014/main" id="{169DEC60-9A46-41A6-A246-41EFED2EBA5C}"/>
              </a:ext>
            </a:extLst>
          </p:cNvPr>
          <p:cNvSpPr txBox="1">
            <a:spLocks noChangeArrowheads="1"/>
          </p:cNvSpPr>
          <p:nvPr/>
        </p:nvSpPr>
        <p:spPr bwMode="auto">
          <a:xfrm>
            <a:off x="3712187" y="2770188"/>
            <a:ext cx="1292589" cy="710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89975" tIns="46787" rIns="89975" bIns="46787">
            <a:spAutoFit/>
          </a:bodyPr>
          <a:lstStyle>
            <a:lvl1pPr defTabSz="912813" eaLnBrk="0" hangingPunct="0">
              <a:defRPr>
                <a:solidFill>
                  <a:schemeClr val="tx1"/>
                </a:solidFill>
                <a:latin typeface="Arial" panose="020B0604020202020204" pitchFamily="34" charset="0"/>
                <a:cs typeface="Arial" panose="020B0604020202020204" pitchFamily="34" charset="0"/>
              </a:defRPr>
            </a:lvl1pPr>
            <a:lvl2pPr marL="742950" indent="-285750" defTabSz="912813" eaLnBrk="0" hangingPunct="0">
              <a:defRPr>
                <a:solidFill>
                  <a:schemeClr val="tx1"/>
                </a:solidFill>
                <a:latin typeface="Arial" panose="020B0604020202020204" pitchFamily="34" charset="0"/>
                <a:cs typeface="Arial" panose="020B0604020202020204" pitchFamily="34" charset="0"/>
              </a:defRPr>
            </a:lvl2pPr>
            <a:lvl3pPr marL="1143000" indent="-228600" defTabSz="912813" eaLnBrk="0" hangingPunct="0">
              <a:defRPr>
                <a:solidFill>
                  <a:schemeClr val="tx1"/>
                </a:solidFill>
                <a:latin typeface="Arial" panose="020B0604020202020204" pitchFamily="34" charset="0"/>
                <a:cs typeface="Arial" panose="020B0604020202020204" pitchFamily="34" charset="0"/>
              </a:defRPr>
            </a:lvl3pPr>
            <a:lvl4pPr marL="1600200" indent="-228600" defTabSz="912813" eaLnBrk="0" hangingPunct="0">
              <a:defRPr>
                <a:solidFill>
                  <a:schemeClr val="tx1"/>
                </a:solidFill>
                <a:latin typeface="Arial" panose="020B0604020202020204" pitchFamily="34" charset="0"/>
                <a:cs typeface="Arial" panose="020B0604020202020204" pitchFamily="34" charset="0"/>
              </a:defRPr>
            </a:lvl4pPr>
            <a:lvl5pPr marL="2057400" indent="-228600" defTabSz="912813"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000" b="1" dirty="0">
                <a:solidFill>
                  <a:schemeClr val="bg1"/>
                </a:solidFill>
                <a:latin typeface="Gill Sans MT" panose="020B0502020104020203" pitchFamily="34" charset="0"/>
              </a:rPr>
              <a:t> </a:t>
            </a:r>
            <a:r>
              <a:rPr lang="en" altLang="sr-Latn-RS" sz="2000" b="1" dirty="0">
                <a:solidFill>
                  <a:schemeClr val="bg1"/>
                </a:solidFill>
                <a:latin typeface="Corbel" panose="020B0503020204020204" pitchFamily="34" charset="0"/>
              </a:rPr>
              <a:t>Chronic</a:t>
            </a:r>
            <a:r>
              <a:rPr lang="en" altLang="sr-Latn-RS" sz="2000" b="1" dirty="0">
                <a:solidFill>
                  <a:schemeClr val="bg1"/>
                </a:solidFill>
                <a:latin typeface="Gill Sans MT" panose="020B0502020104020203" pitchFamily="34" charset="0"/>
              </a:rPr>
              <a:t>  </a:t>
            </a:r>
            <a:endParaRPr lang="sr-Latn-RS" altLang="sr-Latn-RS" sz="2000" b="1" dirty="0" smtClean="0">
              <a:solidFill>
                <a:schemeClr val="bg1"/>
              </a:solidFill>
              <a:latin typeface="Gill Sans MT" panose="020B0502020104020203" pitchFamily="34" charset="0"/>
            </a:endParaRPr>
          </a:p>
          <a:p>
            <a:pPr algn="ctr"/>
            <a:r>
              <a:rPr lang="en" altLang="sr-Latn-RS" sz="2000" b="1" dirty="0" smtClean="0">
                <a:solidFill>
                  <a:schemeClr val="bg1"/>
                </a:solidFill>
                <a:latin typeface="Corbel" panose="020B0503020204020204" pitchFamily="34" charset="0"/>
              </a:rPr>
              <a:t>bronchitis</a:t>
            </a:r>
            <a:endParaRPr lang="en-US" altLang="sr-Latn-RS" sz="2000" b="1" dirty="0">
              <a:solidFill>
                <a:schemeClr val="bg1"/>
              </a:solidFill>
              <a:latin typeface="Gill Sans MT" panose="020B0502020104020203" pitchFamily="34" charset="0"/>
            </a:endParaRPr>
          </a:p>
        </p:txBody>
      </p:sp>
      <p:sp>
        <p:nvSpPr>
          <p:cNvPr id="50187" name="Text Box 10">
            <a:extLst>
              <a:ext uri="{FF2B5EF4-FFF2-40B4-BE49-F238E27FC236}">
                <a16:creationId xmlns="" xmlns:a16="http://schemas.microsoft.com/office/drawing/2014/main" id="{C6349947-5551-44DC-8D07-EEF39AA1E9B5}"/>
              </a:ext>
            </a:extLst>
          </p:cNvPr>
          <p:cNvSpPr txBox="1">
            <a:spLocks noChangeArrowheads="1"/>
          </p:cNvSpPr>
          <p:nvPr/>
        </p:nvSpPr>
        <p:spPr bwMode="auto">
          <a:xfrm>
            <a:off x="5864225" y="2946400"/>
            <a:ext cx="1233488"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89975" tIns="46787" rIns="89975" bIns="46787">
            <a:spAutoFit/>
          </a:bodyPr>
          <a:lstStyle>
            <a:lvl1pPr defTabSz="912813" eaLnBrk="0" hangingPunct="0">
              <a:defRPr>
                <a:solidFill>
                  <a:schemeClr val="tx1"/>
                </a:solidFill>
                <a:latin typeface="Arial" panose="020B0604020202020204" pitchFamily="34" charset="0"/>
                <a:cs typeface="Arial" panose="020B0604020202020204" pitchFamily="34" charset="0"/>
              </a:defRPr>
            </a:lvl1pPr>
            <a:lvl2pPr marL="742950" indent="-285750" defTabSz="912813" eaLnBrk="0" hangingPunct="0">
              <a:defRPr>
                <a:solidFill>
                  <a:schemeClr val="tx1"/>
                </a:solidFill>
                <a:latin typeface="Arial" panose="020B0604020202020204" pitchFamily="34" charset="0"/>
                <a:cs typeface="Arial" panose="020B0604020202020204" pitchFamily="34" charset="0"/>
              </a:defRPr>
            </a:lvl2pPr>
            <a:lvl3pPr marL="1143000" indent="-228600" defTabSz="912813" eaLnBrk="0" hangingPunct="0">
              <a:defRPr>
                <a:solidFill>
                  <a:schemeClr val="tx1"/>
                </a:solidFill>
                <a:latin typeface="Arial" panose="020B0604020202020204" pitchFamily="34" charset="0"/>
                <a:cs typeface="Arial" panose="020B0604020202020204" pitchFamily="34" charset="0"/>
              </a:defRPr>
            </a:lvl3pPr>
            <a:lvl4pPr marL="1600200" indent="-228600" defTabSz="912813" eaLnBrk="0" hangingPunct="0">
              <a:defRPr>
                <a:solidFill>
                  <a:schemeClr val="tx1"/>
                </a:solidFill>
                <a:latin typeface="Arial" panose="020B0604020202020204" pitchFamily="34" charset="0"/>
                <a:cs typeface="Arial" panose="020B0604020202020204" pitchFamily="34" charset="0"/>
              </a:defRPr>
            </a:lvl4pPr>
            <a:lvl5pPr marL="2057400" indent="-228600" defTabSz="912813"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 altLang="sr-Latn-RS" sz="2000" b="1" dirty="0" err="1">
                <a:solidFill>
                  <a:schemeClr val="bg1"/>
                </a:solidFill>
                <a:latin typeface="Corbel" panose="020B0503020204020204" pitchFamily="34" charset="0"/>
              </a:rPr>
              <a:t>Emphysema</a:t>
            </a:r>
            <a:endParaRPr lang="en-US" altLang="sr-Latn-RS" sz="2000" b="1" dirty="0">
              <a:solidFill>
                <a:schemeClr val="bg1"/>
              </a:solidFill>
              <a:latin typeface="Gill Sans MT" panose="020B0502020104020203" pitchFamily="34" charset="0"/>
            </a:endParaRPr>
          </a:p>
        </p:txBody>
      </p:sp>
      <p:sp>
        <p:nvSpPr>
          <p:cNvPr id="50188" name="Text Box 12">
            <a:extLst>
              <a:ext uri="{FF2B5EF4-FFF2-40B4-BE49-F238E27FC236}">
                <a16:creationId xmlns="" xmlns:a16="http://schemas.microsoft.com/office/drawing/2014/main" id="{7FEAD093-9948-403F-928C-712978DE888C}"/>
              </a:ext>
            </a:extLst>
          </p:cNvPr>
          <p:cNvSpPr txBox="1">
            <a:spLocks noChangeArrowheads="1"/>
          </p:cNvSpPr>
          <p:nvPr/>
        </p:nvSpPr>
        <p:spPr bwMode="auto">
          <a:xfrm>
            <a:off x="4355042" y="4847118"/>
            <a:ext cx="2294465" cy="402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89975" tIns="46787" rIns="89975" bIns="46787">
            <a:spAutoFit/>
          </a:bodyPr>
          <a:lstStyle>
            <a:lvl1pPr defTabSz="912813" eaLnBrk="0" hangingPunct="0">
              <a:defRPr>
                <a:solidFill>
                  <a:schemeClr val="tx1"/>
                </a:solidFill>
                <a:latin typeface="Arial" panose="020B0604020202020204" pitchFamily="34" charset="0"/>
                <a:cs typeface="Arial" panose="020B0604020202020204" pitchFamily="34" charset="0"/>
              </a:defRPr>
            </a:lvl1pPr>
            <a:lvl2pPr marL="742950" indent="-285750" defTabSz="912813" eaLnBrk="0" hangingPunct="0">
              <a:defRPr>
                <a:solidFill>
                  <a:schemeClr val="tx1"/>
                </a:solidFill>
                <a:latin typeface="Arial" panose="020B0604020202020204" pitchFamily="34" charset="0"/>
                <a:cs typeface="Arial" panose="020B0604020202020204" pitchFamily="34" charset="0"/>
              </a:defRPr>
            </a:lvl2pPr>
            <a:lvl3pPr marL="1143000" indent="-228600" defTabSz="912813" eaLnBrk="0" hangingPunct="0">
              <a:defRPr>
                <a:solidFill>
                  <a:schemeClr val="tx1"/>
                </a:solidFill>
                <a:latin typeface="Arial" panose="020B0604020202020204" pitchFamily="34" charset="0"/>
                <a:cs typeface="Arial" panose="020B0604020202020204" pitchFamily="34" charset="0"/>
              </a:defRPr>
            </a:lvl3pPr>
            <a:lvl4pPr marL="1600200" indent="-228600" defTabSz="912813" eaLnBrk="0" hangingPunct="0">
              <a:defRPr>
                <a:solidFill>
                  <a:schemeClr val="tx1"/>
                </a:solidFill>
                <a:latin typeface="Arial" panose="020B0604020202020204" pitchFamily="34" charset="0"/>
                <a:cs typeface="Arial" panose="020B0604020202020204" pitchFamily="34" charset="0"/>
              </a:defRPr>
            </a:lvl4pPr>
            <a:lvl5pPr marL="2057400" indent="-228600" defTabSz="912813" eaLnBrk="0" hangingPunct="0">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sr-Latn-RS" altLang="sr-Latn-RS" sz="2000" b="1" dirty="0" smtClean="0">
                <a:solidFill>
                  <a:schemeClr val="bg1"/>
                </a:solidFill>
                <a:latin typeface="Corbel" panose="020B0503020204020204" pitchFamily="34" charset="0"/>
              </a:rPr>
              <a:t>Airway o</a:t>
            </a:r>
            <a:r>
              <a:rPr lang="en" altLang="sr-Latn-RS" sz="2000" b="1" dirty="0" smtClean="0">
                <a:solidFill>
                  <a:schemeClr val="bg1"/>
                </a:solidFill>
                <a:latin typeface="Corbel" panose="020B0503020204020204" pitchFamily="34" charset="0"/>
              </a:rPr>
              <a:t>bstruction</a:t>
            </a:r>
            <a:endParaRPr lang="en-US" altLang="sr-Latn-RS" sz="2000" b="1" dirty="0">
              <a:solidFill>
                <a:schemeClr val="bg1"/>
              </a:solidFill>
              <a:latin typeface="Gill Sans MT" panose="020B0502020104020203" pitchFamily="34" charset="0"/>
            </a:endParaRPr>
          </a:p>
        </p:txBody>
      </p:sp>
      <p:sp>
        <p:nvSpPr>
          <p:cNvPr id="50189" name="TextBox 12">
            <a:extLst>
              <a:ext uri="{FF2B5EF4-FFF2-40B4-BE49-F238E27FC236}">
                <a16:creationId xmlns="" xmlns:a16="http://schemas.microsoft.com/office/drawing/2014/main" id="{CAFB6091-FC25-417F-8D3D-F73A21C0D952}"/>
              </a:ext>
            </a:extLst>
          </p:cNvPr>
          <p:cNvSpPr txBox="1">
            <a:spLocks noChangeArrowheads="1"/>
          </p:cNvSpPr>
          <p:nvPr/>
        </p:nvSpPr>
        <p:spPr bwMode="auto">
          <a:xfrm>
            <a:off x="5595938" y="171450"/>
            <a:ext cx="3389312" cy="341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ltLang="sr-Latn-RS">
              <a:latin typeface="Gill Sans MT" panose="020B0502020104020203" pitchFamily="34" charset="0"/>
            </a:endParaRPr>
          </a:p>
        </p:txBody>
      </p:sp>
    </p:spTree>
  </p:cSld>
  <p:clrMapOvr>
    <a:masterClrMapping/>
  </p:clrMapOvr>
  <p:transition advTm="14263">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82" name="Rectangle 2">
            <a:extLst>
              <a:ext uri="{FF2B5EF4-FFF2-40B4-BE49-F238E27FC236}">
                <a16:creationId xmlns="" xmlns:a16="http://schemas.microsoft.com/office/drawing/2014/main" id="{CE5A450E-80DA-4938-A6AF-607822AE9F1B}"/>
              </a:ext>
            </a:extLst>
          </p:cNvPr>
          <p:cNvSpPr>
            <a:spLocks noGrp="1" noChangeArrowheads="1"/>
          </p:cNvSpPr>
          <p:nvPr>
            <p:ph type="title"/>
          </p:nvPr>
        </p:nvSpPr>
        <p:spPr>
          <a:xfrm>
            <a:off x="107504" y="188913"/>
            <a:ext cx="8856984" cy="796925"/>
          </a:xfrm>
        </p:spPr>
        <p:txBody>
          <a:bodyPr>
            <a:normAutofit fontScale="90000"/>
          </a:bodyPr>
          <a:lstStyle/>
          <a:p>
            <a:pPr algn="ctr" eaLnBrk="1" hangingPunct="1">
              <a:defRPr/>
            </a:pPr>
            <a:r>
              <a:rPr lang="en" sz="3200" b="1" i="1" dirty="0">
                <a:solidFill>
                  <a:schemeClr val="tx2"/>
                </a:solidFill>
                <a:effectLst/>
                <a:latin typeface="Arial" pitchFamily="34" charset="0"/>
                <a:cs typeface="Arial" pitchFamily="34" charset="0"/>
              </a:rPr>
              <a:t>Two </a:t>
            </a:r>
            <a:r>
              <a:rPr lang="en" sz="3200" b="1" i="1" dirty="0" smtClean="0">
                <a:solidFill>
                  <a:schemeClr val="tx2"/>
                </a:solidFill>
                <a:effectLst/>
                <a:latin typeface="Arial" pitchFamily="34" charset="0"/>
                <a:cs typeface="Arial" pitchFamily="34" charset="0"/>
              </a:rPr>
              <a:t>"classic</a:t>
            </a:r>
            <a:r>
              <a:rPr lang="sr-Latn-RS" sz="3200" b="1" i="1" dirty="0" smtClean="0">
                <a:solidFill>
                  <a:schemeClr val="tx2"/>
                </a:solidFill>
                <a:effectLst/>
                <a:latin typeface="Arial" pitchFamily="34" charset="0"/>
                <a:cs typeface="Arial" pitchFamily="34" charset="0"/>
              </a:rPr>
              <a:t>al</a:t>
            </a:r>
            <a:r>
              <a:rPr lang="en" sz="3200" b="1" i="1" dirty="0" smtClean="0">
                <a:solidFill>
                  <a:schemeClr val="tx2"/>
                </a:solidFill>
                <a:effectLst/>
                <a:latin typeface="Arial" pitchFamily="34" charset="0"/>
                <a:cs typeface="Arial" pitchFamily="34" charset="0"/>
              </a:rPr>
              <a:t>" </a:t>
            </a:r>
            <a:r>
              <a:rPr lang="sr-Latn-RS" sz="3200" b="1" i="1" dirty="0" smtClean="0">
                <a:solidFill>
                  <a:schemeClr val="tx2"/>
                </a:solidFill>
                <a:effectLst/>
                <a:latin typeface="Arial" pitchFamily="34" charset="0"/>
                <a:cs typeface="Arial" pitchFamily="34" charset="0"/>
              </a:rPr>
              <a:t>pheno</a:t>
            </a:r>
            <a:r>
              <a:rPr lang="en" sz="3200" b="1" i="1" dirty="0" smtClean="0">
                <a:solidFill>
                  <a:schemeClr val="tx2"/>
                </a:solidFill>
                <a:effectLst/>
                <a:latin typeface="Arial" pitchFamily="34" charset="0"/>
                <a:cs typeface="Arial" pitchFamily="34" charset="0"/>
              </a:rPr>
              <a:t>types </a:t>
            </a:r>
            <a:r>
              <a:rPr lang="sr-Latn-RS" sz="3200" b="1" i="1" dirty="0" smtClean="0">
                <a:solidFill>
                  <a:schemeClr val="tx2"/>
                </a:solidFill>
                <a:effectLst/>
                <a:latin typeface="Arial" pitchFamily="34" charset="0"/>
                <a:cs typeface="Arial" pitchFamily="34" charset="0"/>
              </a:rPr>
              <a:t>of</a:t>
            </a:r>
            <a:r>
              <a:rPr lang="en" sz="3200" b="1" i="1" dirty="0" smtClean="0">
                <a:solidFill>
                  <a:schemeClr val="tx2"/>
                </a:solidFill>
                <a:effectLst/>
                <a:latin typeface="Arial" pitchFamily="34" charset="0"/>
                <a:cs typeface="Arial" pitchFamily="34" charset="0"/>
              </a:rPr>
              <a:t> COPD </a:t>
            </a:r>
            <a:r>
              <a:rPr lang="sr-Latn-RS" sz="3200" b="1" i="1" dirty="0" smtClean="0">
                <a:solidFill>
                  <a:schemeClr val="tx2"/>
                </a:solidFill>
                <a:effectLst/>
                <a:latin typeface="Arial" pitchFamily="34" charset="0"/>
                <a:cs typeface="Arial" pitchFamily="34" charset="0"/>
              </a:rPr>
              <a:t>patients </a:t>
            </a:r>
            <a:r>
              <a:rPr lang="en" sz="3200" b="1" i="1" dirty="0" smtClean="0">
                <a:solidFill>
                  <a:schemeClr val="tx2"/>
                </a:solidFill>
                <a:effectLst/>
                <a:latin typeface="Arial" pitchFamily="34" charset="0"/>
                <a:cs typeface="Arial" pitchFamily="34" charset="0"/>
              </a:rPr>
              <a:t>- </a:t>
            </a:r>
            <a:r>
              <a:rPr lang="sr-Latn-RS" sz="3200" b="1" i="1" dirty="0" smtClean="0">
                <a:solidFill>
                  <a:schemeClr val="tx2"/>
                </a:solidFill>
                <a:effectLst/>
                <a:latin typeface="Arial" pitchFamily="34" charset="0"/>
                <a:cs typeface="Arial" pitchFamily="34" charset="0"/>
              </a:rPr>
              <a:t>P</a:t>
            </a:r>
            <a:r>
              <a:rPr lang="en" sz="3200" b="1" i="1" dirty="0" smtClean="0">
                <a:solidFill>
                  <a:schemeClr val="tx2"/>
                </a:solidFill>
                <a:effectLst/>
                <a:latin typeface="Arial" pitchFamily="34" charset="0"/>
                <a:cs typeface="Arial" pitchFamily="34" charset="0"/>
              </a:rPr>
              <a:t>ast </a:t>
            </a:r>
            <a:r>
              <a:rPr lang="sr-Latn-RS" sz="3200" b="1" i="1" dirty="0" smtClean="0">
                <a:solidFill>
                  <a:schemeClr val="tx2"/>
                </a:solidFill>
                <a:effectLst/>
                <a:latin typeface="Arial" pitchFamily="34" charset="0"/>
                <a:cs typeface="Arial" pitchFamily="34" charset="0"/>
              </a:rPr>
              <a:t>or presence</a:t>
            </a:r>
            <a:r>
              <a:rPr lang="en" sz="3200" b="1" i="1" dirty="0" smtClean="0">
                <a:solidFill>
                  <a:schemeClr val="tx2"/>
                </a:solidFill>
                <a:effectLst/>
                <a:latin typeface="Arial" pitchFamily="34" charset="0"/>
                <a:cs typeface="Arial" pitchFamily="34" charset="0"/>
              </a:rPr>
              <a:t>?</a:t>
            </a:r>
            <a:endParaRPr lang="en-US" sz="3200" b="1" i="1" dirty="0">
              <a:solidFill>
                <a:schemeClr val="tx2"/>
              </a:solidFill>
              <a:effectLst/>
              <a:latin typeface="Arial" pitchFamily="34" charset="0"/>
              <a:cs typeface="Arial" pitchFamily="34" charset="0"/>
            </a:endParaRPr>
          </a:p>
        </p:txBody>
      </p:sp>
      <p:pic>
        <p:nvPicPr>
          <p:cNvPr id="16" name="Picture 2">
            <a:extLst>
              <a:ext uri="{FF2B5EF4-FFF2-40B4-BE49-F238E27FC236}">
                <a16:creationId xmlns="" xmlns:a16="http://schemas.microsoft.com/office/drawing/2014/main" id="{3FA2DA66-24DF-4B37-8B1E-E7D817FA09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196975"/>
            <a:ext cx="439737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a:extLst>
              <a:ext uri="{FF2B5EF4-FFF2-40B4-BE49-F238E27FC236}">
                <a16:creationId xmlns="" xmlns:a16="http://schemas.microsoft.com/office/drawing/2014/main" id="{78F04515-C366-4450-B358-2044F6145A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4075" y="1196975"/>
            <a:ext cx="417512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1" descr="~AUT0005">
            <a:extLst>
              <a:ext uri="{FF2B5EF4-FFF2-40B4-BE49-F238E27FC236}">
                <a16:creationId xmlns="" xmlns:a16="http://schemas.microsoft.com/office/drawing/2014/main" id="{778B0A83-DEC0-4D63-B94E-4247F7B8C1DE}"/>
              </a:ext>
            </a:extLst>
          </p:cNvPr>
          <p:cNvPicPr>
            <a:picLocks noChangeAspect="1" noChangeArrowheads="1"/>
          </p:cNvPicPr>
          <p:nvPr/>
        </p:nvPicPr>
        <p:blipFill>
          <a:blip r:embed="rId5" cstate="print"/>
          <a:srcRect/>
          <a:stretch>
            <a:fillRect/>
          </a:stretch>
        </p:blipFill>
        <p:spPr bwMode="auto">
          <a:xfrm>
            <a:off x="1115616" y="4191000"/>
            <a:ext cx="1663700" cy="1304925"/>
          </a:xfrm>
          <a:prstGeom prst="rect">
            <a:avLst/>
          </a:prstGeom>
          <a:ln w="88900" cap="sq" cmpd="thickThin">
            <a:solidFill>
              <a:srgbClr val="000000"/>
            </a:solidFill>
            <a:prstDash val="solid"/>
            <a:miter lim="800000"/>
          </a:ln>
          <a:effectLst>
            <a:innerShdw blurRad="76200">
              <a:srgbClr val="000000"/>
            </a:innerShdw>
          </a:effectLst>
        </p:spPr>
      </p:pic>
      <p:sp>
        <p:nvSpPr>
          <p:cNvPr id="22" name="AutoShape 22">
            <a:extLst>
              <a:ext uri="{FF2B5EF4-FFF2-40B4-BE49-F238E27FC236}">
                <a16:creationId xmlns="" xmlns:a16="http://schemas.microsoft.com/office/drawing/2014/main" id="{B56C6C96-1A0C-44ED-959A-559C461C3ED6}"/>
              </a:ext>
            </a:extLst>
          </p:cNvPr>
          <p:cNvSpPr>
            <a:spLocks noChangeArrowheads="1"/>
          </p:cNvSpPr>
          <p:nvPr/>
        </p:nvSpPr>
        <p:spPr bwMode="auto">
          <a:xfrm>
            <a:off x="301625" y="3559175"/>
            <a:ext cx="3203575" cy="25749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lumMod val="60000"/>
              <a:lumOff val="40000"/>
            </a:schemeClr>
          </a:solidFill>
          <a:ln w="9525">
            <a:solidFill>
              <a:schemeClr val="tx1"/>
            </a:solidFill>
            <a:round/>
            <a:headEnd/>
            <a:tailEnd/>
          </a:ln>
          <a:effectLst/>
        </p:spPr>
        <p:txBody>
          <a:bodyPr wrap="none" anchor="ctr"/>
          <a:lstStyle/>
          <a:p>
            <a:pPr fontAlgn="auto">
              <a:spcBef>
                <a:spcPts val="0"/>
              </a:spcBef>
              <a:spcAft>
                <a:spcPts val="0"/>
              </a:spcAft>
              <a:defRPr/>
            </a:pPr>
            <a:endParaRPr lang="el-GR">
              <a:latin typeface="+mn-lt"/>
              <a:cs typeface="Arial" charset="0"/>
            </a:endParaRPr>
          </a:p>
        </p:txBody>
      </p:sp>
      <p:sp>
        <p:nvSpPr>
          <p:cNvPr id="23" name="WordArt 23">
            <a:extLst>
              <a:ext uri="{FF2B5EF4-FFF2-40B4-BE49-F238E27FC236}">
                <a16:creationId xmlns="" xmlns:a16="http://schemas.microsoft.com/office/drawing/2014/main" id="{DF2C9D2E-485B-4568-9654-7C7569C01A9D}"/>
              </a:ext>
            </a:extLst>
          </p:cNvPr>
          <p:cNvSpPr>
            <a:spLocks noChangeArrowheads="1" noChangeShapeType="1" noTextEdit="1"/>
          </p:cNvSpPr>
          <p:nvPr/>
        </p:nvSpPr>
        <p:spPr bwMode="auto">
          <a:xfrm>
            <a:off x="762000" y="4016375"/>
            <a:ext cx="2393950" cy="1073150"/>
          </a:xfrm>
          <a:prstGeom prst="rect">
            <a:avLst/>
          </a:prstGeom>
        </p:spPr>
        <p:txBody>
          <a:bodyPr spcFirstLastPara="1" wrap="none" fromWordArt="1">
            <a:prstTxWarp prst="textArchUp">
              <a:avLst>
                <a:gd name="adj" fmla="val 10902828"/>
              </a:avLst>
            </a:prstTxWarp>
          </a:bodyPr>
          <a:lstStyle/>
          <a:p>
            <a:pPr algn="ctr"/>
            <a:r>
              <a:rPr lang="en" kern="10">
                <a:ln w="9525">
                  <a:solidFill>
                    <a:srgbClr val="000000"/>
                  </a:solidFill>
                  <a:round/>
                  <a:headEnd/>
                  <a:tailEnd/>
                </a:ln>
                <a:solidFill>
                  <a:srgbClr val="000000"/>
                </a:solidFill>
                <a:latin typeface="Arial Black" panose="020B0A04020102020204" pitchFamily="34" charset="0"/>
              </a:rPr>
              <a:t>EMHPYSEMA</a:t>
            </a:r>
          </a:p>
        </p:txBody>
      </p:sp>
      <p:sp>
        <p:nvSpPr>
          <p:cNvPr id="24" name="WordArt 24">
            <a:extLst>
              <a:ext uri="{FF2B5EF4-FFF2-40B4-BE49-F238E27FC236}">
                <a16:creationId xmlns="" xmlns:a16="http://schemas.microsoft.com/office/drawing/2014/main" id="{B244E776-CF51-4F31-95C4-4E700A5885E1}"/>
              </a:ext>
            </a:extLst>
          </p:cNvPr>
          <p:cNvSpPr>
            <a:spLocks noChangeArrowheads="1" noChangeShapeType="1" noTextEdit="1"/>
          </p:cNvSpPr>
          <p:nvPr/>
        </p:nvSpPr>
        <p:spPr bwMode="auto">
          <a:xfrm>
            <a:off x="1106488" y="5464175"/>
            <a:ext cx="1736725" cy="538163"/>
          </a:xfrm>
          <a:prstGeom prst="rect">
            <a:avLst/>
          </a:prstGeom>
        </p:spPr>
        <p:txBody>
          <a:bodyPr wrap="none" fromWordArt="1">
            <a:prstTxWarp prst="textCanDown">
              <a:avLst>
                <a:gd name="adj" fmla="val 33333"/>
              </a:avLst>
            </a:prstTxWarp>
          </a:bodyPr>
          <a:lstStyle/>
          <a:p>
            <a:pPr algn="ctr"/>
            <a:r>
              <a:rPr lang="en" sz="3600" kern="10">
                <a:ln w="9525">
                  <a:solidFill>
                    <a:srgbClr val="000000"/>
                  </a:solidFill>
                  <a:miter lim="800000"/>
                  <a:headEnd/>
                  <a:tailEnd/>
                </a:ln>
                <a:solidFill>
                  <a:srgbClr val="000000"/>
                </a:solidFill>
                <a:latin typeface="Times New Roman Greek" panose="02020603050405020304" pitchFamily="18" charset="0"/>
                <a:cs typeface="Times New Roman Greek" panose="02020603050405020304" pitchFamily="18" charset="0"/>
              </a:rPr>
              <a:t>Pink-Puffer</a:t>
            </a:r>
          </a:p>
        </p:txBody>
      </p:sp>
      <p:sp>
        <p:nvSpPr>
          <p:cNvPr id="14" name="AutoShape 18">
            <a:extLst>
              <a:ext uri="{FF2B5EF4-FFF2-40B4-BE49-F238E27FC236}">
                <a16:creationId xmlns="" xmlns:a16="http://schemas.microsoft.com/office/drawing/2014/main" id="{EADCD191-C4BA-419F-B546-2201B58BF974}"/>
              </a:ext>
            </a:extLst>
          </p:cNvPr>
          <p:cNvSpPr>
            <a:spLocks noChangeArrowheads="1"/>
          </p:cNvSpPr>
          <p:nvPr/>
        </p:nvSpPr>
        <p:spPr bwMode="auto">
          <a:xfrm>
            <a:off x="4648200" y="3482975"/>
            <a:ext cx="3262313" cy="267493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lumMod val="60000"/>
              <a:lumOff val="40000"/>
            </a:schemeClr>
          </a:solidFill>
          <a:ln w="9525">
            <a:solidFill>
              <a:schemeClr val="tx1"/>
            </a:solidFill>
            <a:round/>
            <a:headEnd/>
            <a:tailEnd/>
          </a:ln>
          <a:effectLst/>
        </p:spPr>
        <p:txBody>
          <a:bodyPr wrap="none" anchor="ctr"/>
          <a:lstStyle/>
          <a:p>
            <a:pPr fontAlgn="auto">
              <a:spcBef>
                <a:spcPts val="0"/>
              </a:spcBef>
              <a:spcAft>
                <a:spcPts val="0"/>
              </a:spcAft>
              <a:defRPr/>
            </a:pPr>
            <a:endParaRPr lang="el-GR">
              <a:latin typeface="+mn-lt"/>
              <a:cs typeface="Arial" charset="0"/>
            </a:endParaRPr>
          </a:p>
        </p:txBody>
      </p:sp>
      <p:pic>
        <p:nvPicPr>
          <p:cNvPr id="18" name="Picture 17" descr="~AUT0003">
            <a:extLst>
              <a:ext uri="{FF2B5EF4-FFF2-40B4-BE49-F238E27FC236}">
                <a16:creationId xmlns="" xmlns:a16="http://schemas.microsoft.com/office/drawing/2014/main" id="{176D2345-EC98-4FA6-8D98-BDF87D05C6A6}"/>
              </a:ext>
            </a:extLst>
          </p:cNvPr>
          <p:cNvPicPr>
            <a:picLocks noChangeAspect="1" noChangeArrowheads="1"/>
          </p:cNvPicPr>
          <p:nvPr/>
        </p:nvPicPr>
        <p:blipFill>
          <a:blip r:embed="rId6" cstate="print"/>
          <a:srcRect/>
          <a:stretch>
            <a:fillRect/>
          </a:stretch>
        </p:blipFill>
        <p:spPr bwMode="auto">
          <a:xfrm>
            <a:off x="5439470" y="4114279"/>
            <a:ext cx="1724818" cy="1368152"/>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WordArt 19">
            <a:extLst>
              <a:ext uri="{FF2B5EF4-FFF2-40B4-BE49-F238E27FC236}">
                <a16:creationId xmlns="" xmlns:a16="http://schemas.microsoft.com/office/drawing/2014/main" id="{0C29F3C1-F7C2-49D6-8EBA-249AD82AC6C9}"/>
              </a:ext>
            </a:extLst>
          </p:cNvPr>
          <p:cNvSpPr>
            <a:spLocks noChangeArrowheads="1" noChangeShapeType="1" noTextEdit="1"/>
          </p:cNvSpPr>
          <p:nvPr/>
        </p:nvSpPr>
        <p:spPr bwMode="auto">
          <a:xfrm>
            <a:off x="5151438" y="3825875"/>
            <a:ext cx="2381250" cy="1627188"/>
          </a:xfrm>
          <a:prstGeom prst="rect">
            <a:avLst/>
          </a:prstGeom>
        </p:spPr>
        <p:txBody>
          <a:bodyPr spcFirstLastPara="1" wrap="none" fromWordArt="1">
            <a:prstTxWarp prst="textArchUp">
              <a:avLst>
                <a:gd name="adj" fmla="val 11000380"/>
              </a:avLst>
            </a:prstTxWarp>
          </a:bodyPr>
          <a:lstStyle/>
          <a:p>
            <a:pPr algn="ctr"/>
            <a:r>
              <a:rPr lang="en" sz="3600" kern="10">
                <a:ln w="9525">
                  <a:solidFill>
                    <a:srgbClr val="000000"/>
                  </a:solidFill>
                  <a:round/>
                  <a:headEnd/>
                  <a:tailEnd/>
                </a:ln>
                <a:solidFill>
                  <a:srgbClr val="000000"/>
                </a:solidFill>
                <a:latin typeface="Arial Black" panose="020B0A04020102020204" pitchFamily="34" charset="0"/>
              </a:rPr>
              <a:t>Bronchitis</a:t>
            </a:r>
          </a:p>
        </p:txBody>
      </p:sp>
      <p:sp>
        <p:nvSpPr>
          <p:cNvPr id="20" name="WordArt 20">
            <a:extLst>
              <a:ext uri="{FF2B5EF4-FFF2-40B4-BE49-F238E27FC236}">
                <a16:creationId xmlns="" xmlns:a16="http://schemas.microsoft.com/office/drawing/2014/main" id="{51876905-29D6-4A97-AC3C-8B055712DA0A}"/>
              </a:ext>
            </a:extLst>
          </p:cNvPr>
          <p:cNvSpPr>
            <a:spLocks noChangeArrowheads="1" noChangeShapeType="1" noTextEdit="1"/>
          </p:cNvSpPr>
          <p:nvPr/>
        </p:nvSpPr>
        <p:spPr bwMode="auto">
          <a:xfrm>
            <a:off x="5364163" y="5338763"/>
            <a:ext cx="2020887" cy="666750"/>
          </a:xfrm>
          <a:prstGeom prst="rect">
            <a:avLst/>
          </a:prstGeom>
        </p:spPr>
        <p:txBody>
          <a:bodyPr wrap="none" fromWordArt="1">
            <a:prstTxWarp prst="textCanDown">
              <a:avLst>
                <a:gd name="adj" fmla="val 33333"/>
              </a:avLst>
            </a:prstTxWarp>
          </a:bodyPr>
          <a:lstStyle/>
          <a:p>
            <a:pPr algn="ctr"/>
            <a:r>
              <a:rPr lang="en" sz="3600" kern="10">
                <a:ln w="9525">
                  <a:solidFill>
                    <a:srgbClr val="000000"/>
                  </a:solidFill>
                  <a:miter lim="800000"/>
                  <a:headEnd/>
                  <a:tailEnd/>
                </a:ln>
                <a:solidFill>
                  <a:srgbClr val="000000"/>
                </a:solidFill>
                <a:latin typeface="Times New Roman Greek" panose="02020603050405020304" pitchFamily="18" charset="0"/>
                <a:cs typeface="Times New Roman Greek" panose="02020603050405020304" pitchFamily="18" charset="0"/>
              </a:rPr>
              <a:t>Blue-bloater</a:t>
            </a:r>
          </a:p>
        </p:txBody>
      </p:sp>
      <p:sp>
        <p:nvSpPr>
          <p:cNvPr id="51213" name="Text Box 28">
            <a:extLst>
              <a:ext uri="{FF2B5EF4-FFF2-40B4-BE49-F238E27FC236}">
                <a16:creationId xmlns="" xmlns:a16="http://schemas.microsoft.com/office/drawing/2014/main" id="{CDA8F4C0-6F34-461A-A778-DA90F63A08C9}"/>
              </a:ext>
            </a:extLst>
          </p:cNvPr>
          <p:cNvSpPr txBox="1">
            <a:spLocks noChangeArrowheads="1"/>
          </p:cNvSpPr>
          <p:nvPr/>
        </p:nvSpPr>
        <p:spPr bwMode="auto">
          <a:xfrm>
            <a:off x="4572000" y="6381750"/>
            <a:ext cx="4222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 altLang="sr-Latn-RS" sz="1400"/>
              <a:t>Original drawing by Netter based on Donhurst 1955</a:t>
            </a:r>
          </a:p>
        </p:txBody>
      </p:sp>
    </p:spTree>
    <p:custDataLst>
      <p:tags r:id="rId1"/>
    </p:custDataLst>
  </p:cSld>
  <p:clrMapOvr>
    <a:masterClrMapping/>
  </p:clrMapOvr>
  <p:transition advTm="23229"/>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8|1.7"/>
</p:tagLst>
</file>

<file path=ppt/tags/tag10.xml><?xml version="1.0" encoding="utf-8"?>
<p:tagLst xmlns:a="http://schemas.openxmlformats.org/drawingml/2006/main" xmlns:r="http://schemas.openxmlformats.org/officeDocument/2006/relationships" xmlns:p="http://schemas.openxmlformats.org/presentationml/2006/main">
  <p:tag name="TIMING" val="|1.6"/>
</p:tagLst>
</file>

<file path=ppt/tags/tag11.xml><?xml version="1.0" encoding="utf-8"?>
<p:tagLst xmlns:a="http://schemas.openxmlformats.org/drawingml/2006/main" xmlns:r="http://schemas.openxmlformats.org/officeDocument/2006/relationships" xmlns:p="http://schemas.openxmlformats.org/presentationml/2006/main">
  <p:tag name="TIMING" val="|12.2"/>
</p:tagLst>
</file>

<file path=ppt/tags/tag12.xml><?xml version="1.0" encoding="utf-8"?>
<p:tagLst xmlns:a="http://schemas.openxmlformats.org/drawingml/2006/main" xmlns:r="http://schemas.openxmlformats.org/officeDocument/2006/relationships" xmlns:p="http://schemas.openxmlformats.org/presentationml/2006/main">
  <p:tag name="TIMING" val="|0.4|4.9|1.2|7.2|1.5"/>
</p:tagLst>
</file>

<file path=ppt/tags/tag13.xml><?xml version="1.0" encoding="utf-8"?>
<p:tagLst xmlns:a="http://schemas.openxmlformats.org/drawingml/2006/main" xmlns:r="http://schemas.openxmlformats.org/officeDocument/2006/relationships" xmlns:p="http://schemas.openxmlformats.org/presentationml/2006/main">
  <p:tag name="TIMING" val="|3.3"/>
</p:tagLst>
</file>

<file path=ppt/tags/tag14.xml><?xml version="1.0" encoding="utf-8"?>
<p:tagLst xmlns:a="http://schemas.openxmlformats.org/drawingml/2006/main" xmlns:r="http://schemas.openxmlformats.org/officeDocument/2006/relationships" xmlns:p="http://schemas.openxmlformats.org/presentationml/2006/main">
  <p:tag name="TIMING" val="|12.4"/>
</p:tagLst>
</file>

<file path=ppt/tags/tag15.xml><?xml version="1.0" encoding="utf-8"?>
<p:tagLst xmlns:a="http://schemas.openxmlformats.org/drawingml/2006/main" xmlns:r="http://schemas.openxmlformats.org/officeDocument/2006/relationships" xmlns:p="http://schemas.openxmlformats.org/presentationml/2006/main">
  <p:tag name="TIMING" val="|0.5|9.9"/>
</p:tagLst>
</file>

<file path=ppt/tags/tag16.xml><?xml version="1.0" encoding="utf-8"?>
<p:tagLst xmlns:a="http://schemas.openxmlformats.org/drawingml/2006/main" xmlns:r="http://schemas.openxmlformats.org/officeDocument/2006/relationships" xmlns:p="http://schemas.openxmlformats.org/presentationml/2006/main">
  <p:tag name="TIMING" val="|0.7|5.3|19.5"/>
</p:tagLst>
</file>

<file path=ppt/tags/tag2.xml><?xml version="1.0" encoding="utf-8"?>
<p:tagLst xmlns:a="http://schemas.openxmlformats.org/drawingml/2006/main" xmlns:r="http://schemas.openxmlformats.org/officeDocument/2006/relationships" xmlns:p="http://schemas.openxmlformats.org/presentationml/2006/main">
  <p:tag name="TIMING" val="|10"/>
</p:tagLst>
</file>

<file path=ppt/tags/tag3.xml><?xml version="1.0" encoding="utf-8"?>
<p:tagLst xmlns:a="http://schemas.openxmlformats.org/drawingml/2006/main" xmlns:r="http://schemas.openxmlformats.org/officeDocument/2006/relationships" xmlns:p="http://schemas.openxmlformats.org/presentationml/2006/main">
  <p:tag name="TIMING" val="|2.2|1.5|1.9|7.5"/>
</p:tagLst>
</file>

<file path=ppt/tags/tag4.xml><?xml version="1.0" encoding="utf-8"?>
<p:tagLst xmlns:a="http://schemas.openxmlformats.org/drawingml/2006/main" xmlns:r="http://schemas.openxmlformats.org/officeDocument/2006/relationships" xmlns:p="http://schemas.openxmlformats.org/presentationml/2006/main">
  <p:tag name="TIMING" val="|46.6"/>
</p:tagLst>
</file>

<file path=ppt/tags/tag5.xml><?xml version="1.0" encoding="utf-8"?>
<p:tagLst xmlns:a="http://schemas.openxmlformats.org/drawingml/2006/main" xmlns:r="http://schemas.openxmlformats.org/officeDocument/2006/relationships" xmlns:p="http://schemas.openxmlformats.org/presentationml/2006/main">
  <p:tag name="TIMING" val="|3.6|8.2|26.9|25.8|8.6"/>
</p:tagLst>
</file>

<file path=ppt/tags/tag6.xml><?xml version="1.0" encoding="utf-8"?>
<p:tagLst xmlns:a="http://schemas.openxmlformats.org/drawingml/2006/main" xmlns:r="http://schemas.openxmlformats.org/officeDocument/2006/relationships" xmlns:p="http://schemas.openxmlformats.org/presentationml/2006/main">
  <p:tag name="TIMING" val="|7.3|10.2|1|26.7|12.4|17.6|20.6"/>
</p:tagLst>
</file>

<file path=ppt/tags/tag7.xml><?xml version="1.0" encoding="utf-8"?>
<p:tagLst xmlns:a="http://schemas.openxmlformats.org/drawingml/2006/main" xmlns:r="http://schemas.openxmlformats.org/officeDocument/2006/relationships" xmlns:p="http://schemas.openxmlformats.org/presentationml/2006/main">
  <p:tag name="TIMING" val="|1.6"/>
</p:tagLst>
</file>

<file path=ppt/tags/tag8.xml><?xml version="1.0" encoding="utf-8"?>
<p:tagLst xmlns:a="http://schemas.openxmlformats.org/drawingml/2006/main" xmlns:r="http://schemas.openxmlformats.org/officeDocument/2006/relationships" xmlns:p="http://schemas.openxmlformats.org/presentationml/2006/main">
  <p:tag name="TIMING" val="|1.6"/>
</p:tagLst>
</file>

<file path=ppt/tags/tag9.xml><?xml version="1.0" encoding="utf-8"?>
<p:tagLst xmlns:a="http://schemas.openxmlformats.org/drawingml/2006/main" xmlns:r="http://schemas.openxmlformats.org/officeDocument/2006/relationships" xmlns:p="http://schemas.openxmlformats.org/presentationml/2006/main">
  <p:tag name="TIMING" val="|2.6|37.8|1.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94F1F3D9-47D7-4EAD-AEDA-9CABAF2CDC2A}">
  <we:reference id="wa104379177" version="1.0.0.1" store="en-US" storeType="OMEX"/>
  <we:alternateReferences>
    <we:reference id="wa104379177" version="1.0.0.1" store="wa10437917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Solstice</Template>
  <TotalTime>8292</TotalTime>
  <Words>4670</Words>
  <Application>Microsoft Office PowerPoint</Application>
  <PresentationFormat>On-screen Show (4:3)</PresentationFormat>
  <Paragraphs>619</Paragraphs>
  <Slides>57</Slides>
  <Notes>38</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57</vt:i4>
      </vt:variant>
    </vt:vector>
  </HeadingPairs>
  <TitlesOfParts>
    <vt:vector size="77" baseType="lpstr">
      <vt:lpstr>MS PGothic</vt:lpstr>
      <vt:lpstr>MS PGothic</vt:lpstr>
      <vt:lpstr>Arial</vt:lpstr>
      <vt:lpstr>Arial Black</vt:lpstr>
      <vt:lpstr>Arial Narrow</vt:lpstr>
      <vt:lpstr>Calibri</vt:lpstr>
      <vt:lpstr>Corbel</vt:lpstr>
      <vt:lpstr>Gill Sans MT</vt:lpstr>
      <vt:lpstr>HGｺﾞｼｯｸE</vt:lpstr>
      <vt:lpstr>HG明朝B</vt:lpstr>
      <vt:lpstr>Symbol</vt:lpstr>
      <vt:lpstr>Tahoma</vt:lpstr>
      <vt:lpstr>Times New Roman</vt:lpstr>
      <vt:lpstr>Times New Roman Greek</vt:lpstr>
      <vt:lpstr>Verdana</vt:lpstr>
      <vt:lpstr>Wingdings</vt:lpstr>
      <vt:lpstr>Wingdings 2</vt:lpstr>
      <vt:lpstr>Wingdings 3</vt:lpstr>
      <vt:lpstr>ヒラギノ角ゴ Pro W3</vt:lpstr>
      <vt:lpstr>Solstice</vt:lpstr>
      <vt:lpstr>PowerPoint Presentation</vt:lpstr>
      <vt:lpstr>COPD - lecture content</vt:lpstr>
      <vt:lpstr>COPD definition</vt:lpstr>
      <vt:lpstr>COPD - epidemiology</vt:lpstr>
      <vt:lpstr>PowerPoint Presentation</vt:lpstr>
      <vt:lpstr>COPD is largely underdiagnosed </vt:lpstr>
      <vt:lpstr>         Spiral progression of COPD</vt:lpstr>
      <vt:lpstr>COPD - Traditional phenotypes</vt:lpstr>
      <vt:lpstr>Two "classical" phenotypes of COPD patients - Past or presence?</vt:lpstr>
      <vt:lpstr>Clinical COPD phenotypes</vt:lpstr>
      <vt:lpstr>PowerPoint Presentation</vt:lpstr>
      <vt:lpstr>PowerPoint Presentation</vt:lpstr>
      <vt:lpstr>PowerPoint Presentation</vt:lpstr>
      <vt:lpstr>PowerPoint Presentation</vt:lpstr>
      <vt:lpstr>PowerPoint Presentation</vt:lpstr>
      <vt:lpstr>COPD is a multicomponent disease</vt:lpstr>
      <vt:lpstr>PowerPoint Presentation</vt:lpstr>
      <vt:lpstr>Structural changes</vt:lpstr>
      <vt:lpstr>PowerPoint Presentation</vt:lpstr>
      <vt:lpstr>PowerPoint Presentation</vt:lpstr>
      <vt:lpstr>PowerPoint Presentation</vt:lpstr>
      <vt:lpstr>COPD is a disease with many components</vt:lpstr>
      <vt:lpstr>Mucociliary dysfunction</vt:lpstr>
      <vt:lpstr>COPD is a disease with many components</vt:lpstr>
      <vt:lpstr>Airflow limitation</vt:lpstr>
      <vt:lpstr>Air trapping</vt:lpstr>
      <vt:lpstr>COPD is a disease with many components</vt:lpstr>
      <vt:lpstr>Systemic inflammation</vt:lpstr>
      <vt:lpstr>COPD is a systemic disease!</vt:lpstr>
      <vt:lpstr>Diagnosing COPD  </vt:lpstr>
      <vt:lpstr>COPD diagnosis</vt:lpstr>
      <vt:lpstr>PowerPoint Presentation</vt:lpstr>
      <vt:lpstr> Cumulative exposure to different potentially harmful risk factors is the key element in emergence of COPD</vt:lpstr>
      <vt:lpstr>PowerPoint Presentation</vt:lpstr>
      <vt:lpstr>Dyspnea</vt:lpstr>
      <vt:lpstr>PowerPoint Presentation</vt:lpstr>
      <vt:lpstr>PowerPoint Presentation</vt:lpstr>
      <vt:lpstr>PowerPoint Presentation</vt:lpstr>
      <vt:lpstr>Spirometry</vt:lpstr>
      <vt:lpstr>Spirometry parameters</vt:lpstr>
      <vt:lpstr>Basic disorders</vt:lpstr>
      <vt:lpstr>COPD classification</vt:lpstr>
      <vt:lpstr>Spirometry classification of obstruction in COPD patients</vt:lpstr>
      <vt:lpstr>PowerPoint Presentation</vt:lpstr>
      <vt:lpstr>PowerPoint Presentation</vt:lpstr>
      <vt:lpstr> 1 – Anti Trypsine</vt:lpstr>
      <vt:lpstr>Important notes</vt:lpstr>
      <vt:lpstr>  Contemporary approach in COPD treatment   </vt:lpstr>
      <vt:lpstr>Objectives of COPD treatment</vt:lpstr>
      <vt:lpstr>FEV 1 model of disease progression in COPD</vt:lpstr>
      <vt:lpstr>Treatment of stable COPD</vt:lpstr>
      <vt:lpstr>Education</vt:lpstr>
      <vt:lpstr>Reduction of risk factors</vt:lpstr>
      <vt:lpstr>Smoking cessation</vt:lpstr>
      <vt:lpstr>Smoking cessation</vt:lpstr>
      <vt:lpstr>PowerPoint Presentation</vt:lpstr>
      <vt:lpstr>Thank you for your attention!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dc:creator>
  <cp:lastModifiedBy>Vojislav</cp:lastModifiedBy>
  <cp:revision>163</cp:revision>
  <dcterms:created xsi:type="dcterms:W3CDTF">2013-02-05T22:19:36Z</dcterms:created>
  <dcterms:modified xsi:type="dcterms:W3CDTF">2023-09-08T06:35:04Z</dcterms:modified>
</cp:coreProperties>
</file>